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2" r:id="rId4"/>
    <p:sldMasterId id="2147483660" r:id="rId5"/>
    <p:sldMasterId id="2147483679" r:id="rId6"/>
    <p:sldMasterId id="2147483691" r:id="rId7"/>
    <p:sldMasterId id="2147483703" r:id="rId8"/>
    <p:sldMasterId id="2147483715" r:id="rId9"/>
  </p:sldMasterIdLst>
  <p:notesMasterIdLst>
    <p:notesMasterId r:id="rId30"/>
  </p:notesMasterIdLst>
  <p:sldIdLst>
    <p:sldId id="409" r:id="rId10"/>
    <p:sldId id="449" r:id="rId11"/>
    <p:sldId id="445" r:id="rId12"/>
    <p:sldId id="443" r:id="rId13"/>
    <p:sldId id="429" r:id="rId14"/>
    <p:sldId id="447" r:id="rId15"/>
    <p:sldId id="432" r:id="rId16"/>
    <p:sldId id="430" r:id="rId17"/>
    <p:sldId id="433" r:id="rId18"/>
    <p:sldId id="434" r:id="rId19"/>
    <p:sldId id="435" r:id="rId20"/>
    <p:sldId id="436" r:id="rId21"/>
    <p:sldId id="437" r:id="rId22"/>
    <p:sldId id="466" r:id="rId23"/>
    <p:sldId id="450" r:id="rId24"/>
    <p:sldId id="420" r:id="rId25"/>
    <p:sldId id="464" r:id="rId26"/>
    <p:sldId id="451" r:id="rId27"/>
    <p:sldId id="473" r:id="rId28"/>
    <p:sldId id="4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2A24"/>
    <a:srgbClr val="E95351"/>
    <a:srgbClr val="0A3049"/>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62D51-ADDB-492F-985E-DEE5EA722A07}" v="15" dt="2023-06-13T10:42:58.399"/>
    <p1510:client id="{577C1D7C-2868-4670-A133-46427DE7ECB7}" v="6" dt="2023-06-14T09:20:01.6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792" autoAdjust="0"/>
  </p:normalViewPr>
  <p:slideViewPr>
    <p:cSldViewPr snapToGrid="0">
      <p:cViewPr varScale="1">
        <p:scale>
          <a:sx n="107" d="100"/>
          <a:sy n="107" d="100"/>
        </p:scale>
        <p:origin x="714" y="102"/>
      </p:cViewPr>
      <p:guideLst/>
    </p:cSldViewPr>
  </p:slideViewPr>
  <p:outlineViewPr>
    <p:cViewPr>
      <p:scale>
        <a:sx n="33" d="100"/>
        <a:sy n="33" d="100"/>
      </p:scale>
      <p:origin x="0" y="-1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96602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Even shallow, fast flowing flood water can knock a person over. A dog may be able to swim but is at risk of being hurt. Flood water can be contaminated by sewage, it can hide hazards like deep holes, objects to fall over, and sharp objects. All of these can affect the person and their dog.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Safe actions: </a:t>
            </a:r>
            <a:r>
              <a:rPr lang="en-GB"/>
              <a:t>Do not go through flood water, by any means. Find an alternative route to walk. This may take more time, but it is the safe thing to do. If a person or their dog has been in flood water, tell them to wash thoroughly. If there is an emergency, call 999. Prepare by learning first aid to help somebody in a flood emergency, download the British Red Cross’ first aid app. Download the </a:t>
            </a:r>
            <a:r>
              <a:rPr lang="en-GB" err="1"/>
              <a:t>what.three.words</a:t>
            </a:r>
            <a:r>
              <a:rPr lang="en-GB"/>
              <a:t> app so you can always share where you are with the emergency services.</a:t>
            </a:r>
            <a:endParaRPr lang="en-GB">
              <a:cs typeface="Calibri"/>
            </a:endParaRPr>
          </a:p>
          <a:p>
            <a:endParaRPr lang="en-GB"/>
          </a:p>
          <a:p>
            <a:r>
              <a:rPr lang="en-GB"/>
              <a:t>IMAGE: DETAILS</a:t>
            </a:r>
            <a:endParaRPr lang="en-GB">
              <a:cs typeface="Calibri"/>
            </a:endParaRPr>
          </a:p>
          <a:p>
            <a:r>
              <a:rPr lang="en-GB"/>
              <a:t>BRC </a:t>
            </a:r>
            <a:r>
              <a:rPr lang="en-GB" err="1"/>
              <a:t>Storieshub</a:t>
            </a:r>
            <a:r>
              <a:rPr lang="en-GB"/>
              <a:t> RS21429_B25A7433-scr</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143992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Large waves can knock a person over, causing a first aid emergency. The cold water from the sea could lead to a person becoming hypothermic (dangerously cold). A person may risk falling into the sea and needing to be rescued. If the waves land on a car, the driver may lose control and cause an accident. Sand washed up onto the road can cause the surface to become slippery which may cause a road accident.</a:t>
            </a:r>
          </a:p>
          <a:p>
            <a:pPr>
              <a:defRPr/>
            </a:pPr>
            <a:r>
              <a:rPr lang="en-GB" b="1"/>
              <a:t>Safe actions: </a:t>
            </a:r>
            <a:r>
              <a:rPr lang="en-GB"/>
              <a:t>Do not walk along the seafront in these conditions. Tell the driver not to go along the seafront in their car. Find a way around. This may take more time, but it is the safe thing to do. If there is an emergency situation, phone 999. Prepare by learning first aid to help somebody in a flood emergency, download the British Red Cross’ first aid app. </a:t>
            </a:r>
            <a:endParaRPr lang="en-GB">
              <a:cs typeface="Calibri"/>
            </a:endParaRPr>
          </a:p>
          <a:p>
            <a:r>
              <a:rPr lang="en-GB"/>
              <a:t>IMAGE: DETAILS</a:t>
            </a:r>
            <a:endParaRPr lang="en-GB">
              <a:cs typeface="Calibri"/>
            </a:endParaRPr>
          </a:p>
          <a:p>
            <a:r>
              <a:rPr lang="en-GB"/>
              <a:t>Credit:	</a:t>
            </a:r>
            <a:r>
              <a:rPr lang="en-GB" err="1"/>
              <a:t>EOSdude</a:t>
            </a:r>
            <a:endParaRPr lang="en-GB"/>
          </a:p>
          <a:p>
            <a:r>
              <a:rPr lang="en-GB"/>
              <a:t>Creative #:	923405276</a:t>
            </a:r>
            <a:endParaRPr lang="en-GB">
              <a:cs typeface="Calibri"/>
            </a:endParaRPr>
          </a:p>
          <a:p>
            <a:r>
              <a:rPr lang="en-GB"/>
              <a:t>Licence type:	Royalty-free</a:t>
            </a:r>
            <a:endParaRPr lang="en-GB">
              <a:cs typeface="Calibri"/>
            </a:endParaRPr>
          </a:p>
          <a:p>
            <a:r>
              <a:rPr lang="en-GB"/>
              <a:t>Collection:	iStock / Getty Images Plus</a:t>
            </a:r>
            <a:endParaRPr lang="en-GB">
              <a:cs typeface="Calibri"/>
            </a:endParaRPr>
          </a:p>
          <a:p>
            <a:r>
              <a:rPr lang="en-GB"/>
              <a:t>Location:	United Kingdom</a:t>
            </a:r>
            <a:endParaRPr lang="en-GB">
              <a:cs typeface="Calibri"/>
            </a:endParaRPr>
          </a:p>
          <a:p>
            <a:r>
              <a:rPr lang="en-GB"/>
              <a:t>Release info:	No release required</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3708191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Flood</a:t>
            </a:r>
            <a:r>
              <a:rPr lang="en-GB" b="0"/>
              <a:t> water can be contaminated with sewerage and chemicals and cause illness. Every item in the home may have been exposed to the water so is unclean and hazardous.</a:t>
            </a:r>
          </a:p>
          <a:p>
            <a:r>
              <a:rPr lang="en-GB" b="1"/>
              <a:t>Safe actions: </a:t>
            </a:r>
            <a:r>
              <a:rPr lang="en-GB"/>
              <a:t>Throw away all food. Ensure everything is thoroughly cleaned with hot water and detergent. Wash clothes you have used for cleaning separately to your usual clothes. Follow the advice from the government linked in this PowerPoint in the resources and support section. </a:t>
            </a:r>
            <a:endParaRPr lang="en-GB">
              <a:cs typeface="Calibri"/>
            </a:endParaRPr>
          </a:p>
          <a:p>
            <a:r>
              <a:rPr lang="en-GB"/>
              <a:t>Learners may mention electricity and gas supplies being affected – these should not be used again until they have been checked and confirmed safe.</a:t>
            </a:r>
            <a:endParaRPr lang="en-GB">
              <a:cs typeface="Calibri"/>
            </a:endParaRPr>
          </a:p>
          <a:p>
            <a:endParaRPr lang="en-GB"/>
          </a:p>
          <a:p>
            <a:r>
              <a:rPr lang="en-GB"/>
              <a:t>IMAGE: DETAILS</a:t>
            </a:r>
            <a:endParaRPr lang="en-GB">
              <a:cs typeface="Calibri"/>
            </a:endParaRPr>
          </a:p>
          <a:p>
            <a:r>
              <a:rPr lang="en-GB"/>
              <a:t>Credit:	</a:t>
            </a:r>
            <a:r>
              <a:rPr lang="en-GB" err="1"/>
              <a:t>secablue</a:t>
            </a:r>
            <a:endParaRPr lang="en-GB"/>
          </a:p>
          <a:p>
            <a:r>
              <a:rPr lang="en-GB"/>
              <a:t>Creative #:	154919588</a:t>
            </a:r>
            <a:endParaRPr lang="en-GB">
              <a:cs typeface="Calibri"/>
            </a:endParaRPr>
          </a:p>
          <a:p>
            <a:r>
              <a:rPr lang="en-GB"/>
              <a:t>Licence type:	Royalty-free</a:t>
            </a:r>
            <a:endParaRPr lang="en-GB">
              <a:cs typeface="Calibri"/>
            </a:endParaRPr>
          </a:p>
          <a:p>
            <a:r>
              <a:rPr lang="en-GB"/>
              <a:t>Collection:	E+</a:t>
            </a:r>
            <a:endParaRPr lang="en-GB">
              <a:cs typeface="Calibri"/>
            </a:endParaRPr>
          </a:p>
          <a:p>
            <a:r>
              <a:rPr lang="en-GB"/>
              <a:t>Release info:	No release required</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3954757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Contaminated flood water may affect the supply to your house. Drinking contaminated water will make a person ill.</a:t>
            </a:r>
          </a:p>
          <a:p>
            <a:r>
              <a:rPr lang="en-GB" b="1"/>
              <a:t>Safe actions: </a:t>
            </a:r>
            <a:r>
              <a:rPr lang="en-GB"/>
              <a:t>Do not drink tap water until it has been checked and you have confirmation it is safe. Drink bottled water instead.</a:t>
            </a:r>
          </a:p>
          <a:p>
            <a:endParaRPr lang="en-GB"/>
          </a:p>
          <a:p>
            <a:r>
              <a:rPr lang="en-GB"/>
              <a:t>IMAGE: DETAILS</a:t>
            </a:r>
          </a:p>
          <a:p>
            <a:r>
              <a:rPr lang="en-GB"/>
              <a:t>Credit:	</a:t>
            </a:r>
            <a:r>
              <a:rPr lang="en-GB" err="1"/>
              <a:t>caristo</a:t>
            </a:r>
            <a:endParaRPr lang="en-GB"/>
          </a:p>
          <a:p>
            <a:r>
              <a:rPr lang="en-GB"/>
              <a:t>Creative #:	486929190</a:t>
            </a:r>
          </a:p>
          <a:p>
            <a:r>
              <a:rPr lang="en-GB"/>
              <a:t>Licence type:	Royalty-free</a:t>
            </a:r>
          </a:p>
          <a:p>
            <a:r>
              <a:rPr lang="en-GB"/>
              <a:t>Collection:	iStock / Getty Images Plus</a:t>
            </a:r>
          </a:p>
          <a:p>
            <a:r>
              <a:rPr lang="en-GB"/>
              <a:t>Release info:	No release required</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242372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a:solidFill>
                  <a:srgbClr val="000000"/>
                </a:solidFill>
                <a:effectLst/>
                <a:latin typeface="Calibri" panose="020F0502020204030204" pitchFamily="34" charset="0"/>
              </a:rPr>
              <a:t>This is the big question. Big questions are an assessment tool for educators and learners to demonstrate progress through an activity.</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Share this slide with learners and give them a moment to reflect on the question.</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Then, ask them to discuss with a partner before sharing their ideas with the group.</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1400892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19</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20</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3867967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a:solidFill>
                  <a:srgbClr val="000000"/>
                </a:solidFill>
                <a:effectLst/>
                <a:latin typeface="Calibri" panose="020F0502020204030204" pitchFamily="34" charset="0"/>
              </a:rPr>
              <a:t>This is the big question. Big questions are an assessment tool for educators and learners to demonstrate progress through an activity.</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Share this slide with learners and give them a moment to reflect on the question.</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Then, ask them to discuss with a partner before sharing their ideas with the group.</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2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5</a:t>
            </a:fld>
            <a:endParaRPr lang="en-GB"/>
          </a:p>
        </p:txBody>
      </p:sp>
    </p:spTree>
    <p:extLst>
      <p:ext uri="{BB962C8B-B14F-4D97-AF65-F5344CB8AC3E}">
        <p14:creationId xmlns:p14="http://schemas.microsoft.com/office/powerpoint/2010/main" val="312064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the activity to learners by sharing the information on this slide.</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2593588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may need to recap/explain to learners that flooding can affect everyone, even if their home isn’t directly flooded. </a:t>
            </a:r>
          </a:p>
          <a:p>
            <a:endParaRPr lang="en-GB"/>
          </a:p>
          <a:p>
            <a:r>
              <a:rPr lang="en-GB"/>
              <a:t>IMAGE: DETAILS</a:t>
            </a:r>
          </a:p>
          <a:p>
            <a:r>
              <a:rPr lang="en-GB"/>
              <a:t>Credit:	</a:t>
            </a:r>
            <a:r>
              <a:rPr lang="en-GB" err="1"/>
              <a:t>BremecR</a:t>
            </a:r>
            <a:endParaRPr lang="en-GB"/>
          </a:p>
          <a:p>
            <a:r>
              <a:rPr lang="en-GB"/>
              <a:t>Creative #:	157680150</a:t>
            </a:r>
          </a:p>
          <a:p>
            <a:r>
              <a:rPr lang="en-GB"/>
              <a:t>Licence type:	Royalty-free</a:t>
            </a:r>
          </a:p>
          <a:p>
            <a:r>
              <a:rPr lang="en-GB"/>
              <a:t>Collection:	E+</a:t>
            </a:r>
          </a:p>
          <a:p>
            <a:r>
              <a:rPr lang="en-GB"/>
              <a:t>Release info:	No release required</a:t>
            </a:r>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192136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Electrocution, disease due to sewage contamination, hidden hazards, emotional distress.</a:t>
            </a:r>
          </a:p>
          <a:p>
            <a:r>
              <a:rPr lang="en-GB" b="1"/>
              <a:t>Safe actions: </a:t>
            </a:r>
            <a:r>
              <a:rPr lang="en-GB"/>
              <a:t>Call 999 immediately to get help if you are unsafe. </a:t>
            </a:r>
            <a:endParaRPr lang="en-GB">
              <a:cs typeface="Calibri"/>
            </a:endParaRPr>
          </a:p>
          <a:p>
            <a:r>
              <a:rPr lang="en-GB"/>
              <a:t>If safe, ensure the water, gas, and electricity is switched off.</a:t>
            </a:r>
            <a:endParaRPr lang="en-GB">
              <a:cs typeface="Calibri"/>
            </a:endParaRPr>
          </a:p>
          <a:p>
            <a:r>
              <a:rPr lang="en-GB"/>
              <a:t>Do not try to ‘save’ any possessions. If possible, to move out of the floodwater to somewhere more safe immediately.</a:t>
            </a:r>
            <a:endParaRPr lang="en-GB">
              <a:cs typeface="Calibri"/>
            </a:endParaRPr>
          </a:p>
          <a:p>
            <a:r>
              <a:rPr lang="en-GB"/>
              <a:t>Prepare by learning first aid to help somebody in a flood emergency, download the British Red Cross’ first aid app. Download the </a:t>
            </a:r>
            <a:r>
              <a:rPr lang="en-GB" err="1"/>
              <a:t>what.three.words</a:t>
            </a:r>
            <a:r>
              <a:rPr lang="en-GB"/>
              <a:t> app so you can always share where you are with the emergency services.</a:t>
            </a:r>
            <a:endParaRPr lang="en-GB">
              <a:cs typeface="Calibri"/>
            </a:endParaRPr>
          </a:p>
          <a:p>
            <a:endParaRPr lang="en-GB"/>
          </a:p>
          <a:p>
            <a:endParaRPr lang="en-GB"/>
          </a:p>
          <a:p>
            <a:r>
              <a:rPr lang="en-GB"/>
              <a:t>IMAGE: DETAILS</a:t>
            </a:r>
            <a:endParaRPr lang="en-GB">
              <a:cs typeface="Calibri"/>
            </a:endParaRPr>
          </a:p>
          <a:p>
            <a:r>
              <a:rPr lang="en-GB"/>
              <a:t>Credit:	</a:t>
            </a:r>
            <a:r>
              <a:rPr lang="en-GB" err="1"/>
              <a:t>BremecR</a:t>
            </a:r>
            <a:endParaRPr lang="en-GB"/>
          </a:p>
          <a:p>
            <a:r>
              <a:rPr lang="en-GB"/>
              <a:t>Creative #:	157680150</a:t>
            </a:r>
            <a:endParaRPr lang="en-GB">
              <a:cs typeface="Calibri"/>
            </a:endParaRPr>
          </a:p>
          <a:p>
            <a:r>
              <a:rPr lang="en-GB"/>
              <a:t>Licence type:	Royalty-free</a:t>
            </a:r>
            <a:endParaRPr lang="en-GB">
              <a:cs typeface="Calibri"/>
            </a:endParaRPr>
          </a:p>
          <a:p>
            <a:r>
              <a:rPr lang="en-GB"/>
              <a:t>Collection:	E+</a:t>
            </a:r>
            <a:endParaRPr lang="en-GB">
              <a:cs typeface="Calibri"/>
            </a:endParaRPr>
          </a:p>
          <a:p>
            <a:r>
              <a:rPr lang="en-GB"/>
              <a:t>Release info:	No release required</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310612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Dangers: </a:t>
            </a:r>
            <a:r>
              <a:rPr lang="en-GB"/>
              <a:t>15cm of fast flowing flood water can knock a person over, 60cm can move a car. Flood water can be contaminated by sewage, it can hide hazards like deep holes, objects to fall over, and sharp objects.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Safe actions: </a:t>
            </a:r>
            <a:r>
              <a:rPr lang="en-GB"/>
              <a:t>Do not go through flood water, by any means. Remind adults not to drive through flood water. Find a way around. This may take more time, but it is the safe thing to do. If a person has been in flood water, tell them to wash thoroughly. Prepare by learning first aid to help somebody in a flood emergency, download the British Red Cross’ first aid app. Download the </a:t>
            </a:r>
            <a:r>
              <a:rPr lang="en-GB" err="1"/>
              <a:t>what.three.words</a:t>
            </a:r>
            <a:r>
              <a:rPr lang="en-GB"/>
              <a:t> app so you can always share where you are with the emergency services.</a:t>
            </a:r>
            <a:endParaRPr lang="en-GB">
              <a:cs typeface="Calibri"/>
            </a:endParaRPr>
          </a:p>
          <a:p>
            <a:endParaRPr lang="en-GB"/>
          </a:p>
          <a:p>
            <a:r>
              <a:rPr lang="en-GB"/>
              <a:t>IMAGE: DETAILS</a:t>
            </a:r>
            <a:endParaRPr lang="en-GB">
              <a:cs typeface="Calibri"/>
            </a:endParaRPr>
          </a:p>
          <a:p>
            <a:r>
              <a:rPr lang="en-GB"/>
              <a:t>Credit:	</a:t>
            </a:r>
            <a:r>
              <a:rPr lang="en-GB" err="1"/>
              <a:t>secablue</a:t>
            </a:r>
            <a:endParaRPr lang="en-GB"/>
          </a:p>
          <a:p>
            <a:r>
              <a:rPr lang="en-GB"/>
              <a:t>Creative #:	154919588</a:t>
            </a:r>
            <a:endParaRPr lang="en-GB">
              <a:cs typeface="Calibri"/>
            </a:endParaRPr>
          </a:p>
          <a:p>
            <a:r>
              <a:rPr lang="en-GB"/>
              <a:t>Licence type:	Royalty-free</a:t>
            </a:r>
            <a:endParaRPr lang="en-GB">
              <a:cs typeface="Calibri"/>
            </a:endParaRPr>
          </a:p>
          <a:p>
            <a:r>
              <a:rPr lang="en-GB"/>
              <a:t>Collection:	E+</a:t>
            </a:r>
            <a:endParaRPr lang="en-GB">
              <a:cs typeface="Calibri"/>
            </a:endParaRPr>
          </a:p>
          <a:p>
            <a:r>
              <a:rPr lang="en-GB"/>
              <a:t>Release info:	No release required</a:t>
            </a:r>
            <a:endParaRPr lang="en-GB">
              <a:cs typeface="Calibri"/>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364469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265339035"/>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4446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5523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329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91721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7530236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255788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2812715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438842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4410561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1377975" y="5323291"/>
            <a:ext cx="677614" cy="625610"/>
          </a:xfrm>
          <a:prstGeom prst="rect">
            <a:avLst/>
          </a:prstGeom>
        </p:spPr>
        <p:txBody>
          <a:bodyPr/>
          <a:lstStyle>
            <a:lvl1pPr>
              <a:defRPr sz="2000">
                <a:solidFill>
                  <a:srgbClr val="FF0000"/>
                </a:solidFill>
              </a:defRPr>
            </a:lvl1pPr>
          </a:lstStyle>
          <a:p>
            <a:fld id="{CDEA46CE-92BB-4B22-8BD4-28032886E2F8}" type="slidenum">
              <a:rPr lang="en-GB" smtClean="0"/>
              <a:pPr/>
              <a:t>‹#›</a:t>
            </a:fld>
            <a:endParaRPr lang="en-GB"/>
          </a:p>
        </p:txBody>
      </p:sp>
      <p:pic>
        <p:nvPicPr>
          <p:cNvPr id="7" name="Picture 6">
            <a:extLst>
              <a:ext uri="{FF2B5EF4-FFF2-40B4-BE49-F238E27FC236}">
                <a16:creationId xmlns:a16="http://schemas.microsoft.com/office/drawing/2014/main" id="{93DFFAC5-078C-CB9F-8598-A92F5FEFB222}"/>
              </a:ext>
            </a:extLst>
          </p:cNvPr>
          <p:cNvPicPr>
            <a:picLocks noChangeAspect="1"/>
          </p:cNvPicPr>
          <p:nvPr userDrawn="1"/>
        </p:nvPicPr>
        <p:blipFill rotWithShape="1">
          <a:blip r:embed="rId2"/>
          <a:srcRect b="4918"/>
          <a:stretch/>
        </p:blipFill>
        <p:spPr>
          <a:xfrm>
            <a:off x="11453316" y="238443"/>
            <a:ext cx="526933" cy="1618181"/>
          </a:xfrm>
          <a:prstGeom prst="rect">
            <a:avLst/>
          </a:prstGeom>
        </p:spPr>
      </p:pic>
      <p:sp>
        <p:nvSpPr>
          <p:cNvPr id="8" name="TextBox 7">
            <a:extLst>
              <a:ext uri="{FF2B5EF4-FFF2-40B4-BE49-F238E27FC236}">
                <a16:creationId xmlns:a16="http://schemas.microsoft.com/office/drawing/2014/main" id="{6087F871-7CAE-A924-49CD-86DDBC26C1FA}"/>
              </a:ext>
            </a:extLst>
          </p:cNvPr>
          <p:cNvSpPr txBox="1"/>
          <p:nvPr userDrawn="1"/>
        </p:nvSpPr>
        <p:spPr>
          <a:xfrm rot="16200000">
            <a:off x="9784309" y="2622676"/>
            <a:ext cx="37142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EE2A24"/>
                </a:solidFill>
                <a:latin typeface="Arial" panose="020B0604020202020204" pitchFamily="34" charset="0"/>
                <a:cs typeface="Arial" panose="020B0604020202020204" pitchFamily="34" charset="0"/>
              </a:rPr>
              <a:t>Flooding</a:t>
            </a:r>
            <a:r>
              <a:rPr lang="en-GB" sz="5400" b="1">
                <a:solidFill>
                  <a:srgbClr val="EE2A24"/>
                </a:solidFill>
                <a:latin typeface="Arial" panose="020B0604020202020204" pitchFamily="34" charset="0"/>
                <a:cs typeface="Arial" panose="020B0604020202020204" pitchFamily="34" charset="0"/>
              </a:rPr>
              <a:t>. . . . . </a:t>
            </a:r>
            <a:endParaRPr lang="en-GB" sz="5400" b="1">
              <a:latin typeface="Arial" panose="020B0604020202020204" pitchFamily="34" charset="0"/>
              <a:cs typeface="Arial" panose="020B0604020202020204" pitchFamily="34" charset="0"/>
            </a:endParaRPr>
          </a:p>
          <a:p>
            <a:endParaRPr lang="en-GB"/>
          </a:p>
        </p:txBody>
      </p:sp>
      <p:sp>
        <p:nvSpPr>
          <p:cNvPr id="9" name="Date Placeholder 3">
            <a:extLst>
              <a:ext uri="{FF2B5EF4-FFF2-40B4-BE49-F238E27FC236}">
                <a16:creationId xmlns:a16="http://schemas.microsoft.com/office/drawing/2014/main" id="{A2BB4412-CA78-A902-A1DF-C607587C0E8F}"/>
              </a:ext>
            </a:extLst>
          </p:cNvPr>
          <p:cNvSpPr txBox="1">
            <a:spLocks/>
          </p:cNvSpPr>
          <p:nvPr userDrawn="1"/>
        </p:nvSpPr>
        <p:spPr>
          <a:xfrm>
            <a:off x="619272" y="6016048"/>
            <a:ext cx="9766869" cy="352982"/>
          </a:xfrm>
          <a:prstGeom prst="rect">
            <a:avLst/>
          </a:prstGeom>
        </p:spPr>
        <p:txBody>
          <a:bodyPr vert="horz" lIns="91440" tIns="45720" rIns="91440" bIns="45720" rtlCol="0" anchor="ctr"/>
          <a:lstStyle>
            <a:defPPr>
              <a:defRPr lang="en-US"/>
            </a:defPPr>
            <a:lvl1pPr marL="0" algn="l" defTabSz="914400" rtl="0" eaLnBrk="1" latinLnBrk="0" hangingPunct="1">
              <a:defRPr sz="2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prstClr val="black"/>
                </a:solidFill>
                <a:latin typeface="Arial" panose="020B0604020202020204" pitchFamily="34" charset="0"/>
                <a:cs typeface="Arial" panose="020B0604020202020204" pitchFamily="34" charset="0"/>
              </a:rPr>
              <a:t>Weather</a:t>
            </a:r>
            <a:r>
              <a:rPr lang="en-GB" sz="5400" b="1">
                <a:solidFill>
                  <a:prstClr val="black"/>
                </a:solidFill>
                <a:latin typeface="Arial" panose="020B0604020202020204" pitchFamily="34" charset="0"/>
                <a:cs typeface="Arial" panose="020B0604020202020204" pitchFamily="34" charset="0"/>
              </a:rPr>
              <a:t>.</a:t>
            </a:r>
            <a:r>
              <a:rPr lang="en-GB" sz="2400" b="1">
                <a:solidFill>
                  <a:prstClr val="black"/>
                </a:solidFill>
                <a:latin typeface="Arial" panose="020B0604020202020204" pitchFamily="34" charset="0"/>
                <a:cs typeface="Arial" panose="020B0604020202020204" pitchFamily="34" charset="0"/>
              </a:rPr>
              <a:t> Together </a:t>
            </a:r>
            <a:r>
              <a:rPr lang="en-GB" sz="5400" b="1">
                <a:solidFill>
                  <a:srgbClr val="FF0000"/>
                </a:solidFill>
                <a:latin typeface="Arial" panose="020B0604020202020204" pitchFamily="34" charset="0"/>
                <a:cs typeface="Arial" panose="020B0604020202020204" pitchFamily="34" charset="0"/>
              </a:rPr>
              <a:t>. . . . . . .</a:t>
            </a:r>
            <a:endParaRPr lang="en-GB" sz="5400">
              <a:solidFill>
                <a:srgbClr val="FF0000"/>
              </a:solidFill>
            </a:endParaRPr>
          </a:p>
        </p:txBody>
      </p:sp>
      <p:sp>
        <p:nvSpPr>
          <p:cNvPr id="12" name="TextBox 11">
            <a:extLst>
              <a:ext uri="{FF2B5EF4-FFF2-40B4-BE49-F238E27FC236}">
                <a16:creationId xmlns:a16="http://schemas.microsoft.com/office/drawing/2014/main" id="{EA774B10-533A-39C1-45D0-214407146797}"/>
              </a:ext>
            </a:extLst>
          </p:cNvPr>
          <p:cNvSpPr txBox="1"/>
          <p:nvPr userDrawn="1"/>
        </p:nvSpPr>
        <p:spPr>
          <a:xfrm rot="5400000">
            <a:off x="-1237861" y="4705480"/>
            <a:ext cx="3714267" cy="923330"/>
          </a:xfrm>
          <a:prstGeom prst="rect">
            <a:avLst/>
          </a:prstGeom>
          <a:noFill/>
        </p:spPr>
        <p:txBody>
          <a:bodyPr wrap="square" rtlCol="0">
            <a:spAutoFit/>
          </a:bodyPr>
          <a:lstStyle/>
          <a:p>
            <a:r>
              <a:rPr lang="en-GB" sz="5400">
                <a:latin typeface="Arial" panose="020B0604020202020204" pitchFamily="34" charset="0"/>
                <a:cs typeface="Arial" panose="020B0604020202020204" pitchFamily="34" charset="0"/>
              </a:rPr>
              <a:t> . . . . . . . .</a:t>
            </a:r>
          </a:p>
        </p:txBody>
      </p:sp>
    </p:spTree>
    <p:extLst>
      <p:ext uri="{BB962C8B-B14F-4D97-AF65-F5344CB8AC3E}">
        <p14:creationId xmlns:p14="http://schemas.microsoft.com/office/powerpoint/2010/main" val="26275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D763FB9F-8172-4AF7-35DB-0B651244843B}"/>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How it affects everyone         </a:t>
            </a:r>
            <a:r>
              <a:rPr lang="en-GB" sz="1200" b="1">
                <a:latin typeface="Arial" panose="020B0604020202020204" pitchFamily="34" charset="0"/>
                <a:cs typeface="Arial" panose="020B0604020202020204" pitchFamily="34" charset="0"/>
              </a:rPr>
              <a:t>Learn</a:t>
            </a:r>
          </a:p>
        </p:txBody>
      </p:sp>
      <p:pic>
        <p:nvPicPr>
          <p:cNvPr id="13" name="Picture 12">
            <a:extLst>
              <a:ext uri="{FF2B5EF4-FFF2-40B4-BE49-F238E27FC236}">
                <a16:creationId xmlns:a16="http://schemas.microsoft.com/office/drawing/2014/main" id="{F3270002-116C-0EA3-EEAA-534EF5ECA3EB}"/>
              </a:ext>
            </a:extLst>
          </p:cNvPr>
          <p:cNvPicPr>
            <a:picLocks noChangeAspect="1"/>
          </p:cNvPicPr>
          <p:nvPr userDrawn="1"/>
        </p:nvPicPr>
        <p:blipFill>
          <a:blip r:embed="rId2"/>
          <a:stretch>
            <a:fillRect/>
          </a:stretch>
        </p:blipFill>
        <p:spPr>
          <a:xfrm>
            <a:off x="6771293" y="6254326"/>
            <a:ext cx="172432" cy="172432"/>
          </a:xfrm>
          <a:prstGeom prst="rect">
            <a:avLst/>
          </a:prstGeom>
        </p:spPr>
      </p:pic>
      <p:pic>
        <p:nvPicPr>
          <p:cNvPr id="14" name="Picture 13">
            <a:extLst>
              <a:ext uri="{FF2B5EF4-FFF2-40B4-BE49-F238E27FC236}">
                <a16:creationId xmlns:a16="http://schemas.microsoft.com/office/drawing/2014/main" id="{B6A4FAC3-9330-89C5-4C91-364ACB67D308}"/>
              </a:ext>
            </a:extLst>
          </p:cNvPr>
          <p:cNvPicPr>
            <a:picLocks noChangeAspect="1"/>
          </p:cNvPicPr>
          <p:nvPr userDrawn="1"/>
        </p:nvPicPr>
        <p:blipFill>
          <a:blip r:embed="rId2"/>
          <a:stretch>
            <a:fillRect/>
          </a:stretch>
        </p:blipFill>
        <p:spPr>
          <a:xfrm>
            <a:off x="8826312" y="6254326"/>
            <a:ext cx="172432" cy="172432"/>
          </a:xfrm>
          <a:prstGeom prst="rect">
            <a:avLst/>
          </a:prstGeom>
        </p:spPr>
      </p:pic>
    </p:spTree>
    <p:extLst>
      <p:ext uri="{BB962C8B-B14F-4D97-AF65-F5344CB8AC3E}">
        <p14:creationId xmlns:p14="http://schemas.microsoft.com/office/powerpoint/2010/main" val="2025742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377975" y="5323291"/>
            <a:ext cx="677614" cy="625610"/>
          </a:xfrm>
          <a:prstGeom prst="rect">
            <a:avLst/>
          </a:prstGeom>
        </p:spPr>
        <p:txBody>
          <a:bodyPr/>
          <a:lstStyle>
            <a:lvl1pPr>
              <a:defRPr sz="2000">
                <a:solidFill>
                  <a:srgbClr val="FF0000"/>
                </a:solidFill>
              </a:defRPr>
            </a:lvl1pPr>
          </a:lstStyle>
          <a:p>
            <a:fld id="{CDEA46CE-92BB-4B22-8BD4-28032886E2F8}" type="slidenum">
              <a:rPr lang="en-GB" smtClean="0"/>
              <a:pPr/>
              <a:t>‹#›</a:t>
            </a:fld>
            <a:endParaRPr lang="en-GB"/>
          </a:p>
        </p:txBody>
      </p:sp>
      <p:pic>
        <p:nvPicPr>
          <p:cNvPr id="7" name="Picture 6">
            <a:extLst>
              <a:ext uri="{FF2B5EF4-FFF2-40B4-BE49-F238E27FC236}">
                <a16:creationId xmlns:a16="http://schemas.microsoft.com/office/drawing/2014/main" id="{93DFFAC5-078C-CB9F-8598-A92F5FEFB222}"/>
              </a:ext>
            </a:extLst>
          </p:cNvPr>
          <p:cNvPicPr>
            <a:picLocks noChangeAspect="1"/>
          </p:cNvPicPr>
          <p:nvPr userDrawn="1"/>
        </p:nvPicPr>
        <p:blipFill rotWithShape="1">
          <a:blip r:embed="rId2"/>
          <a:srcRect b="4918"/>
          <a:stretch/>
        </p:blipFill>
        <p:spPr>
          <a:xfrm>
            <a:off x="11453316" y="238443"/>
            <a:ext cx="526933" cy="1618181"/>
          </a:xfrm>
          <a:prstGeom prst="rect">
            <a:avLst/>
          </a:prstGeom>
        </p:spPr>
      </p:pic>
      <p:sp>
        <p:nvSpPr>
          <p:cNvPr id="8" name="TextBox 7">
            <a:extLst>
              <a:ext uri="{FF2B5EF4-FFF2-40B4-BE49-F238E27FC236}">
                <a16:creationId xmlns:a16="http://schemas.microsoft.com/office/drawing/2014/main" id="{6087F871-7CAE-A924-49CD-86DDBC26C1FA}"/>
              </a:ext>
            </a:extLst>
          </p:cNvPr>
          <p:cNvSpPr txBox="1"/>
          <p:nvPr userDrawn="1"/>
        </p:nvSpPr>
        <p:spPr>
          <a:xfrm rot="16200000">
            <a:off x="9784309" y="2622676"/>
            <a:ext cx="37142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EE2A24"/>
                </a:solidFill>
                <a:latin typeface="Arial" panose="020B0604020202020204" pitchFamily="34" charset="0"/>
                <a:cs typeface="Arial" panose="020B0604020202020204" pitchFamily="34" charset="0"/>
              </a:rPr>
              <a:t>Flooding</a:t>
            </a:r>
            <a:r>
              <a:rPr lang="en-GB" sz="5400" b="1">
                <a:solidFill>
                  <a:srgbClr val="EE2A24"/>
                </a:solidFill>
                <a:latin typeface="Arial" panose="020B0604020202020204" pitchFamily="34" charset="0"/>
                <a:cs typeface="Arial" panose="020B0604020202020204" pitchFamily="34" charset="0"/>
              </a:rPr>
              <a:t>. . . . . </a:t>
            </a:r>
            <a:endParaRPr lang="en-GB" sz="5400" b="1">
              <a:latin typeface="Arial" panose="020B0604020202020204" pitchFamily="34" charset="0"/>
              <a:cs typeface="Arial" panose="020B0604020202020204" pitchFamily="34" charset="0"/>
            </a:endParaRPr>
          </a:p>
          <a:p>
            <a:endParaRPr lang="en-GB"/>
          </a:p>
        </p:txBody>
      </p:sp>
      <p:sp>
        <p:nvSpPr>
          <p:cNvPr id="9" name="Date Placeholder 3">
            <a:extLst>
              <a:ext uri="{FF2B5EF4-FFF2-40B4-BE49-F238E27FC236}">
                <a16:creationId xmlns:a16="http://schemas.microsoft.com/office/drawing/2014/main" id="{A2BB4412-CA78-A902-A1DF-C607587C0E8F}"/>
              </a:ext>
            </a:extLst>
          </p:cNvPr>
          <p:cNvSpPr txBox="1">
            <a:spLocks/>
          </p:cNvSpPr>
          <p:nvPr userDrawn="1"/>
        </p:nvSpPr>
        <p:spPr>
          <a:xfrm>
            <a:off x="619272" y="6016048"/>
            <a:ext cx="9766869" cy="352982"/>
          </a:xfrm>
          <a:prstGeom prst="rect">
            <a:avLst/>
          </a:prstGeom>
        </p:spPr>
        <p:txBody>
          <a:bodyPr vert="horz" lIns="91440" tIns="45720" rIns="91440" bIns="45720" rtlCol="0" anchor="ctr"/>
          <a:lstStyle>
            <a:defPPr>
              <a:defRPr lang="en-US"/>
            </a:defPPr>
            <a:lvl1pPr marL="0" algn="l" defTabSz="914400" rtl="0" eaLnBrk="1" latinLnBrk="0" hangingPunct="1">
              <a:defRPr sz="2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prstClr val="black"/>
                </a:solidFill>
                <a:latin typeface="Arial" panose="020B0604020202020204" pitchFamily="34" charset="0"/>
                <a:cs typeface="Arial" panose="020B0604020202020204" pitchFamily="34" charset="0"/>
              </a:rPr>
              <a:t>Weather</a:t>
            </a:r>
            <a:r>
              <a:rPr lang="en-GB" sz="5400" b="1">
                <a:solidFill>
                  <a:prstClr val="black"/>
                </a:solidFill>
                <a:latin typeface="Arial" panose="020B0604020202020204" pitchFamily="34" charset="0"/>
                <a:cs typeface="Arial" panose="020B0604020202020204" pitchFamily="34" charset="0"/>
              </a:rPr>
              <a:t>.</a:t>
            </a:r>
            <a:r>
              <a:rPr lang="en-GB" sz="2400" b="1">
                <a:solidFill>
                  <a:prstClr val="black"/>
                </a:solidFill>
                <a:latin typeface="Arial" panose="020B0604020202020204" pitchFamily="34" charset="0"/>
                <a:cs typeface="Arial" panose="020B0604020202020204" pitchFamily="34" charset="0"/>
              </a:rPr>
              <a:t> Together </a:t>
            </a:r>
            <a:r>
              <a:rPr lang="en-GB" sz="5400" b="1">
                <a:solidFill>
                  <a:srgbClr val="FF0000"/>
                </a:solidFill>
                <a:latin typeface="Arial" panose="020B0604020202020204" pitchFamily="34" charset="0"/>
                <a:cs typeface="Arial" panose="020B0604020202020204" pitchFamily="34" charset="0"/>
              </a:rPr>
              <a:t>. . . . . . .</a:t>
            </a:r>
            <a:endParaRPr lang="en-GB" sz="5400">
              <a:solidFill>
                <a:srgbClr val="FF0000"/>
              </a:solidFill>
            </a:endParaRPr>
          </a:p>
        </p:txBody>
      </p:sp>
      <p:sp>
        <p:nvSpPr>
          <p:cNvPr id="12" name="TextBox 11">
            <a:extLst>
              <a:ext uri="{FF2B5EF4-FFF2-40B4-BE49-F238E27FC236}">
                <a16:creationId xmlns:a16="http://schemas.microsoft.com/office/drawing/2014/main" id="{EA774B10-533A-39C1-45D0-214407146797}"/>
              </a:ext>
            </a:extLst>
          </p:cNvPr>
          <p:cNvSpPr txBox="1"/>
          <p:nvPr userDrawn="1"/>
        </p:nvSpPr>
        <p:spPr>
          <a:xfrm rot="5400000">
            <a:off x="-1237861" y="4705480"/>
            <a:ext cx="3714267" cy="923330"/>
          </a:xfrm>
          <a:prstGeom prst="rect">
            <a:avLst/>
          </a:prstGeom>
          <a:noFill/>
        </p:spPr>
        <p:txBody>
          <a:bodyPr wrap="square" rtlCol="0">
            <a:spAutoFit/>
          </a:bodyPr>
          <a:lstStyle/>
          <a:p>
            <a:r>
              <a:rPr lang="en-GB" sz="5400">
                <a:latin typeface="Arial" panose="020B0604020202020204" pitchFamily="34" charset="0"/>
                <a:cs typeface="Arial" panose="020B0604020202020204" pitchFamily="34" charset="0"/>
              </a:rPr>
              <a:t> . . . . . . . .</a:t>
            </a:r>
          </a:p>
        </p:txBody>
      </p:sp>
    </p:spTree>
    <p:extLst>
      <p:ext uri="{BB962C8B-B14F-4D97-AF65-F5344CB8AC3E}">
        <p14:creationId xmlns:p14="http://schemas.microsoft.com/office/powerpoint/2010/main" val="3425875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573828" y="6398669"/>
            <a:ext cx="677614" cy="625610"/>
          </a:xfrm>
          <a:prstGeom prst="rect">
            <a:avLst/>
          </a:prstGeom>
        </p:spPr>
        <p:txBody>
          <a:bodyPr/>
          <a:lstStyle>
            <a:lvl1pPr>
              <a:defRPr sz="2000">
                <a:solidFill>
                  <a:srgbClr val="FF0000"/>
                </a:solidFill>
              </a:defRPr>
            </a:lvl1pPr>
          </a:lstStyle>
          <a:p>
            <a:fld id="{CDEA46CE-92BB-4B22-8BD4-28032886E2F8}" type="slidenum">
              <a:rPr lang="en-GB" smtClean="0"/>
              <a:pPr/>
              <a:t>‹#›</a:t>
            </a:fld>
            <a:endParaRPr lang="en-GB"/>
          </a:p>
        </p:txBody>
      </p:sp>
      <p:pic>
        <p:nvPicPr>
          <p:cNvPr id="7" name="Picture 6">
            <a:extLst>
              <a:ext uri="{FF2B5EF4-FFF2-40B4-BE49-F238E27FC236}">
                <a16:creationId xmlns:a16="http://schemas.microsoft.com/office/drawing/2014/main" id="{93DFFAC5-078C-CB9F-8598-A92F5FEFB222}"/>
              </a:ext>
            </a:extLst>
          </p:cNvPr>
          <p:cNvPicPr>
            <a:picLocks noChangeAspect="1"/>
          </p:cNvPicPr>
          <p:nvPr userDrawn="1"/>
        </p:nvPicPr>
        <p:blipFill rotWithShape="1">
          <a:blip r:embed="rId2"/>
          <a:srcRect b="4918"/>
          <a:stretch/>
        </p:blipFill>
        <p:spPr>
          <a:xfrm>
            <a:off x="11453316" y="238443"/>
            <a:ext cx="526933" cy="1618181"/>
          </a:xfrm>
          <a:prstGeom prst="rect">
            <a:avLst/>
          </a:prstGeom>
        </p:spPr>
      </p:pic>
      <p:sp>
        <p:nvSpPr>
          <p:cNvPr id="9" name="Date Placeholder 3">
            <a:extLst>
              <a:ext uri="{FF2B5EF4-FFF2-40B4-BE49-F238E27FC236}">
                <a16:creationId xmlns:a16="http://schemas.microsoft.com/office/drawing/2014/main" id="{A2BB4412-CA78-A902-A1DF-C607587C0E8F}"/>
              </a:ext>
            </a:extLst>
          </p:cNvPr>
          <p:cNvSpPr txBox="1">
            <a:spLocks/>
          </p:cNvSpPr>
          <p:nvPr userDrawn="1"/>
        </p:nvSpPr>
        <p:spPr>
          <a:xfrm>
            <a:off x="688284" y="6024674"/>
            <a:ext cx="9766869" cy="352982"/>
          </a:xfrm>
          <a:prstGeom prst="rect">
            <a:avLst/>
          </a:prstGeom>
        </p:spPr>
        <p:txBody>
          <a:bodyPr vert="horz" lIns="91440" tIns="45720" rIns="91440" bIns="45720" rtlCol="0" anchor="ctr"/>
          <a:lstStyle>
            <a:defPPr>
              <a:defRPr lang="en-US"/>
            </a:defPPr>
            <a:lvl1pPr marL="0" algn="l" defTabSz="914400" rtl="0" eaLnBrk="1" latinLnBrk="0" hangingPunct="1">
              <a:defRPr sz="2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b="1">
                <a:solidFill>
                  <a:prstClr val="black"/>
                </a:solidFill>
                <a:latin typeface="Arial" panose="020B0604020202020204" pitchFamily="34" charset="0"/>
                <a:cs typeface="Arial" panose="020B0604020202020204" pitchFamily="34" charset="0"/>
              </a:rPr>
              <a:t>Weather</a:t>
            </a:r>
            <a:r>
              <a:rPr lang="en-GB" sz="5400" b="1">
                <a:solidFill>
                  <a:prstClr val="black"/>
                </a:solidFill>
                <a:latin typeface="Arial" panose="020B0604020202020204" pitchFamily="34" charset="0"/>
                <a:cs typeface="Arial" panose="020B0604020202020204" pitchFamily="34" charset="0"/>
              </a:rPr>
              <a:t>.</a:t>
            </a:r>
            <a:r>
              <a:rPr lang="en-GB" sz="2400" b="1">
                <a:solidFill>
                  <a:prstClr val="black"/>
                </a:solidFill>
                <a:latin typeface="Arial" panose="020B0604020202020204" pitchFamily="34" charset="0"/>
                <a:cs typeface="Arial" panose="020B0604020202020204" pitchFamily="34" charset="0"/>
              </a:rPr>
              <a:t> Together </a:t>
            </a:r>
            <a:r>
              <a:rPr lang="en-GB" sz="5400" b="1">
                <a:solidFill>
                  <a:srgbClr val="FF0000"/>
                </a:solidFill>
                <a:latin typeface="Arial" panose="020B0604020202020204" pitchFamily="34" charset="0"/>
                <a:cs typeface="Arial" panose="020B0604020202020204" pitchFamily="34" charset="0"/>
              </a:rPr>
              <a:t>. . . . . . .</a:t>
            </a:r>
            <a:endParaRPr lang="en-GB" sz="5400">
              <a:solidFill>
                <a:srgbClr val="FF0000"/>
              </a:solidFill>
            </a:endParaRPr>
          </a:p>
        </p:txBody>
      </p:sp>
      <p:sp>
        <p:nvSpPr>
          <p:cNvPr id="12" name="TextBox 11">
            <a:extLst>
              <a:ext uri="{FF2B5EF4-FFF2-40B4-BE49-F238E27FC236}">
                <a16:creationId xmlns:a16="http://schemas.microsoft.com/office/drawing/2014/main" id="{EA774B10-533A-39C1-45D0-214407146797}"/>
              </a:ext>
            </a:extLst>
          </p:cNvPr>
          <p:cNvSpPr txBox="1"/>
          <p:nvPr userDrawn="1"/>
        </p:nvSpPr>
        <p:spPr>
          <a:xfrm rot="5400000">
            <a:off x="-1237861" y="4705480"/>
            <a:ext cx="3714267" cy="923330"/>
          </a:xfrm>
          <a:prstGeom prst="rect">
            <a:avLst/>
          </a:prstGeom>
          <a:noFill/>
        </p:spPr>
        <p:txBody>
          <a:bodyPr wrap="square" rtlCol="0">
            <a:spAutoFit/>
          </a:bodyPr>
          <a:lstStyle/>
          <a:p>
            <a:r>
              <a:rPr lang="en-GB" sz="5400">
                <a:latin typeface="Arial" panose="020B0604020202020204" pitchFamily="34" charset="0"/>
                <a:cs typeface="Arial" panose="020B0604020202020204" pitchFamily="34" charset="0"/>
              </a:rPr>
              <a:t> . . . . . . . .</a:t>
            </a:r>
          </a:p>
        </p:txBody>
      </p:sp>
    </p:spTree>
    <p:extLst>
      <p:ext uri="{BB962C8B-B14F-4D97-AF65-F5344CB8AC3E}">
        <p14:creationId xmlns:p14="http://schemas.microsoft.com/office/powerpoint/2010/main" val="1010923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2429383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112144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69051" y="5976698"/>
            <a:ext cx="7706357" cy="365125"/>
          </a:xfrm>
          <a:prstGeom prst="rect">
            <a:avLst/>
          </a:prstGeom>
        </p:spPr>
        <p:txBody>
          <a:bodyPr/>
          <a:lstStyle/>
          <a:p>
            <a:endParaRPr lang="en-GB"/>
          </a:p>
        </p:txBody>
      </p:sp>
      <p:sp>
        <p:nvSpPr>
          <p:cNvPr id="6" name="Footer Placeholder 5"/>
          <p:cNvSpPr>
            <a:spLocks noGrp="1"/>
          </p:cNvSpPr>
          <p:nvPr>
            <p:ph type="ftr" sz="quarter" idx="11"/>
          </p:nvPr>
        </p:nvSpPr>
        <p:spPr>
          <a:xfrm>
            <a:off x="4038603" y="6356351"/>
            <a:ext cx="4114799"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69051" y="5976698"/>
            <a:ext cx="7706357" cy="365125"/>
          </a:xfrm>
          <a:prstGeom prst="rect">
            <a:avLst/>
          </a:prstGeom>
        </p:spPr>
        <p:txBody>
          <a:bodyPr/>
          <a:lstStyle/>
          <a:p>
            <a:endParaRPr lang="en-GB"/>
          </a:p>
        </p:txBody>
      </p:sp>
      <p:sp>
        <p:nvSpPr>
          <p:cNvPr id="8" name="Footer Placeholder 7"/>
          <p:cNvSpPr>
            <a:spLocks noGrp="1"/>
          </p:cNvSpPr>
          <p:nvPr>
            <p:ph type="ftr" sz="quarter" idx="11"/>
          </p:nvPr>
        </p:nvSpPr>
        <p:spPr>
          <a:xfrm>
            <a:off x="4038603" y="6356351"/>
            <a:ext cx="4114799"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69051" y="5976698"/>
            <a:ext cx="7706357" cy="365125"/>
          </a:xfrm>
          <a:prstGeom prst="rect">
            <a:avLst/>
          </a:prstGeom>
        </p:spPr>
        <p:txBody>
          <a:bodyPr/>
          <a:lstStyle/>
          <a:p>
            <a:endParaRPr lang="en-GB"/>
          </a:p>
        </p:txBody>
      </p:sp>
      <p:sp>
        <p:nvSpPr>
          <p:cNvPr id="4" name="Footer Placeholder 3"/>
          <p:cNvSpPr>
            <a:spLocks noGrp="1"/>
          </p:cNvSpPr>
          <p:nvPr>
            <p:ph type="ftr" sz="quarter" idx="11"/>
          </p:nvPr>
        </p:nvSpPr>
        <p:spPr>
          <a:xfrm>
            <a:off x="4038603" y="6356351"/>
            <a:ext cx="4114799"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9051" y="5976698"/>
            <a:ext cx="7706357" cy="365125"/>
          </a:xfrm>
          <a:prstGeom prst="rect">
            <a:avLst/>
          </a:prstGeom>
        </p:spPr>
        <p:txBody>
          <a:bodyPr/>
          <a:lstStyle/>
          <a:p>
            <a:endParaRPr lang="en-GB"/>
          </a:p>
        </p:txBody>
      </p:sp>
      <p:sp>
        <p:nvSpPr>
          <p:cNvPr id="3" name="Footer Placeholder 2"/>
          <p:cNvSpPr>
            <a:spLocks noGrp="1"/>
          </p:cNvSpPr>
          <p:nvPr>
            <p:ph type="ftr" sz="quarter" idx="11"/>
          </p:nvPr>
        </p:nvSpPr>
        <p:spPr>
          <a:xfrm>
            <a:off x="4038603" y="6356351"/>
            <a:ext cx="4114799"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9051" y="5976698"/>
            <a:ext cx="7706357" cy="365125"/>
          </a:xfrm>
          <a:prstGeom prst="rect">
            <a:avLst/>
          </a:prstGeom>
        </p:spPr>
        <p:txBody>
          <a:bodyPr/>
          <a:lstStyle/>
          <a:p>
            <a:endParaRPr lang="en-GB"/>
          </a:p>
        </p:txBody>
      </p:sp>
      <p:sp>
        <p:nvSpPr>
          <p:cNvPr id="6" name="Footer Placeholder 5"/>
          <p:cNvSpPr>
            <a:spLocks noGrp="1"/>
          </p:cNvSpPr>
          <p:nvPr>
            <p:ph type="ftr" sz="quarter" idx="11"/>
          </p:nvPr>
        </p:nvSpPr>
        <p:spPr>
          <a:xfrm>
            <a:off x="4038603" y="6356351"/>
            <a:ext cx="4114799"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002493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9051" y="5976698"/>
            <a:ext cx="7706357" cy="365125"/>
          </a:xfrm>
          <a:prstGeom prst="rect">
            <a:avLst/>
          </a:prstGeom>
        </p:spPr>
        <p:txBody>
          <a:bodyPr/>
          <a:lstStyle/>
          <a:p>
            <a:endParaRPr lang="en-GB"/>
          </a:p>
        </p:txBody>
      </p:sp>
      <p:sp>
        <p:nvSpPr>
          <p:cNvPr id="6" name="Footer Placeholder 5"/>
          <p:cNvSpPr>
            <a:spLocks noGrp="1"/>
          </p:cNvSpPr>
          <p:nvPr>
            <p:ph type="ftr" sz="quarter" idx="11"/>
          </p:nvPr>
        </p:nvSpPr>
        <p:spPr>
          <a:xfrm>
            <a:off x="4038603" y="6356351"/>
            <a:ext cx="4114799"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7A0B-9839-C34B-6DF5-5B4BA8A178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BF6FC3-08D5-0222-E450-60EA2C763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64CC8-3762-4AE2-931D-0B9BBE97167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629D30-474E-2B4B-0366-3BB21558CB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88961-A523-5024-0477-881777B87EAE}"/>
              </a:ext>
            </a:extLst>
          </p:cNvPr>
          <p:cNvSpPr>
            <a:spLocks noGrp="1"/>
          </p:cNvSpPr>
          <p:nvPr>
            <p:ph type="sldNum" sz="quarter" idx="12"/>
          </p:nvPr>
        </p:nvSpPr>
        <p:spPr/>
        <p:txBody>
          <a:bodyPr/>
          <a:lstStyle/>
          <a:p>
            <a:fld id="{83F8406B-A586-4999-A61C-A37CF442582F}" type="slidenum">
              <a:rPr lang="en-GB" smtClean="0"/>
              <a:t>‹#›</a:t>
            </a:fld>
            <a:endParaRPr lang="en-GB"/>
          </a:p>
        </p:txBody>
      </p:sp>
    </p:spTree>
    <p:extLst>
      <p:ext uri="{BB962C8B-B14F-4D97-AF65-F5344CB8AC3E}">
        <p14:creationId xmlns:p14="http://schemas.microsoft.com/office/powerpoint/2010/main" val="4134843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BB96-15C6-2750-5DAC-02DC7B9E5D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6B646AC-6E71-3D3B-0824-64ACB83AEB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93FF7D-0BB4-E84D-C5B6-390CBD97059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2B2B1C2-CFE1-6F22-ED40-DC30CA123C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EA586A-C15B-23AD-CCF5-8E581DD1A1D6}"/>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2077854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1718-54AA-210D-5C5B-8B4C3FB407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54A4CD-CE2E-3848-2F9D-AC2583353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F685A-71DD-2A91-48D2-F7D11DCD059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FA119A1-CD07-C959-9140-904C35DE5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7913B-2B5B-FAA3-A1B3-A1D24BCA3EC4}"/>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177860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FA9C-6719-4DA5-935C-D78B661E9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C9C684-7A81-6E38-80CD-652BAC1A57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2092B-4469-0735-A4BB-55A0354F8EA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BF18B62-04F2-A8F8-EB02-30F409C3A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76394D-EB6F-67F9-065C-5E67C49B854F}"/>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1949210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E8FF-361C-9B79-D07F-540594DFF1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8D4AEB-11A9-3D00-A1DF-87A7069A6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60038A-DC71-E701-FF89-361DC13111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C73409-215B-60E0-BB6E-6A91FEB0813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267707B-C6A6-B636-4953-B9B28CE4BB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258270-CB5B-C5BB-8BAA-A377889E1D5D}"/>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292943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9268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A4E52-B6E9-F874-D198-A395365EE1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48A4D8-0443-AB3B-12AD-BA3265F407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B33BF-74A6-4B27-968A-814947DD2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B12F26-6427-906A-EBA9-C142DE1BD7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EEBA2-CFE9-9E50-C99E-78E11C0ED9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2E55CB6-8660-E698-E975-EB18487E743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580D7FEF-2269-A5C7-88C1-5EC4CCB435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233294-3B8F-3E02-C136-DC0206106217}"/>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3808738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5103-355F-E0DE-8E84-9EAA7DDAE2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59AE6A-65AE-1722-165A-0EC5F541D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C6E32E1-C76E-C800-4FEA-CD20B21A5D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729D80-5FC3-19B6-DEF3-5032755428CF}"/>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3111664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E59BAD-B3D3-803A-C062-04408590A26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8871F22C-D299-A68D-6B9B-163FB9BCBA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81719D-D605-4723-AF72-01A133BFC0D7}"/>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1093278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C7785-C06E-B14D-88A1-FE71C4E5B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85026-2416-2762-F1A3-862F35B28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C81A2-5BEC-72D1-CE0A-D3CB439E3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A8874-6F66-6D9A-8238-437C3EB8F83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C6EBCF0-D947-4251-4A4A-BEC601B3D6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2E6AB5-1BB2-5319-7F4A-4F86F0497C95}"/>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103601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AA538-2F8F-46F1-004B-71D12FC6E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462CE5-7778-A73C-C72B-9A00D9B7F1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E0F393-C80A-9FA4-BC1D-7A2BF5BFB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65421-88FF-DAF8-7E6F-2403D75267A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ED0FC9EF-910F-1AE0-A562-61A7F036CE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7C5722-C86C-2A2B-E1DE-80D9EA96EE7C}"/>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2192472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14356-8A24-A4C0-2945-615C4FF90D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9AF1DC-1BFF-8346-EE19-F0E019D8DE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432E66-D43A-20F9-5571-4A114AF93C9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A52FC69-8365-6A48-24B1-C7E253420B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3D3BEB-AEFC-2865-C5E6-2689980590B5}"/>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3075558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1CCFE-38F9-BA55-219B-C909DEEA6A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0002CB-6A96-5DFA-D2D0-47D8F50BA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070656-2E99-0450-8CFA-DB44942C79B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72B1C2B-DDB3-050B-42FB-ADD0469E1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7DAF0D-FD31-0435-7F03-80CD8D01C584}"/>
              </a:ext>
            </a:extLst>
          </p:cNvPr>
          <p:cNvSpPr>
            <a:spLocks noGrp="1"/>
          </p:cNvSpPr>
          <p:nvPr>
            <p:ph type="sldNum" sz="quarter" idx="12"/>
          </p:nvPr>
        </p:nvSpPr>
        <p:spPr/>
        <p:txBody>
          <a:bodyPr/>
          <a:lstStyle/>
          <a:p>
            <a:fld id="{5E8F0EF4-7ECB-4F86-8E0C-4D87E2BA7E31}" type="slidenum">
              <a:rPr lang="en-GB" smtClean="0"/>
              <a:t>‹#›</a:t>
            </a:fld>
            <a:endParaRPr lang="en-GB"/>
          </a:p>
        </p:txBody>
      </p:sp>
    </p:spTree>
    <p:extLst>
      <p:ext uri="{BB962C8B-B14F-4D97-AF65-F5344CB8AC3E}">
        <p14:creationId xmlns:p14="http://schemas.microsoft.com/office/powerpoint/2010/main" val="3119522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74ECE-3B3A-3308-CC16-A6E4894E84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94240-08B6-878C-295D-701239548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24CEE1-97B0-1C58-62A6-DE2537C422B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F2E5885-FC58-801B-B429-E5BD9BC4D3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D10B38-9443-A794-B2E6-FFD34DA727EB}"/>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49801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78D3-F9CB-D4A6-4138-150F6834EC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07F8AC-8885-45BA-EAD4-3DE16C059C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EC13B-12BD-D726-619B-F2998CC2CF7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4F30EC2-97C4-05CB-5C18-4839FB2E7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7C4993-8E8B-9721-958E-E4BAF50A9681}"/>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3233843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C905-DAB8-A627-4C7D-396BAE9658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76C3F3-3FF2-6DD9-A06C-7774349290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8DF09-5A57-3EAC-78F2-55E203C5EDF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C9A00C2-0461-04CE-0D24-3449249ACA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9B9D3-50BA-ACBB-DFCA-4EDDF599F811}"/>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57494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43000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47A4-9F5E-4395-8BDC-0E86ABB989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747A2F-8505-65DC-D81F-A98EEE98E1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D145C1-75AA-CCE6-5272-9821608D3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13B8A1-A1E7-8529-B908-E2DF57FB004D}"/>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D66B80D-BF62-82AA-F767-3B91E30D60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1BC85D-FA25-7D97-BB7F-10EAB94DFC37}"/>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3247124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9D41-9B33-5451-A66C-8C3155B419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5FFE4D-EC02-16B2-DAA6-B4A05C2E9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9B2651-F6B0-38FC-0C0E-2E6F32E4E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7B764C-9051-BD3A-6FF9-EEA8206A4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9751F2-6356-301C-B49F-6F71B9C424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E9A2D6-CFED-290A-2B6C-B34116088792}"/>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C4F410F0-3520-4D0D-30D8-B9E25A0444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BE2F1C-0E41-0D5A-33CB-1BE984306525}"/>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1337173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411-454D-E21A-10E5-F019ADF421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476A32C-1FCA-302C-9859-01FDBDC41A7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A9A62C5-B9A8-70D5-DA43-74173883F6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8BC5B1-8964-8E84-57CA-1FF5634DEFEB}"/>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661593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47378-70FD-9443-FD18-249199D543D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E2E280E-6A19-DCEB-A5D2-A49BCBE2C7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157BB8-F964-8B6F-1666-E46BE8FCC3B2}"/>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19421491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3E3B-4EE5-C856-8544-0DEAA3405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E26AEE-08CD-79AC-B758-4C76DD527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EBDDDE-18E1-4515-ACE0-F97AF77B8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7FDE0-D5A9-9881-0562-091A80DA983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54AB1DFC-24A2-95F1-E0D5-239A99EEC2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49CB9-BD42-F93E-17E7-AA0557A99D89}"/>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264393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97A1-5524-342A-A5D2-19D429227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597AD1-6E68-FE27-035C-F610BC5DC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A66354-13E6-2E0C-6F2C-51989B9AB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B4482-AA85-CBA1-7DCD-C7218152DEFD}"/>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87B8151-8570-3B32-9F20-282F774F89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D6C3BD-04DC-D264-431F-4E6A1EC2358D}"/>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506254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D1E4-9B0A-591E-7249-99675E1202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6FE351-0C9D-63AA-1917-23356C039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8087B-B80D-F31C-ADDC-D40B5CECCEE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62BA9E2-EA0E-1E04-E303-21C06590C6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B74AA4-B793-D3FD-7DCF-CC021E6BC52F}"/>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3935558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10175-C7D2-9746-7AFC-9E3FFD20F8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6716D6-6ED2-6ABB-DF23-A852AFEEF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33E5F3-AA84-5AA8-2020-D63EFE7E53A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58A10AF-DAED-5727-4DD4-C36CFCEC6A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17CDC-3520-DEF6-385F-B846A333ECCB}"/>
              </a:ext>
            </a:extLst>
          </p:cNvPr>
          <p:cNvSpPr>
            <a:spLocks noGrp="1"/>
          </p:cNvSpPr>
          <p:nvPr>
            <p:ph type="sldNum" sz="quarter" idx="12"/>
          </p:nvPr>
        </p:nvSpPr>
        <p:spPr/>
        <p:txBody>
          <a:bodyPr/>
          <a:lstStyle/>
          <a:p>
            <a:fld id="{08C13C2C-98A5-406A-8711-4853C9A5BBF2}" type="slidenum">
              <a:rPr lang="en-GB" smtClean="0"/>
              <a:t>‹#›</a:t>
            </a:fld>
            <a:endParaRPr lang="en-GB"/>
          </a:p>
        </p:txBody>
      </p:sp>
    </p:spTree>
    <p:extLst>
      <p:ext uri="{BB962C8B-B14F-4D97-AF65-F5344CB8AC3E}">
        <p14:creationId xmlns:p14="http://schemas.microsoft.com/office/powerpoint/2010/main" val="2575414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9B26-7E7A-F827-4A47-27D86B76C6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EC8381-2655-61EB-C93B-6087FF4C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EFCF20-45D4-B974-7736-789E7250E38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1F47D0C-B290-970F-D90B-6B302A0A2A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D3C416-5A14-3C88-26D1-E60D0641AF26}"/>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3353603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C6083-10F0-0EAC-C96E-C1021D193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33786-C726-BBE1-BCF3-C607BA353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43002C-351A-C5E7-D7D2-103EA678429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416999F-C9F8-F40A-2473-AAEA47CB43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707A6E-C613-4DB6-05D7-4DCBF2130F55}"/>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402804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065443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A314-B418-22AF-051B-5B6C753A45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5E901EA-F73F-0831-9113-7C3FEA1A43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1F2C1F-C76F-5FDC-B874-E0D178313AB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2E09E6C-0EAA-8C73-E023-D9102B2999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3EA213-2035-ED39-8E0D-657C49A11860}"/>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2876411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C679-2E2B-48E4-1492-1C7539BC90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5727E7-6997-6E40-A3ED-05C87503A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697C82-DC19-8A69-2D15-F0D95D1698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758B62-E336-3E3F-964D-39631E6654F3}"/>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2C24661-5417-1E05-C87E-6DD217EA46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CA4DF-7770-DC9C-2A4F-D08B776AAB48}"/>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487930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39B8-C038-A509-5C16-058DCFEBF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852B1C-61B5-B101-011E-34F54A5A5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9ED99-A24F-E509-E1B4-B26B8FA040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F1DE04-F8FC-95D4-6EA0-E790429F2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4927A0-D645-D4D4-5B45-B7EB350C84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7C7F041-8E7B-9170-759A-ADB0108B0F3E}"/>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B8C5EECA-A1E2-4DF8-9DD3-CBAFF87D91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738C03-E924-1717-0EEE-343C4BE5AE49}"/>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2929408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7629-48B2-E255-7ECC-75E293DA1E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D90A4B-8360-131B-51A9-F2476698A8F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D9E0BA6-DC5F-590A-3CDF-14EC4FB606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BB5DD4-E67B-D564-248D-59970FA822FF}"/>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1744694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D0EB2-2CF6-EF1F-DDEF-A36DB6FEBE89}"/>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6AA7D042-4A52-535D-75DA-3CEBE59BF1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C441E1-2B7C-9D41-617A-E0BCE9363856}"/>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3547516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F1D9-16EF-2F23-728F-87737B4373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B9A927-CECA-9967-5054-632F3957B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43998C-07C9-28C4-6A6B-011B09A65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A62DF-E770-1088-E21C-9516AC89C4C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C7FF9189-CB97-C945-FE86-1F7F2FA4BA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7E4F0D-B73D-8344-7087-EA9EFA290270}"/>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346728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945D-A96A-3AC4-8905-687BAC3F6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863B42-86F8-28C2-6F8D-017572A6F8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06CBA1-42DE-7A0C-104E-4E39254CC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7FBF2-15EA-BDA5-07E6-94CE10E7A08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CBB27F6-0012-2453-5C57-57B30237F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CD7AE0-E2AD-3E50-F62B-565D6DDA6635}"/>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2719091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2CF29-17F5-130F-345B-79BA26EC46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CF0DB9-4F87-867B-68DD-F0FA0827E5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D1AB60-27D1-A5D3-B5AE-6FEBD98A66E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2B93D62-0524-9E6E-AB22-AAFF5E779E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248B7-B3D3-0F04-46EB-B3C50E0BE484}"/>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2182597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110B09-6A6C-C8CA-0EAB-253220CD9A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577CF8-AEDA-B00F-82A9-8C0B3AE880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80255A-EBEC-43CD-B802-44865EA85BD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CCDA672-CC98-644B-4ECB-D5C598ECF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797A95-4E0B-D88B-FC77-722E4249D6DA}"/>
              </a:ext>
            </a:extLst>
          </p:cNvPr>
          <p:cNvSpPr>
            <a:spLocks noGrp="1"/>
          </p:cNvSpPr>
          <p:nvPr>
            <p:ph type="sldNum" sz="quarter" idx="12"/>
          </p:nvPr>
        </p:nvSpPr>
        <p:spPr/>
        <p:txBody>
          <a:bodyPr/>
          <a:lstStyle/>
          <a:p>
            <a:fld id="{7E21177C-34C0-4124-AA6F-AD01BEF10342}" type="slidenum">
              <a:rPr lang="en-GB" smtClean="0"/>
              <a:t>‹#›</a:t>
            </a:fld>
            <a:endParaRPr lang="en-GB"/>
          </a:p>
        </p:txBody>
      </p:sp>
    </p:spTree>
    <p:extLst>
      <p:ext uri="{BB962C8B-B14F-4D97-AF65-F5344CB8AC3E}">
        <p14:creationId xmlns:p14="http://schemas.microsoft.com/office/powerpoint/2010/main" val="2031715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CC1F1-DFB7-6ED2-E019-BE3C2D2B33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43AA44-1575-E3B8-D090-1ABF25FDC4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CBADB5-D673-78F3-A081-70358B4C1AE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C7413A7-210D-3101-8564-20EAE5BA88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6DE7A7-D17D-358F-9F0A-6C4E0145CEEF}"/>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54580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154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9D77-C699-85F8-4A43-116FE29897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1FD67F-1496-9B03-4DA3-16EB955E73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544D20-5E3A-52BB-EABF-10FDD8460E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059B9825-8B4E-8E7E-B6B5-60D2510A90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284F2-087B-469D-7531-C71B33B38F19}"/>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3584488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392F-2C41-3221-CF80-D0B64843DC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E090A7-41BD-8BAA-19B4-4B053DBDAA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C3765B-1883-4551-AAB7-6B5E5181B06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609F1C0B-DCDE-5D07-5B20-60B5B0FA9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8AC6B-7F53-6840-A0C3-21CD378978B3}"/>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422804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DD06-5710-D076-10AA-A5A4460ADC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8EB5EE-DAD6-A5E1-9E5C-0BBE35313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E1C47E-B4B6-4316-AAAC-D84B722FDB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9DDC05-9A5C-8557-B71A-8CC4F41FED6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7B611E5-4E76-D871-1A58-BF42F31FCD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D6CC76-ED65-4DC2-D467-48142C468085}"/>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558082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F3A3-E8DC-BA3A-1573-DE8294539C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14CA96-67EF-462B-1736-3CB795F570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70059A-D55A-6014-FEE3-9FC685AFAA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70FA7F-28E6-CE94-FEFB-C2D3F28DA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D236B8-3B10-BE5E-3EB2-F83F11EB1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3557E2B-D49A-A79C-D2CB-F35FAA5367FC}"/>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EEDC7DD6-FCE3-01FF-0D9F-E73701DFA4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B2725E-3697-67B5-14C8-1409E8CF4C2B}"/>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25940069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D8DF-A83A-7213-B773-0020FAF9DC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B4948D-F40F-E9AB-CCB9-0F201938FB3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641BDB5-9D2B-6D4C-6272-99237F6AE2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FDD8DA-FE88-4CFF-8F90-65EA713AEAD5}"/>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3715167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69DC5C-1241-CC24-838B-53EA523F1FE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8D25A694-3C98-E2E0-DA05-7ADE9594BF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F779EE-F1D2-CE0C-4292-F348CD940A28}"/>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29466293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9542-464A-9F57-56E9-E532DBFF5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BC73E2-7CA0-2CF0-ED2D-B2EF381B6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371A2D7-4378-2C02-EB6B-06AEEC84A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80F9A-9B44-AACF-352B-AE26F580297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EF8B514-6EA9-D28D-13DD-4514AA67FD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B965A8-4CFF-175B-4606-B725F0B8EA61}"/>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3474979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50A1-48FF-E631-49A4-33E5144AD9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BDD893-28F1-F13C-B5B3-055066049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9C26A0-993A-3105-A3B4-F60AAEFB6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F8AE4-0388-52E3-D030-A7B510EF2665}"/>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216F58-DBE4-0616-7E6B-7C4539EF90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BF711C-FA1D-68B4-47CD-A003B8378538}"/>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13501311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4C89-103D-1EC6-56B9-0B414781CE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8BCF62-932A-F4F2-104C-F7311FBB49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1D0465-1003-3687-3B85-28958060F2E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D811A43-D94E-28BE-B356-E8595A0B83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5D1C8-9101-656F-8917-7BA760E15640}"/>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13697451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01F22-3220-4CBA-0774-FA13D42AAA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037CEB-3B0C-5D26-5A6F-0755988874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5C4C57-1FCF-7033-F943-4CA0E8AC9C3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B34C6E6-995D-A333-5435-7CBB8E502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8A7BB7-79E4-3963-A1A3-6604702924A1}"/>
              </a:ext>
            </a:extLst>
          </p:cNvPr>
          <p:cNvSpPr>
            <a:spLocks noGrp="1"/>
          </p:cNvSpPr>
          <p:nvPr>
            <p:ph type="sldNum" sz="quarter" idx="12"/>
          </p:nvPr>
        </p:nvSpPr>
        <p:spPr/>
        <p:txBody>
          <a:bodyPr/>
          <a:lstStyle/>
          <a:p>
            <a:fld id="{F44A70FB-E908-4BFE-86C1-99C895D4E6BA}" type="slidenum">
              <a:rPr lang="en-GB" smtClean="0"/>
              <a:t>‹#›</a:t>
            </a:fld>
            <a:endParaRPr lang="en-GB"/>
          </a:p>
        </p:txBody>
      </p:sp>
    </p:spTree>
    <p:extLst>
      <p:ext uri="{BB962C8B-B14F-4D97-AF65-F5344CB8AC3E}">
        <p14:creationId xmlns:p14="http://schemas.microsoft.com/office/powerpoint/2010/main" val="108641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561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774661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5.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4.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51A10A62-34A0-720B-AB99-89E1BFCF081D}"/>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Flooding        The dangers of flooding        </a:t>
            </a:r>
            <a:r>
              <a:rPr lang="en-GB" sz="1200" b="1">
                <a:latin typeface="Arial" panose="020B0604020202020204" pitchFamily="34" charset="0"/>
                <a:cs typeface="Arial" panose="020B0604020202020204" pitchFamily="34" charset="0"/>
              </a:rPr>
              <a:t>Learn</a:t>
            </a:r>
          </a:p>
        </p:txBody>
      </p:sp>
      <p:pic>
        <p:nvPicPr>
          <p:cNvPr id="5" name="Picture 4">
            <a:extLst>
              <a:ext uri="{FF2B5EF4-FFF2-40B4-BE49-F238E27FC236}">
                <a16:creationId xmlns:a16="http://schemas.microsoft.com/office/drawing/2014/main" id="{7B3B262D-E01D-5EC2-4826-87C1C8E1D7D7}"/>
              </a:ext>
            </a:extLst>
          </p:cNvPr>
          <p:cNvPicPr>
            <a:picLocks noChangeAspect="1"/>
          </p:cNvPicPr>
          <p:nvPr userDrawn="1"/>
        </p:nvPicPr>
        <p:blipFill>
          <a:blip r:embed="rId21"/>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44C690EC-7F90-C161-0888-B2335652753F}"/>
              </a:ext>
            </a:extLst>
          </p:cNvPr>
          <p:cNvPicPr>
            <a:picLocks noChangeAspect="1"/>
          </p:cNvPicPr>
          <p:nvPr userDrawn="1"/>
        </p:nvPicPr>
        <p:blipFill>
          <a:blip r:embed="rId22"/>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139672229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783667" y="5738409"/>
            <a:ext cx="2209800" cy="971550"/>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62" r:id="rId4"/>
    <p:sldLayoutId id="2147483676"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4" r:id="rId16"/>
    <p:sldLayoutId id="2147483741" r:id="rId17"/>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325AE-30F1-1AD1-D9EE-83C91CCC9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31C4E-10DE-7EA7-0EEC-88C6551D3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CAD8BD-E7B2-1E4B-BA5B-5961A7E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9C73CA8-12B4-EABB-CA51-D5E5B4CEFA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B12CF1-6ADB-A8D2-BF5A-4A659E6AB2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F0EF4-7ECB-4F86-8E0C-4D87E2BA7E31}" type="slidenum">
              <a:rPr lang="en-GB" smtClean="0"/>
              <a:t>‹#›</a:t>
            </a:fld>
            <a:endParaRPr lang="en-GB"/>
          </a:p>
        </p:txBody>
      </p:sp>
    </p:spTree>
    <p:extLst>
      <p:ext uri="{BB962C8B-B14F-4D97-AF65-F5344CB8AC3E}">
        <p14:creationId xmlns:p14="http://schemas.microsoft.com/office/powerpoint/2010/main" val="28792055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22A44-360D-6979-4F7C-3E9C01A19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641CD2-B2A8-25AB-3BF1-50C875F69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6DFD9B-6404-94A1-CE99-9394E657F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EDF15C0B-174E-8C3F-E54A-FE722AE23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32385B-10FD-1777-21E0-17ADF43A7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13C2C-98A5-406A-8711-4853C9A5BBF2}" type="slidenum">
              <a:rPr lang="en-GB" smtClean="0"/>
              <a:t>‹#›</a:t>
            </a:fld>
            <a:endParaRPr lang="en-GB"/>
          </a:p>
        </p:txBody>
      </p:sp>
    </p:spTree>
    <p:extLst>
      <p:ext uri="{BB962C8B-B14F-4D97-AF65-F5344CB8AC3E}">
        <p14:creationId xmlns:p14="http://schemas.microsoft.com/office/powerpoint/2010/main" val="10662919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C383A6-A8A1-0720-681D-CF987514FF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5652D9-D64D-5113-1609-64A0DF9586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126126-A0BE-3A41-71C2-5E155E6C20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6D74D669-FCB1-F64A-1496-ED0C69D902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93CCBFE-C3FE-6053-4EFC-AA63C01AA5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1177C-34C0-4124-AA6F-AD01BEF10342}" type="slidenum">
              <a:rPr lang="en-GB" smtClean="0"/>
              <a:t>‹#›</a:t>
            </a:fld>
            <a:endParaRPr lang="en-GB"/>
          </a:p>
        </p:txBody>
      </p:sp>
    </p:spTree>
    <p:extLst>
      <p:ext uri="{BB962C8B-B14F-4D97-AF65-F5344CB8AC3E}">
        <p14:creationId xmlns:p14="http://schemas.microsoft.com/office/powerpoint/2010/main" val="157579291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F1EE53-41F5-2577-037D-80FC27D4C3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6ED5BD-7554-4236-C84B-2B6CA3E28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67501-CA2A-E97A-4879-21FCFECB3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AD6E7BA4-CAF2-9FB6-4CF7-B4D745FFD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E6450F-8922-8DBF-4356-BB2627570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A70FB-E908-4BFE-86C1-99C895D4E6BA}" type="slidenum">
              <a:rPr lang="en-GB" smtClean="0"/>
              <a:t>‹#›</a:t>
            </a:fld>
            <a:endParaRPr lang="en-GB"/>
          </a:p>
        </p:txBody>
      </p:sp>
    </p:spTree>
    <p:extLst>
      <p:ext uri="{BB962C8B-B14F-4D97-AF65-F5344CB8AC3E}">
        <p14:creationId xmlns:p14="http://schemas.microsoft.com/office/powerpoint/2010/main" val="10347401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s://www.redcross.org.uk/stories/disasters-and-emergencies/uk/how-the-british-red-cross-helps-during-a-floo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hyperlink" Target="https://what3words.com/products/what3words-ap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17.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5.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gif"/><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4.gif"/><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949964-14DA-6564-4064-161CA343C924}"/>
              </a:ext>
            </a:extLst>
          </p:cNvPr>
          <p:cNvGrpSpPr>
            <a:grpSpLocks noGrp="1" noUngrp="1" noRot="1" noMove="1" noResize="1"/>
          </p:cNvGrpSpPr>
          <p:nvPr/>
        </p:nvGrpSpPr>
        <p:grpSpPr>
          <a:xfrm>
            <a:off x="927668" y="0"/>
            <a:ext cx="10313546" cy="6857994"/>
            <a:chOff x="320850" y="401202"/>
            <a:chExt cx="10313546" cy="6904162"/>
          </a:xfrm>
        </p:grpSpPr>
        <p:sp>
          <p:nvSpPr>
            <p:cNvPr id="4" name="object 2">
              <a:extLst>
                <a:ext uri="{FF2B5EF4-FFF2-40B4-BE49-F238E27FC236}">
                  <a16:creationId xmlns:a16="http://schemas.microsoft.com/office/drawing/2014/main" id="{13F3BA15-D1A4-94D0-83D1-3710725D8803}"/>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HelveticaNeueLT Pro 65 Md" panose="020B0804020202020204" pitchFamily="34" charset="0"/>
                  <a:cs typeface="Arial"/>
                </a:rPr>
                <a:t>Weather</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Together:</a:t>
              </a:r>
              <a:r>
                <a:rPr sz="1600" b="1" spc="25">
                  <a:solidFill>
                    <a:srgbClr val="231F20"/>
                  </a:solidFill>
                  <a:latin typeface="HelveticaNeueLT Pro 65 Md" panose="020B0804020202020204" pitchFamily="34" charset="0"/>
                  <a:cs typeface="Arial"/>
                </a:rPr>
                <a:t> </a:t>
              </a:r>
              <a:r>
                <a:rPr lang="en-GB" sz="1600" b="1">
                  <a:solidFill>
                    <a:srgbClr val="231F20"/>
                  </a:solidFill>
                  <a:latin typeface="HelveticaNeueLT Pro 65 Md" panose="020B0804020202020204" pitchFamily="34" charset="0"/>
                  <a:cs typeface="Arial"/>
                </a:rPr>
                <a:t>Flooding – the dangers of flooding</a:t>
              </a:r>
              <a:endParaRPr sz="1600">
                <a:latin typeface="HelveticaNeueLT Pro 65 Md" panose="020B0804020202020204" pitchFamily="34" charset="0"/>
                <a:cs typeface="Arial"/>
              </a:endParaRPr>
            </a:p>
          </p:txBody>
        </p:sp>
        <p:sp>
          <p:nvSpPr>
            <p:cNvPr id="5" name="object 3">
              <a:extLst>
                <a:ext uri="{FF2B5EF4-FFF2-40B4-BE49-F238E27FC236}">
                  <a16:creationId xmlns:a16="http://schemas.microsoft.com/office/drawing/2014/main" id="{7FBDBED2-F9BF-C28E-A778-1971022D2CC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6" name="object 4">
              <a:extLst>
                <a:ext uri="{FF2B5EF4-FFF2-40B4-BE49-F238E27FC236}">
                  <a16:creationId xmlns:a16="http://schemas.microsoft.com/office/drawing/2014/main" id="{8A0CAAFC-AD8C-9707-92CF-84D4E59A226B}"/>
                </a:ext>
              </a:extLst>
            </p:cNvPr>
            <p:cNvSpPr txBox="1">
              <a:spLocks noGrp="1" noRot="1" noMove="1" noResize="1" noEditPoints="1" noAdjustHandles="1" noChangeArrowheads="1" noChangeShapeType="1"/>
            </p:cNvSpPr>
            <p:nvPr/>
          </p:nvSpPr>
          <p:spPr>
            <a:xfrm>
              <a:off x="4474789" y="1253139"/>
              <a:ext cx="5461267" cy="364846"/>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know that flooding can affect anyone.</a:t>
              </a:r>
              <a:endParaRPr lang="en-GB" sz="1200">
                <a:solidFill>
                  <a:schemeClr val="tx1"/>
                </a:solidFill>
                <a:latin typeface="HelveticaNeueLT Pro 45 Lt" panose="020B0403020202020204" pitchFamily="34" charset="0"/>
              </a:endParaRP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spc="-25">
                  <a:solidFill>
                    <a:srgbClr val="231F20"/>
                  </a:solidFill>
                  <a:latin typeface="HelveticaNeueLT Pro 45 Lt"/>
                  <a:cs typeface="Arial"/>
                </a:rPr>
                <a:t>examine the dangers of flooding and identify safe actions to take.</a:t>
              </a:r>
              <a:endParaRPr sz="1200">
                <a:latin typeface="HelveticaNeueLT Pro 45 Lt" panose="020B0403020202020204" pitchFamily="34" charset="0"/>
                <a:cs typeface="Arial"/>
              </a:endParaRPr>
            </a:p>
          </p:txBody>
        </p:sp>
        <p:sp>
          <p:nvSpPr>
            <p:cNvPr id="7" name="object 5">
              <a:extLst>
                <a:ext uri="{FF2B5EF4-FFF2-40B4-BE49-F238E27FC236}">
                  <a16:creationId xmlns:a16="http://schemas.microsoft.com/office/drawing/2014/main" id="{7DE6C734-6D6F-E691-81FB-D5F5BFF511D0}"/>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8" name="object 6">
              <a:extLst>
                <a:ext uri="{FF2B5EF4-FFF2-40B4-BE49-F238E27FC236}">
                  <a16:creationId xmlns:a16="http://schemas.microsoft.com/office/drawing/2014/main" id="{0C931A37-1CC6-E1AD-53DF-E731465F1247}"/>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9" name="object 7">
              <a:extLst>
                <a:ext uri="{FF2B5EF4-FFF2-40B4-BE49-F238E27FC236}">
                  <a16:creationId xmlns:a16="http://schemas.microsoft.com/office/drawing/2014/main" id="{67233C4C-80A2-B07E-5976-427F5DE728A7}"/>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0" name="object 8">
              <a:extLst>
                <a:ext uri="{FF2B5EF4-FFF2-40B4-BE49-F238E27FC236}">
                  <a16:creationId xmlns:a16="http://schemas.microsoft.com/office/drawing/2014/main" id="{8F1B89AB-A67F-8B02-E9E3-0B35C57B008A}"/>
                </a:ext>
              </a:extLst>
            </p:cNvPr>
            <p:cNvSpPr txBox="1">
              <a:spLocks noGrp="1" noRot="1" noMove="1" noResize="1" noEditPoints="1" noAdjustHandles="1" noChangeArrowheads="1" noChangeShapeType="1"/>
            </p:cNvSpPr>
            <p:nvPr/>
          </p:nvSpPr>
          <p:spPr>
            <a:xfrm>
              <a:off x="4484950" y="4575201"/>
              <a:ext cx="5616872" cy="743637"/>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Ask learners to choose an image and create a ro</a:t>
              </a:r>
              <a:r>
                <a:rPr lang="en-GB" sz="1200">
                  <a:latin typeface="HelveticaNeueLT Pro 45 Lt" panose="020B0403020202020204" pitchFamily="34" charset="0"/>
                </a:rPr>
                <a:t>leplay of the danger and safe action. Invite learners to present to the group and encourage peer review.</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Instead of discussing each image, give learners one minute to write the dangers/safe action and bring them to the front. Review the responses together.</a:t>
              </a:r>
              <a:r>
                <a:rPr lang="en-GB" sz="1200">
                  <a:solidFill>
                    <a:schemeClr val="tx1"/>
                  </a:solidFill>
                  <a:latin typeface="HelveticaNeueLT Pro 45 Lt" panose="020B0403020202020204" pitchFamily="34" charset="0"/>
                </a:rPr>
                <a:t> </a:t>
              </a:r>
            </a:p>
          </p:txBody>
        </p:sp>
        <p:sp>
          <p:nvSpPr>
            <p:cNvPr id="11" name="object 9">
              <a:extLst>
                <a:ext uri="{FF2B5EF4-FFF2-40B4-BE49-F238E27FC236}">
                  <a16:creationId xmlns:a16="http://schemas.microsoft.com/office/drawing/2014/main" id="{98135897-773C-A739-BBF6-59F035B42E48}"/>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2" name="object 10">
              <a:extLst>
                <a:ext uri="{FF2B5EF4-FFF2-40B4-BE49-F238E27FC236}">
                  <a16:creationId xmlns:a16="http://schemas.microsoft.com/office/drawing/2014/main" id="{69055FE9-2D94-E15D-A520-CBA6E6549161}"/>
                </a:ext>
              </a:extLst>
            </p:cNvPr>
            <p:cNvSpPr txBox="1">
              <a:spLocks noGrp="1" noRot="1" noMove="1" noResize="1" noEditPoints="1" noAdjustHandles="1" noChangeArrowheads="1" noChangeShapeType="1"/>
            </p:cNvSpPr>
            <p:nvPr/>
          </p:nvSpPr>
          <p:spPr>
            <a:xfrm>
              <a:off x="4484949" y="2122967"/>
              <a:ext cx="5525135" cy="1686092"/>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a:latin typeface="HelveticaNeueLT Pro 45 Lt"/>
                </a:rPr>
                <a:t>Invite learners to take a pause [3]. </a:t>
              </a:r>
              <a:endParaRPr lang="en-GB" sz="1200">
                <a:solidFill>
                  <a:schemeClr val="tx1"/>
                </a:solidFill>
                <a:latin typeface="HelveticaNeueLT Pro 45 Lt"/>
              </a:endParaRPr>
            </a:p>
            <a:p>
              <a:pPr marL="228600" indent="-228600">
                <a:buClr>
                  <a:srgbClr val="EE2A24"/>
                </a:buClr>
                <a:buFont typeface="+mj-lt"/>
                <a:buAutoNum type="arabicPeriod"/>
              </a:pPr>
              <a:r>
                <a:rPr lang="en-GB" sz="1200">
                  <a:latin typeface="HelveticaNeueLT Pro 45 Lt"/>
                </a:rPr>
                <a:t>Introduce the objective and big question [4-5].</a:t>
              </a:r>
            </a:p>
            <a:p>
              <a:pPr marL="228600" indent="-228600">
                <a:buClr>
                  <a:srgbClr val="EE2A24"/>
                </a:buClr>
                <a:buAutoNum type="arabicPeriod"/>
              </a:pPr>
              <a:r>
                <a:rPr lang="en-GB" sz="1200">
                  <a:latin typeface="HelveticaNeueLT Pro 45 Lt"/>
                </a:rPr>
                <a:t>Let learners know they will see a series of images of flooding which they will discuss with a partner or a small group. Explain that, for each image, they should come up with ideas for what they think the dangers of flooding might be and how they could affect a person. Then, learners will work out and discuss what they think the safe actions might be, based on their analysis and common sense. See the ‘notes’ section of each slide for support</a:t>
              </a:r>
              <a:r>
                <a:rPr lang="en-GB" sz="1200">
                  <a:latin typeface="HelveticaNeueLT Pro 45 Lt"/>
                  <a:cs typeface="Arial"/>
                </a:rPr>
                <a:t> [6-13].</a:t>
              </a:r>
              <a:endParaRPr lang="en-GB" sz="1200">
                <a:latin typeface="HelveticaNeueLT Pro 45 Lt"/>
              </a:endParaRPr>
            </a:p>
            <a:p>
              <a:pPr marL="228600" indent="-228600">
                <a:buClr>
                  <a:srgbClr val="EE2A24"/>
                </a:buClr>
                <a:buFont typeface="+mj-lt"/>
                <a:buAutoNum type="arabicPeriod"/>
              </a:pPr>
              <a:r>
                <a:rPr lang="en-GB" sz="1200">
                  <a:latin typeface="HelveticaNeueLT Pro 45 Lt"/>
                </a:rPr>
                <a:t>Refer back to the big question to review progress [14].</a:t>
              </a:r>
            </a:p>
          </p:txBody>
        </p:sp>
        <p:sp>
          <p:nvSpPr>
            <p:cNvPr id="13" name="object 11">
              <a:extLst>
                <a:ext uri="{FF2B5EF4-FFF2-40B4-BE49-F238E27FC236}">
                  <a16:creationId xmlns:a16="http://schemas.microsoft.com/office/drawing/2014/main" id="{A401976C-9BED-B515-C0AF-BC50D859E82E}"/>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4" name="object 12">
              <a:extLst>
                <a:ext uri="{FF2B5EF4-FFF2-40B4-BE49-F238E27FC236}">
                  <a16:creationId xmlns:a16="http://schemas.microsoft.com/office/drawing/2014/main" id="{A1A2C2F9-F7DD-1E2E-01BE-B632F5EA8C05}"/>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5" name="object 13">
              <a:extLst>
                <a:ext uri="{FF2B5EF4-FFF2-40B4-BE49-F238E27FC236}">
                  <a16:creationId xmlns:a16="http://schemas.microsoft.com/office/drawing/2014/main" id="{0526E42E-FFE5-441F-EDAC-CCBCDF2BFDD4}"/>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7" name="object 14">
              <a:extLst>
                <a:ext uri="{FF2B5EF4-FFF2-40B4-BE49-F238E27FC236}">
                  <a16:creationId xmlns:a16="http://schemas.microsoft.com/office/drawing/2014/main" id="{F6B95FF2-ECFA-8C4F-FBF8-4DAFFE018756}"/>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8" name="object 15">
              <a:extLst>
                <a:ext uri="{FF2B5EF4-FFF2-40B4-BE49-F238E27FC236}">
                  <a16:creationId xmlns:a16="http://schemas.microsoft.com/office/drawing/2014/main" id="{B25D3682-7539-D878-3433-BF4B58AE328C}"/>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19" name="object 16">
              <a:extLst>
                <a:ext uri="{FF2B5EF4-FFF2-40B4-BE49-F238E27FC236}">
                  <a16:creationId xmlns:a16="http://schemas.microsoft.com/office/drawing/2014/main" id="{2FE1C769-4576-4795-3DD6-97E0445BE4B9}"/>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0" name="object 17">
              <a:extLst>
                <a:ext uri="{FF2B5EF4-FFF2-40B4-BE49-F238E27FC236}">
                  <a16:creationId xmlns:a16="http://schemas.microsoft.com/office/drawing/2014/main" id="{BE4A24C3-519A-D7A5-C9C6-D0619ECEACFB}"/>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1" name="object 18">
              <a:extLst>
                <a:ext uri="{FF2B5EF4-FFF2-40B4-BE49-F238E27FC236}">
                  <a16:creationId xmlns:a16="http://schemas.microsoft.com/office/drawing/2014/main" id="{4EF8A8B6-F591-ADF9-89AD-ED0369A70E57}"/>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2" name="object 19">
              <a:extLst>
                <a:ext uri="{FF2B5EF4-FFF2-40B4-BE49-F238E27FC236}">
                  <a16:creationId xmlns:a16="http://schemas.microsoft.com/office/drawing/2014/main" id="{7D7169CB-FD64-E1D9-1339-D94E87B642BE}"/>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3" name="object 20">
              <a:extLst>
                <a:ext uri="{FF2B5EF4-FFF2-40B4-BE49-F238E27FC236}">
                  <a16:creationId xmlns:a16="http://schemas.microsoft.com/office/drawing/2014/main" id="{B18D2E63-1DB3-04A6-B738-4B199F932C10}"/>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4" name="object 21">
              <a:extLst>
                <a:ext uri="{FF2B5EF4-FFF2-40B4-BE49-F238E27FC236}">
                  <a16:creationId xmlns:a16="http://schemas.microsoft.com/office/drawing/2014/main" id="{5892604B-6793-CB8C-AAB4-39F7C6126DAB}"/>
                </a:ext>
              </a:extLst>
            </p:cNvPr>
            <p:cNvSpPr txBox="1">
              <a:spLocks noGrp="1" noRot="1" noMove="1" noResize="1" noEditPoints="1" noAdjustHandles="1" noChangeArrowheads="1" noChangeShapeType="1"/>
            </p:cNvSpPr>
            <p:nvPr/>
          </p:nvSpPr>
          <p:spPr>
            <a:xfrm>
              <a:off x="621549" y="4265911"/>
              <a:ext cx="1963552" cy="190234"/>
            </a:xfrm>
            <a:prstGeom prst="rect">
              <a:avLst/>
            </a:prstGeom>
          </p:spPr>
          <p:txBody>
            <a:bodyPr vert="horz" wrap="square" lIns="0" tIns="0" rIns="0" bIns="0" rtlCol="0">
              <a:spAutoFit/>
            </a:bodyPr>
            <a:lstStyle/>
            <a:p>
              <a:pPr marL="12700">
                <a:lnSpc>
                  <a:spcPts val="1600"/>
                </a:lnSpc>
                <a:buClr>
                  <a:srgbClr val="DC2327"/>
                </a:buClr>
                <a:buSzPct val="150000"/>
                <a:tabLst>
                  <a:tab pos="240665" algn="l"/>
                  <a:tab pos="241300" algn="l"/>
                </a:tabLst>
              </a:pPr>
              <a:endParaRPr lang="en-GB" sz="1200">
                <a:solidFill>
                  <a:srgbClr val="231F20"/>
                </a:solidFill>
                <a:latin typeface="Arial"/>
                <a:cs typeface="Arial"/>
              </a:endParaRPr>
            </a:p>
          </p:txBody>
        </p:sp>
        <p:sp>
          <p:nvSpPr>
            <p:cNvPr id="25" name="object 23">
              <a:extLst>
                <a:ext uri="{FF2B5EF4-FFF2-40B4-BE49-F238E27FC236}">
                  <a16:creationId xmlns:a16="http://schemas.microsoft.com/office/drawing/2014/main" id="{1DF7CC46-7CED-6557-CD97-08443BC08923}"/>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6" name="object 24">
              <a:extLst>
                <a:ext uri="{FF2B5EF4-FFF2-40B4-BE49-F238E27FC236}">
                  <a16:creationId xmlns:a16="http://schemas.microsoft.com/office/drawing/2014/main" id="{BC83F284-D977-AF62-02A5-DE6B95DCFC88}"/>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7" name="object 25">
              <a:extLst>
                <a:ext uri="{FF2B5EF4-FFF2-40B4-BE49-F238E27FC236}">
                  <a16:creationId xmlns:a16="http://schemas.microsoft.com/office/drawing/2014/main" id="{84B16622-190B-DC6B-592B-4693946B7548}"/>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8" name="object 26">
              <a:extLst>
                <a:ext uri="{FF2B5EF4-FFF2-40B4-BE49-F238E27FC236}">
                  <a16:creationId xmlns:a16="http://schemas.microsoft.com/office/drawing/2014/main" id="{4ACDD62E-7F73-4F3D-1542-2F547AFAE537}"/>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9" name="object 27">
              <a:extLst>
                <a:ext uri="{FF2B5EF4-FFF2-40B4-BE49-F238E27FC236}">
                  <a16:creationId xmlns:a16="http://schemas.microsoft.com/office/drawing/2014/main" id="{FC7EC9CA-AE16-57A5-F843-FBD326922474}"/>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Discussion</a:t>
              </a:r>
              <a:endParaRPr sz="1600">
                <a:latin typeface="HelveticaNeueLT Pro 65 Md" panose="020B0804020202020204" pitchFamily="34" charset="0"/>
                <a:cs typeface="Arial"/>
              </a:endParaRPr>
            </a:p>
          </p:txBody>
        </p:sp>
        <p:sp>
          <p:nvSpPr>
            <p:cNvPr id="30" name="object 28">
              <a:extLst>
                <a:ext uri="{FF2B5EF4-FFF2-40B4-BE49-F238E27FC236}">
                  <a16:creationId xmlns:a16="http://schemas.microsoft.com/office/drawing/2014/main" id="{736AF838-F713-1078-6012-AFB053934E7E}"/>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1" name="object 29">
              <a:extLst>
                <a:ext uri="{FF2B5EF4-FFF2-40B4-BE49-F238E27FC236}">
                  <a16:creationId xmlns:a16="http://schemas.microsoft.com/office/drawing/2014/main" id="{0CDE6A75-8F30-5604-1822-73009AAD98DE}"/>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2" name="object 31">
              <a:extLst>
                <a:ext uri="{FF2B5EF4-FFF2-40B4-BE49-F238E27FC236}">
                  <a16:creationId xmlns:a16="http://schemas.microsoft.com/office/drawing/2014/main" id="{9472BA8B-C3D8-152D-070B-4D065A1836B3}"/>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3" name="object 32">
              <a:extLst>
                <a:ext uri="{FF2B5EF4-FFF2-40B4-BE49-F238E27FC236}">
                  <a16:creationId xmlns:a16="http://schemas.microsoft.com/office/drawing/2014/main" id="{C557DC51-CE8F-BE84-F832-B188D3806178}"/>
                </a:ext>
              </a:extLst>
            </p:cNvPr>
            <p:cNvPicPr>
              <a:picLocks noGrp="1" noRot="1" noMove="1" noResize="1" noEditPoints="1" noAdjustHandles="1" noChangeArrowheads="1" noChangeShapeType="1" noCrop="1"/>
            </p:cNvPicPr>
            <p:nvPr/>
          </p:nvPicPr>
          <p:blipFill>
            <a:blip r:embed="rId3" cstate="print"/>
            <a:stretch>
              <a:fillRect/>
            </a:stretch>
          </p:blipFill>
          <p:spPr>
            <a:xfrm>
              <a:off x="566445" y="1288618"/>
              <a:ext cx="693546" cy="602983"/>
            </a:xfrm>
            <a:prstGeom prst="rect">
              <a:avLst/>
            </a:prstGeom>
          </p:spPr>
        </p:pic>
        <p:pic>
          <p:nvPicPr>
            <p:cNvPr id="34" name="object 33">
              <a:extLst>
                <a:ext uri="{FF2B5EF4-FFF2-40B4-BE49-F238E27FC236}">
                  <a16:creationId xmlns:a16="http://schemas.microsoft.com/office/drawing/2014/main" id="{975ECEF1-A72D-FD6F-6245-483FD0240AE7}"/>
                </a:ext>
              </a:extLst>
            </p:cNvPr>
            <p:cNvPicPr>
              <a:picLocks noGrp="1" noRot="1" noMove="1" noResize="1" noEditPoints="1" noAdjustHandles="1" noChangeArrowheads="1" noChangeShapeType="1" noCrop="1"/>
            </p:cNvPicPr>
            <p:nvPr/>
          </p:nvPicPr>
          <p:blipFill>
            <a:blip r:embed="rId4" cstate="print"/>
            <a:stretch>
              <a:fillRect/>
            </a:stretch>
          </p:blipFill>
          <p:spPr>
            <a:xfrm>
              <a:off x="621550" y="695553"/>
              <a:ext cx="453593" cy="514794"/>
            </a:xfrm>
            <a:prstGeom prst="rect">
              <a:avLst/>
            </a:prstGeom>
          </p:spPr>
        </p:pic>
        <p:pic>
          <p:nvPicPr>
            <p:cNvPr id="35" name="object 34">
              <a:extLst>
                <a:ext uri="{FF2B5EF4-FFF2-40B4-BE49-F238E27FC236}">
                  <a16:creationId xmlns:a16="http://schemas.microsoft.com/office/drawing/2014/main" id="{169EBFE0-FEB7-3EF3-238E-F469BF287F63}"/>
                </a:ext>
              </a:extLst>
            </p:cNvPr>
            <p:cNvPicPr>
              <a:picLocks noGrp="1" noRot="1" noMove="1" noResize="1" noEditPoints="1" noAdjustHandles="1" noChangeArrowheads="1" noChangeShapeType="1" noCrop="1"/>
            </p:cNvPicPr>
            <p:nvPr/>
          </p:nvPicPr>
          <p:blipFill>
            <a:blip r:embed="rId5" cstate="print"/>
            <a:stretch>
              <a:fillRect/>
            </a:stretch>
          </p:blipFill>
          <p:spPr>
            <a:xfrm>
              <a:off x="583818" y="2915589"/>
              <a:ext cx="612622" cy="540003"/>
            </a:xfrm>
            <a:prstGeom prst="rect">
              <a:avLst/>
            </a:prstGeom>
          </p:spPr>
        </p:pic>
        <p:pic>
          <p:nvPicPr>
            <p:cNvPr id="36" name="object 35">
              <a:extLst>
                <a:ext uri="{FF2B5EF4-FFF2-40B4-BE49-F238E27FC236}">
                  <a16:creationId xmlns:a16="http://schemas.microsoft.com/office/drawing/2014/main" id="{C7E3F37F-4160-8F45-EB34-6BD9C9FD5C76}"/>
                </a:ext>
              </a:extLst>
            </p:cNvPr>
            <p:cNvPicPr>
              <a:picLocks noGrp="1" noRot="1" noMove="1" noResize="1" noEditPoints="1" noAdjustHandles="1" noChangeArrowheads="1" noChangeShapeType="1" noCrop="1"/>
            </p:cNvPicPr>
            <p:nvPr/>
          </p:nvPicPr>
          <p:blipFill>
            <a:blip r:embed="rId6" cstate="print"/>
            <a:stretch>
              <a:fillRect/>
            </a:stretch>
          </p:blipFill>
          <p:spPr>
            <a:xfrm>
              <a:off x="10267201" y="401202"/>
              <a:ext cx="367195" cy="1710426"/>
            </a:xfrm>
            <a:prstGeom prst="rect">
              <a:avLst/>
            </a:prstGeom>
          </p:spPr>
        </p:pic>
        <p:pic>
          <p:nvPicPr>
            <p:cNvPr id="37" name="object 36">
              <a:extLst>
                <a:ext uri="{FF2B5EF4-FFF2-40B4-BE49-F238E27FC236}">
                  <a16:creationId xmlns:a16="http://schemas.microsoft.com/office/drawing/2014/main" id="{6A70AA6E-72F4-B654-9B3B-7386DCDB11DF}"/>
                </a:ext>
              </a:extLst>
            </p:cNvPr>
            <p:cNvPicPr>
              <a:picLocks noGrp="1" noRot="1" noMove="1" noResize="1" noEditPoints="1" noAdjustHandles="1" noChangeArrowheads="1" noChangeShapeType="1" noCrop="1"/>
            </p:cNvPicPr>
            <p:nvPr/>
          </p:nvPicPr>
          <p:blipFill>
            <a:blip r:embed="rId7" cstate="print"/>
            <a:stretch>
              <a:fillRect/>
            </a:stretch>
          </p:blipFill>
          <p:spPr>
            <a:xfrm>
              <a:off x="640587" y="1997151"/>
              <a:ext cx="504405" cy="492150"/>
            </a:xfrm>
            <a:prstGeom prst="rect">
              <a:avLst/>
            </a:prstGeom>
          </p:spPr>
        </p:pic>
        <p:sp>
          <p:nvSpPr>
            <p:cNvPr id="38" name="object 37">
              <a:extLst>
                <a:ext uri="{FF2B5EF4-FFF2-40B4-BE49-F238E27FC236}">
                  <a16:creationId xmlns:a16="http://schemas.microsoft.com/office/drawing/2014/main" id="{9B751766-5259-C99A-8E16-708989C82C10}"/>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39" name="object 38">
              <a:extLst>
                <a:ext uri="{FF2B5EF4-FFF2-40B4-BE49-F238E27FC236}">
                  <a16:creationId xmlns:a16="http://schemas.microsoft.com/office/drawing/2014/main" id="{04979525-2148-EA39-F9EE-227ABACA4CB1}"/>
                </a:ext>
              </a:extLst>
            </p:cNvPr>
            <p:cNvSpPr txBox="1">
              <a:spLocks noGrp="1" noRot="1" noMove="1" noResize="1" noEditPoints="1" noAdjustHandles="1" noChangeArrowheads="1" noChangeShapeType="1"/>
            </p:cNvSpPr>
            <p:nvPr/>
          </p:nvSpPr>
          <p:spPr>
            <a:xfrm>
              <a:off x="1218311" y="2770055"/>
              <a:ext cx="1507511" cy="880485"/>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Learn</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why you need to prepare for a flood emergency</a:t>
              </a:r>
              <a:endParaRPr sz="1400">
                <a:latin typeface="HelveticaNeueLT Pro 65 Md" panose="020B0804020202020204" pitchFamily="34" charset="0"/>
                <a:cs typeface="Arial"/>
              </a:endParaRPr>
            </a:p>
          </p:txBody>
        </p:sp>
      </p:grpSp>
      <p:sp>
        <p:nvSpPr>
          <p:cNvPr id="40" name="Rectangle: Rounded Corners 39">
            <a:extLst>
              <a:ext uri="{FF2B5EF4-FFF2-40B4-BE49-F238E27FC236}">
                <a16:creationId xmlns:a16="http://schemas.microsoft.com/office/drawing/2014/main" id="{6AF99C83-0026-12BF-EC91-316429061FD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E1570-1608-C18C-3085-2FE8CE6EE345}"/>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US" sz="1600" b="1" dirty="0">
                <a:solidFill>
                  <a:srgbClr val="231F20"/>
                </a:solidFill>
                <a:ea typeface="+mj-lt"/>
                <a:cs typeface="+mj-lt"/>
              </a:rPr>
              <a:t>Weather Together: </a:t>
            </a:r>
            <a:r>
              <a:rPr lang="en-GB" sz="1600" b="1" dirty="0">
                <a:solidFill>
                  <a:srgbClr val="231F20"/>
                </a:solidFill>
                <a:ea typeface="+mj-lt"/>
                <a:cs typeface="+mj-lt"/>
              </a:rPr>
              <a:t>Flooding – the dangers of flooding</a:t>
            </a:r>
            <a:endParaRPr lang="en-US" dirty="0"/>
          </a:p>
        </p:txBody>
      </p:sp>
    </p:spTree>
    <p:extLst>
      <p:ext uri="{BB962C8B-B14F-4D97-AF65-F5344CB8AC3E}">
        <p14:creationId xmlns:p14="http://schemas.microsoft.com/office/powerpoint/2010/main" val="2559218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37772"/>
            <a:ext cx="5763128" cy="8638673"/>
          </a:xfrm>
          <a:prstGeom prst="rect">
            <a:avLst/>
          </a:prstGeom>
        </p:spPr>
      </p:pic>
      <p:pic>
        <p:nvPicPr>
          <p:cNvPr id="11" name="Picture 10" descr="A flooded footpath with houses next to it.">
            <a:extLst>
              <a:ext uri="{FF2B5EF4-FFF2-40B4-BE49-F238E27FC236}">
                <a16:creationId xmlns:a16="http://schemas.microsoft.com/office/drawing/2014/main" id="{E3221553-79A8-3214-CC44-5A7386409C7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45634" y="649647"/>
            <a:ext cx="7226966" cy="4852416"/>
          </a:xfrm>
          <a:prstGeom prst="rect">
            <a:avLst/>
          </a:prstGeom>
        </p:spPr>
      </p:pic>
      <p:sp>
        <p:nvSpPr>
          <p:cNvPr id="7" name="Rectangle: Rounded Corners 6">
            <a:extLst>
              <a:ext uri="{FF2B5EF4-FFF2-40B4-BE49-F238E27FC236}">
                <a16:creationId xmlns:a16="http://schemas.microsoft.com/office/drawing/2014/main" id="{67A9FFC5-033D-91FB-2B9B-81B3EF066656}"/>
              </a:ext>
            </a:extLst>
          </p:cNvPr>
          <p:cNvSpPr>
            <a:spLocks noGrp="1" noRot="1" noMove="1" noResize="1" noEditPoints="1" noAdjustHandles="1" noChangeArrowheads="1" noChangeShapeType="1"/>
          </p:cNvSpPr>
          <p:nvPr/>
        </p:nvSpPr>
        <p:spPr>
          <a:xfrm>
            <a:off x="2542479" y="708974"/>
            <a:ext cx="3991248" cy="243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738687" y="483746"/>
            <a:ext cx="3795039" cy="2954655"/>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a:lnSpc>
                <a:spcPct val="120000"/>
              </a:lnSpc>
            </a:pPr>
            <a:r>
              <a:rPr lang="en-GB" sz="2400">
                <a:latin typeface="HelveticaNeueLT Pro 55 Roman" panose="020B0604020202020204" pitchFamily="34" charset="0"/>
              </a:rPr>
              <a:t>The water level of the river is very high and starting to cover the path where a person wants to walk their dog.</a:t>
            </a:r>
          </a:p>
          <a:p>
            <a:pPr marL="0" indent="0">
              <a:buNone/>
            </a:pPr>
            <a:endParaRPr lang="en-GB" sz="2400" b="1">
              <a:solidFill>
                <a:schemeClr val="bg1"/>
              </a:solidFill>
              <a:latin typeface="HelveticaNeueLT Pro 55 Roman"/>
            </a:endParaRP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738687" y="3789755"/>
            <a:ext cx="3697095" cy="12909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2955923" y="3075855"/>
            <a:ext cx="3528431" cy="2215991"/>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marL="0" indent="0">
              <a:buNone/>
            </a:pPr>
            <a:endParaRPr lang="en-GB" sz="2400" b="1">
              <a:solidFill>
                <a:schemeClr val="bg1"/>
              </a:solidFill>
              <a:latin typeface="HelveticaNeueLT Pro 55 Roman"/>
            </a:endParaRPr>
          </a:p>
          <a:p>
            <a:pPr>
              <a:lnSpc>
                <a:spcPct val="120000"/>
              </a:lnSpc>
            </a:pPr>
            <a:r>
              <a:rPr lang="en-GB" sz="240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a:solidFill>
                <a:schemeClr val="bg1"/>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E28CAB3B-9EF1-D8E3-EE8B-D589CC7359EE}"/>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What to do?</a:t>
            </a:r>
          </a:p>
        </p:txBody>
      </p:sp>
      <p:pic>
        <p:nvPicPr>
          <p:cNvPr id="12" name="Picture 11" descr="A picture containing logo&#10;&#10;Description automatically generated">
            <a:extLst>
              <a:ext uri="{FF2B5EF4-FFF2-40B4-BE49-F238E27FC236}">
                <a16:creationId xmlns:a16="http://schemas.microsoft.com/office/drawing/2014/main" id="{95E50C8D-9A6B-9842-E62D-1062F7D6988C}"/>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56257"/>
            <a:ext cx="1184387" cy="615892"/>
          </a:xfrm>
          <a:prstGeom prst="rect">
            <a:avLst/>
          </a:prstGeom>
        </p:spPr>
      </p:pic>
      <p:sp>
        <p:nvSpPr>
          <p:cNvPr id="4" name="Rectangle: Rounded Corners 3">
            <a:extLst>
              <a:ext uri="{FF2B5EF4-FFF2-40B4-BE49-F238E27FC236}">
                <a16:creationId xmlns:a16="http://schemas.microsoft.com/office/drawing/2014/main" id="{40F99228-2152-827A-BFE9-B9B986ECF0E2}"/>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F167A13E-42B4-D21C-F93D-9AE5E8AA5D66}"/>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Tree>
    <p:extLst>
      <p:ext uri="{BB962C8B-B14F-4D97-AF65-F5344CB8AC3E}">
        <p14:creationId xmlns:p14="http://schemas.microsoft.com/office/powerpoint/2010/main" val="86308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37772"/>
            <a:ext cx="5763128" cy="8638673"/>
          </a:xfrm>
          <a:prstGeom prst="rect">
            <a:avLst/>
          </a:prstGeom>
        </p:spPr>
      </p:pic>
      <p:pic>
        <p:nvPicPr>
          <p:cNvPr id="14" name="Picture 13" descr="Waves crashing over a promenade, houses in the background. ">
            <a:extLst>
              <a:ext uri="{FF2B5EF4-FFF2-40B4-BE49-F238E27FC236}">
                <a16:creationId xmlns:a16="http://schemas.microsoft.com/office/drawing/2014/main" id="{EF274325-BE31-5A96-E983-F284C1B6790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93369" y="645273"/>
            <a:ext cx="7162800" cy="4834128"/>
          </a:xfrm>
          <a:prstGeom prst="rect">
            <a:avLst/>
          </a:prstGeom>
        </p:spPr>
      </p:pic>
      <p:sp>
        <p:nvSpPr>
          <p:cNvPr id="7" name="Rectangle: Rounded Corners 6">
            <a:extLst>
              <a:ext uri="{FF2B5EF4-FFF2-40B4-BE49-F238E27FC236}">
                <a16:creationId xmlns:a16="http://schemas.microsoft.com/office/drawing/2014/main" id="{67A9FFC5-033D-91FB-2B9B-81B3EF066656}"/>
              </a:ext>
            </a:extLst>
          </p:cNvPr>
          <p:cNvSpPr>
            <a:spLocks noGrp="1" noRot="1" noMove="1" noResize="1" noEditPoints="1" noAdjustHandles="1" noChangeArrowheads="1" noChangeShapeType="1"/>
          </p:cNvSpPr>
          <p:nvPr/>
        </p:nvSpPr>
        <p:spPr>
          <a:xfrm>
            <a:off x="2632839" y="708973"/>
            <a:ext cx="4352593" cy="13005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768060" y="488832"/>
            <a:ext cx="4352593" cy="1957459"/>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a:lnSpc>
                <a:spcPct val="110000"/>
              </a:lnSpc>
            </a:pPr>
            <a:r>
              <a:rPr lang="en-GB" sz="2400">
                <a:latin typeface="HelveticaNeueLT Pro 55 Roman" panose="020B0604020202020204" pitchFamily="34" charset="0"/>
              </a:rPr>
              <a:t>Large waves are coming over the top of the sea wall and flooding the road and path.</a:t>
            </a:r>
          </a:p>
          <a:p>
            <a:pPr marL="0" indent="0">
              <a:buNone/>
            </a:pPr>
            <a:endParaRPr lang="en-GB" sz="2400" b="1">
              <a:solidFill>
                <a:schemeClr val="bg1"/>
              </a:solidFill>
              <a:latin typeface="HelveticaNeueLT Pro 55 Roman"/>
            </a:endParaRP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835831" y="3821320"/>
            <a:ext cx="3697095" cy="13020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3025720" y="3094995"/>
            <a:ext cx="3528431" cy="2949484"/>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marL="0" indent="0">
              <a:buNone/>
            </a:pPr>
            <a:endParaRPr lang="en-GB" sz="2400" b="1">
              <a:solidFill>
                <a:schemeClr val="bg1"/>
              </a:solidFill>
              <a:latin typeface="HelveticaNeueLT Pro 55 Roman"/>
            </a:endParaRPr>
          </a:p>
          <a:p>
            <a:pPr>
              <a:lnSpc>
                <a:spcPct val="120000"/>
              </a:lnSpc>
            </a:pPr>
            <a:r>
              <a:rPr lang="en-GB" sz="240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a:solidFill>
                <a:schemeClr val="bg1"/>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E10A71F7-6A04-C40C-D3CF-490DB3E21F4C}"/>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What to do?</a:t>
            </a:r>
          </a:p>
        </p:txBody>
      </p:sp>
      <p:pic>
        <p:nvPicPr>
          <p:cNvPr id="16" name="Picture 15" descr="A picture containing logo&#10;&#10;Description automatically generated">
            <a:extLst>
              <a:ext uri="{FF2B5EF4-FFF2-40B4-BE49-F238E27FC236}">
                <a16:creationId xmlns:a16="http://schemas.microsoft.com/office/drawing/2014/main" id="{B4463878-0E21-815B-D249-5DDAED19DA8A}"/>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Rectangle: Rounded Corners 3">
            <a:extLst>
              <a:ext uri="{FF2B5EF4-FFF2-40B4-BE49-F238E27FC236}">
                <a16:creationId xmlns:a16="http://schemas.microsoft.com/office/drawing/2014/main" id="{82F9A980-56D8-58D5-2969-226FAA17739C}"/>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993D5428-496F-759F-C1C1-13D6B9C2359F}"/>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Tree>
    <p:extLst>
      <p:ext uri="{BB962C8B-B14F-4D97-AF65-F5344CB8AC3E}">
        <p14:creationId xmlns:p14="http://schemas.microsoft.com/office/powerpoint/2010/main" val="428076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79118" y="-1437772"/>
            <a:ext cx="5763128" cy="8638673"/>
          </a:xfrm>
          <a:prstGeom prst="rect">
            <a:avLst/>
          </a:prstGeom>
        </p:spPr>
      </p:pic>
      <p:pic>
        <p:nvPicPr>
          <p:cNvPr id="11" name="Picture 10" descr="A picture containing outdoor, tree, sky, trash">
            <a:extLst>
              <a:ext uri="{FF2B5EF4-FFF2-40B4-BE49-F238E27FC236}">
                <a16:creationId xmlns:a16="http://schemas.microsoft.com/office/drawing/2014/main" id="{2CD1001D-AE23-68B1-5FA4-C58383F938E0}"/>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7553" r="7937" b="3029"/>
          <a:stretch/>
        </p:blipFill>
        <p:spPr>
          <a:xfrm>
            <a:off x="2111981" y="639692"/>
            <a:ext cx="7315047" cy="4835821"/>
          </a:xfrm>
          <a:prstGeom prst="rect">
            <a:avLst/>
          </a:prstGeom>
        </p:spPr>
      </p:pic>
      <p:sp>
        <p:nvSpPr>
          <p:cNvPr id="7" name="Rectangle: Rounded Corners 6">
            <a:extLst>
              <a:ext uri="{FF2B5EF4-FFF2-40B4-BE49-F238E27FC236}">
                <a16:creationId xmlns:a16="http://schemas.microsoft.com/office/drawing/2014/main" id="{67A9FFC5-033D-91FB-2B9B-81B3EF066656}"/>
              </a:ext>
            </a:extLst>
          </p:cNvPr>
          <p:cNvSpPr>
            <a:spLocks noGrp="1" noRot="1" noMove="1" noResize="1" noEditPoints="1" noAdjustHandles="1" noChangeArrowheads="1" noChangeShapeType="1"/>
          </p:cNvSpPr>
          <p:nvPr/>
        </p:nvSpPr>
        <p:spPr>
          <a:xfrm>
            <a:off x="2279922" y="758677"/>
            <a:ext cx="2534151" cy="29641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400920" y="607036"/>
            <a:ext cx="2534151" cy="2954655"/>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r>
              <a:rPr lang="en-GB" sz="2400">
                <a:latin typeface="HelveticaNeueLT Pro 55 Roman" panose="020B0604020202020204" pitchFamily="34" charset="0"/>
              </a:rPr>
              <a:t>After flood waters have gone, a family are looking to see what they can save in the kitchen.</a:t>
            </a: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454211" y="3970421"/>
            <a:ext cx="3697095" cy="1420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2644100" y="3281553"/>
            <a:ext cx="3528431" cy="2437590"/>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marL="0" indent="0">
              <a:buNone/>
            </a:pPr>
            <a:endParaRPr lang="en-GB" sz="2400" b="1">
              <a:solidFill>
                <a:schemeClr val="bg1"/>
              </a:solidFill>
              <a:latin typeface="HelveticaNeueLT Pro 55 Roman"/>
            </a:endParaRPr>
          </a:p>
          <a:p>
            <a:pPr>
              <a:lnSpc>
                <a:spcPct val="120000"/>
              </a:lnSpc>
            </a:pPr>
            <a:r>
              <a:rPr lang="en-GB" sz="240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a:solidFill>
                <a:schemeClr val="bg1"/>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4A4C69CB-C9FC-6E69-A6F9-0FB98CD9482E}"/>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What to do?</a:t>
            </a:r>
          </a:p>
        </p:txBody>
      </p:sp>
      <p:pic>
        <p:nvPicPr>
          <p:cNvPr id="12" name="Picture 11" descr="A picture containing logo&#10;&#10;Description automatically generated">
            <a:extLst>
              <a:ext uri="{FF2B5EF4-FFF2-40B4-BE49-F238E27FC236}">
                <a16:creationId xmlns:a16="http://schemas.microsoft.com/office/drawing/2014/main" id="{93EBC2DF-F9E9-6FE1-676C-29CF7F58433D}"/>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Rectangle: Rounded Corners 3">
            <a:extLst>
              <a:ext uri="{FF2B5EF4-FFF2-40B4-BE49-F238E27FC236}">
                <a16:creationId xmlns:a16="http://schemas.microsoft.com/office/drawing/2014/main" id="{DB54C45F-9E4B-BF96-E099-BF443D0EB17F}"/>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BB60431B-D49C-7980-46E0-F8227BA55B06}"/>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Tree>
    <p:extLst>
      <p:ext uri="{BB962C8B-B14F-4D97-AF65-F5344CB8AC3E}">
        <p14:creationId xmlns:p14="http://schemas.microsoft.com/office/powerpoint/2010/main" val="15642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37772"/>
            <a:ext cx="5763128" cy="8638673"/>
          </a:xfrm>
          <a:prstGeom prst="rect">
            <a:avLst/>
          </a:prstGeom>
        </p:spPr>
      </p:pic>
      <p:pic>
        <p:nvPicPr>
          <p:cNvPr id="11" name="Picture 10" descr="A close-up of a tap with water dripping from it. ">
            <a:extLst>
              <a:ext uri="{FF2B5EF4-FFF2-40B4-BE49-F238E27FC236}">
                <a16:creationId xmlns:a16="http://schemas.microsoft.com/office/drawing/2014/main" id="{F0F70813-2138-66C3-8C48-7D0C300685C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266557" y="621799"/>
            <a:ext cx="7114032" cy="4892751"/>
          </a:xfrm>
          <a:prstGeom prst="rect">
            <a:avLst/>
          </a:prstGeom>
        </p:spPr>
      </p:pic>
      <p:sp>
        <p:nvSpPr>
          <p:cNvPr id="7" name="Rectangle: Rounded Corners 6">
            <a:extLst>
              <a:ext uri="{FF2B5EF4-FFF2-40B4-BE49-F238E27FC236}">
                <a16:creationId xmlns:a16="http://schemas.microsoft.com/office/drawing/2014/main" id="{67A9FFC5-033D-91FB-2B9B-81B3EF066656}"/>
              </a:ext>
            </a:extLst>
          </p:cNvPr>
          <p:cNvSpPr>
            <a:spLocks noGrp="1" noRot="1" noMove="1" noResize="1" noEditPoints="1" noAdjustHandles="1" noChangeArrowheads="1" noChangeShapeType="1"/>
          </p:cNvSpPr>
          <p:nvPr/>
        </p:nvSpPr>
        <p:spPr>
          <a:xfrm>
            <a:off x="2456446" y="708973"/>
            <a:ext cx="3697095" cy="2538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606535" y="507668"/>
            <a:ext cx="3697095" cy="2954655"/>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a:lnSpc>
                <a:spcPct val="120000"/>
              </a:lnSpc>
            </a:pPr>
            <a:r>
              <a:rPr lang="en-GB" sz="2400" dirty="0">
                <a:latin typeface="HelveticaNeueLT Pro 55 Roman"/>
              </a:rPr>
              <a:t>After the floodwaters have gone, a person returns to their house. They want to drink some water from the tap.</a:t>
            </a:r>
          </a:p>
          <a:p>
            <a:pPr marL="0" indent="0">
              <a:buNone/>
            </a:pPr>
            <a:endParaRPr lang="en-GB" sz="2400" b="1" dirty="0">
              <a:solidFill>
                <a:schemeClr val="bg1"/>
              </a:solidFill>
              <a:latin typeface="HelveticaNeueLT Pro 55 Roman"/>
            </a:endParaRP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266557" y="3696440"/>
            <a:ext cx="3697095" cy="1420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2456446" y="3076961"/>
            <a:ext cx="3528431" cy="2437590"/>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marL="0" indent="0">
              <a:buNone/>
            </a:pPr>
            <a:endParaRPr lang="en-GB" sz="2400" b="1" dirty="0">
              <a:solidFill>
                <a:schemeClr val="bg1"/>
              </a:solidFill>
              <a:latin typeface="HelveticaNeueLT Pro 55 Roman"/>
            </a:endParaRPr>
          </a:p>
          <a:p>
            <a:pPr>
              <a:lnSpc>
                <a:spcPct val="120000"/>
              </a:lnSpc>
            </a:pPr>
            <a:r>
              <a:rPr lang="en-GB" sz="2400" dirty="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dirty="0">
              <a:solidFill>
                <a:schemeClr val="bg1"/>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E82059BB-3CF9-F0E2-B1C1-16ADA944AB58}"/>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What to do?</a:t>
            </a:r>
          </a:p>
        </p:txBody>
      </p:sp>
      <p:pic>
        <p:nvPicPr>
          <p:cNvPr id="12" name="Picture 11" descr="A picture containing logo&#10;&#10;Description automatically generated">
            <a:extLst>
              <a:ext uri="{FF2B5EF4-FFF2-40B4-BE49-F238E27FC236}">
                <a16:creationId xmlns:a16="http://schemas.microsoft.com/office/drawing/2014/main" id="{1D2A8EA9-9CC8-120E-C3FE-76C3523C984B}"/>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Rectangle: Rounded Corners 3">
            <a:extLst>
              <a:ext uri="{FF2B5EF4-FFF2-40B4-BE49-F238E27FC236}">
                <a16:creationId xmlns:a16="http://schemas.microsoft.com/office/drawing/2014/main" id="{0AF6D40B-E75B-5BCF-AFCD-C94C59ACE980}"/>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53E9BB55-2930-A477-95D6-B091278B2A36}"/>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Tree>
    <p:extLst>
      <p:ext uri="{BB962C8B-B14F-4D97-AF65-F5344CB8AC3E}">
        <p14:creationId xmlns:p14="http://schemas.microsoft.com/office/powerpoint/2010/main" val="861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4"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 flooded park. The whole picture is in black and white apart from the floodwater which is blue. ">
            <a:extLst>
              <a:ext uri="{FF2B5EF4-FFF2-40B4-BE49-F238E27FC236}">
                <a16:creationId xmlns:a16="http://schemas.microsoft.com/office/drawing/2014/main" id="{A269E7CC-A5B3-5E0B-6150-98BF367DE56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26077" y="337318"/>
            <a:ext cx="10527792" cy="5455920"/>
          </a:xfrm>
          <a:prstGeom prst="rect">
            <a:avLst/>
          </a:prstGeom>
        </p:spPr>
      </p:pic>
      <p:grpSp>
        <p:nvGrpSpPr>
          <p:cNvPr id="2" name="Group 1">
            <a:extLst>
              <a:ext uri="{FF2B5EF4-FFF2-40B4-BE49-F238E27FC236}">
                <a16:creationId xmlns:a16="http://schemas.microsoft.com/office/drawing/2014/main" id="{5FC69429-258F-F9E1-A067-C16A74CEAFEA}"/>
              </a:ext>
            </a:extLst>
          </p:cNvPr>
          <p:cNvGrpSpPr>
            <a:grpSpLocks noGrp="1" noUngrp="1" noRot="1" noMove="1" noResize="1"/>
          </p:cNvGrpSpPr>
          <p:nvPr/>
        </p:nvGrpSpPr>
        <p:grpSpPr>
          <a:xfrm>
            <a:off x="8719127" y="3805382"/>
            <a:ext cx="2534742" cy="2002038"/>
            <a:chOff x="8719127" y="3805382"/>
            <a:chExt cx="2534742" cy="2002038"/>
          </a:xfrm>
        </p:grpSpPr>
        <p:sp>
          <p:nvSpPr>
            <p:cNvPr id="10" name="Rectangle 9">
              <a:extLst>
                <a:ext uri="{FF2B5EF4-FFF2-40B4-BE49-F238E27FC236}">
                  <a16:creationId xmlns:a16="http://schemas.microsoft.com/office/drawing/2014/main" id="{2B5A517E-6CAF-3D80-DB3E-C0E1A14278FB}"/>
                </a:ext>
              </a:extLst>
            </p:cNvPr>
            <p:cNvSpPr>
              <a:spLocks noGrp="1" noRot="1" noMove="1" noResize="1" noEditPoints="1" noAdjustHandles="1" noChangeArrowheads="1" noChangeShapeType="1"/>
            </p:cNvSpPr>
            <p:nvPr/>
          </p:nvSpPr>
          <p:spPr>
            <a:xfrm>
              <a:off x="8719127" y="3805382"/>
              <a:ext cx="2534742" cy="200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DF4ED0A-3EEA-0475-1A57-6DF4CA999859}"/>
                </a:ext>
              </a:extLst>
            </p:cNvPr>
            <p:cNvSpPr txBox="1">
              <a:spLocks noGrp="1" noRot="1" noMove="1" noResize="1" noEditPoints="1" noAdjustHandles="1" noChangeArrowheads="1" noChangeShapeType="1"/>
            </p:cNvSpPr>
            <p:nvPr/>
          </p:nvSpPr>
          <p:spPr>
            <a:xfrm>
              <a:off x="8855575" y="3938732"/>
              <a:ext cx="2261845" cy="1384995"/>
            </a:xfrm>
            <a:prstGeom prst="rect">
              <a:avLst/>
            </a:prstGeom>
            <a:noFill/>
          </p:spPr>
          <p:txBody>
            <a:bodyPr wrap="square">
              <a:spAutoFit/>
            </a:bodyPr>
            <a:lstStyle/>
            <a:p>
              <a:r>
                <a:rPr lang="en-GB" sz="2800" b="1">
                  <a:latin typeface="HelveticaNeueLT Pro 55 Roman" panose="020B0604020202020204" pitchFamily="34" charset="0"/>
                </a:rPr>
                <a:t>How can flooding be dangerous?</a:t>
              </a:r>
              <a:endParaRPr lang="en-GB" sz="2800" b="1"/>
            </a:p>
          </p:txBody>
        </p:sp>
      </p:grpSp>
      <p:sp>
        <p:nvSpPr>
          <p:cNvPr id="3" name="Title 2">
            <a:extLst>
              <a:ext uri="{FF2B5EF4-FFF2-40B4-BE49-F238E27FC236}">
                <a16:creationId xmlns:a16="http://schemas.microsoft.com/office/drawing/2014/main" id="{61060E10-29F2-1648-44D9-385FDA4D4259}"/>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Big question</a:t>
            </a:r>
          </a:p>
        </p:txBody>
      </p:sp>
      <p:pic>
        <p:nvPicPr>
          <p:cNvPr id="8" name="Picture 7" descr="A large question mark. ">
            <a:extLst>
              <a:ext uri="{FF2B5EF4-FFF2-40B4-BE49-F238E27FC236}">
                <a16:creationId xmlns:a16="http://schemas.microsoft.com/office/drawing/2014/main" id="{8CA165EC-4451-553F-0029-876FD41319A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3267" y="688842"/>
            <a:ext cx="4781438" cy="478143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6A82F3AB-A1B3-788D-B948-F0958BB24755}"/>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9901437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4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utline of a grey cloud with flashing lightening and the words Weather Together. ">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End</a:t>
            </a:r>
          </a:p>
        </p:txBody>
      </p:sp>
    </p:spTree>
    <p:extLst>
      <p:ext uri="{BB962C8B-B14F-4D97-AF65-F5344CB8AC3E}">
        <p14:creationId xmlns:p14="http://schemas.microsoft.com/office/powerpoint/2010/main" val="1014960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b="1">
                <a:latin typeface="HelveticaNeueLT Pro 65 Md" panose="020B0804020202020204" pitchFamily="34" charset="0"/>
              </a:rPr>
              <a:t>Resources and </a:t>
            </a:r>
            <a:r>
              <a:rPr lang="en-GB" b="1">
                <a:solidFill>
                  <a:srgbClr val="FF0000"/>
                </a:solidFill>
                <a:latin typeface="HelveticaNeueLT Pro 65 Md" panose="020B0804020202020204" pitchFamily="34" charset="0"/>
              </a:rPr>
              <a:t>support</a:t>
            </a:r>
          </a:p>
        </p:txBody>
      </p:sp>
      <p:sp>
        <p:nvSpPr>
          <p:cNvPr id="2" name="Text Placeholder 1">
            <a:extLst>
              <a:ext uri="{FF2B5EF4-FFF2-40B4-BE49-F238E27FC236}">
                <a16:creationId xmlns:a16="http://schemas.microsoft.com/office/drawing/2014/main" id="{471AD607-BE42-39ED-13B1-51E0A40ECDC6}"/>
              </a:ext>
            </a:extLst>
          </p:cNvPr>
          <p:cNvSpPr>
            <a:spLocks noGrp="1" noRot="1" noMove="1" noResize="1" noEditPoints="1" noAdjustHandles="1" noChangeArrowheads="1" noChangeShapeType="1"/>
          </p:cNvSpPr>
          <p:nvPr>
            <p:ph type="body" idx="1"/>
          </p:nvPr>
        </p:nvSpPr>
        <p:spPr/>
        <p:txBody>
          <a:bodyPr/>
          <a:lstStyle/>
          <a:p>
            <a:endParaRPr lang="en-GB"/>
          </a:p>
        </p:txBody>
      </p:sp>
      <p:pic>
        <p:nvPicPr>
          <p:cNvPr id="3" name="Picture 2" descr="A picture containing logo&#10;&#10;Description automatically generated">
            <a:extLst>
              <a:ext uri="{FF2B5EF4-FFF2-40B4-BE49-F238E27FC236}">
                <a16:creationId xmlns:a16="http://schemas.microsoft.com/office/drawing/2014/main" id="{C570B85B-6543-8136-2899-83C607E7F06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4994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nvSpPr>
        <p:spPr>
          <a:xfrm>
            <a:off x="518321" y="119279"/>
            <a:ext cx="10205704" cy="13017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chemeClr val="tx1"/>
                </a:solidFill>
                <a:effectLst/>
                <a:uLnTx/>
                <a:uFillTx/>
                <a:latin typeface="HelveticaNeueLT Pro 55 Roman"/>
                <a:ea typeface="+mj-ea"/>
                <a:cs typeface="Arial" panose="020B0604020202020204" pitchFamily="34" charset="0"/>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itle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ph type="title" idx="4294967295"/>
          </p:nvPr>
        </p:nvSpPr>
        <p:spPr>
          <a:xfrm rot="16200000">
            <a:off x="10371543" y="1258241"/>
            <a:ext cx="245366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Get advice and information in a flood by calling Floodline. </a:t>
            </a:r>
            <a:br>
              <a:rPr lang="en-GB" sz="1200" dirty="0"/>
            </a:br>
            <a:r>
              <a:rPr lang="en-GB" sz="1600" b="0" i="0" dirty="0">
                <a:solidFill>
                  <a:srgbClr val="0B0C0C"/>
                </a:solidFill>
                <a:effectLst/>
              </a:rPr>
              <a:t>Telephone: </a:t>
            </a:r>
            <a:r>
              <a:rPr lang="en-GB" sz="1600" b="1" i="0" dirty="0">
                <a:solidFill>
                  <a:srgbClr val="0B0C0C"/>
                </a:solidFill>
                <a:effectLst/>
              </a:rPr>
              <a:t>0345 988 1188</a:t>
            </a:r>
            <a:br>
              <a:rPr lang="en-GB" sz="1600" dirty="0"/>
            </a:br>
            <a:r>
              <a:rPr lang="en-GB" sz="1600" b="0" i="0" dirty="0">
                <a:solidFill>
                  <a:srgbClr val="0B0C0C"/>
                </a:solidFill>
                <a:effectLst/>
              </a:rPr>
              <a:t>Textphone: </a:t>
            </a:r>
            <a:r>
              <a:rPr lang="en-GB" sz="1600" b="1" i="0" dirty="0">
                <a:solidFill>
                  <a:srgbClr val="0B0C0C"/>
                </a:solidFill>
                <a:effectLst/>
              </a:rPr>
              <a:t>0345 602 6340</a:t>
            </a:r>
            <a:br>
              <a:rPr lang="en-GB" sz="1600" dirty="0"/>
            </a:br>
            <a:r>
              <a:rPr lang="en-GB" sz="1600" b="0" i="0" dirty="0">
                <a:solidFill>
                  <a:srgbClr val="0B0C0C"/>
                </a:solidFill>
                <a:effectLst/>
              </a:rPr>
              <a:t>24-hour service</a:t>
            </a:r>
            <a:br>
              <a:rPr lang="en-GB" sz="1600" b="0" i="0" dirty="0">
                <a:solidFill>
                  <a:srgbClr val="0B0C0C"/>
                </a:solidFill>
                <a:effectLst/>
              </a:rPr>
            </a:br>
            <a:r>
              <a:rPr lang="en-GB" sz="1600" dirty="0">
                <a:solidFill>
                  <a:srgbClr val="0B0C0C"/>
                </a:solidFill>
              </a:rPr>
              <a:t>Sign up for free alerts</a:t>
            </a:r>
            <a:endParaRPr lang="en-GB" sz="1800" dirty="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 British Red cross website">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Floodline">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8CB4AAB9-7069-5BBE-DC80-EBB816A748A0}"/>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An image of a mobile phone with the First Aid app scrolling on the screen. ">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FAB45E10-915B-6329-E5A4-C7595EAF9BBD}"/>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10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EE89DC5-EB44-9366-49B4-4C2D47146371}"/>
              </a:ext>
            </a:extLst>
          </p:cNvPr>
          <p:cNvPicPr>
            <a:picLocks noGrp="1" noRot="1" noChangeAspect="1" noMove="1" noResize="1" noEditPoints="1" noAdjustHandles="1" noChangeArrowheads="1" noChangeShapeType="1" noCrop="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dirty="0">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rgbClr val="FF0000"/>
                </a:solidFill>
                <a:latin typeface="HelveticaNeueLT Pro 55 Roman" panose="020B0604020202020204" pitchFamily="34" charset="0"/>
              </a:rPr>
              <a:t>1.</a:t>
            </a:r>
            <a:r>
              <a:rPr lang="en-GB" sz="1800">
                <a:latin typeface="HelveticaNeueLT Pro 55 Roman" panose="020B0604020202020204" pitchFamily="34" charset="0"/>
              </a:rPr>
              <a:t> You could get the </a:t>
            </a:r>
            <a:r>
              <a:rPr lang="en-GB" sz="1800" b="1" err="1">
                <a:latin typeface="HelveticaNeueLT Pro 55 Roman" panose="020B0604020202020204" pitchFamily="34" charset="0"/>
              </a:rPr>
              <a:t>what.three.words</a:t>
            </a:r>
            <a:r>
              <a:rPr lang="en-GB" sz="1800" b="1">
                <a:latin typeface="HelveticaNeueLT Pro 55 Roman" panose="020B0604020202020204" pitchFamily="34" charset="0"/>
              </a:rPr>
              <a:t> </a:t>
            </a:r>
            <a:r>
              <a:rPr lang="en-GB" sz="180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dirty="0">
                <a:solidFill>
                  <a:srgbClr val="FF0000"/>
                </a:solidFill>
                <a:latin typeface="HelveticaNeueLT Pro 55 Roman"/>
              </a:rPr>
              <a:t>2.</a:t>
            </a:r>
            <a:r>
              <a:rPr lang="en-GB" sz="1800" dirty="0">
                <a:latin typeface="HelveticaNeueLT Pro 55 Roman"/>
              </a:rPr>
              <a:t> Some </a:t>
            </a:r>
            <a:r>
              <a:rPr lang="en-GB" sz="1800" b="1" dirty="0">
                <a:latin typeface="HelveticaNeueLT Pro 55 Roman"/>
              </a:rPr>
              <a:t>smartphones </a:t>
            </a:r>
            <a:r>
              <a:rPr lang="en-GB" sz="1800" dirty="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dirty="0">
                <a:solidFill>
                  <a:srgbClr val="FF0000"/>
                </a:solidFill>
                <a:latin typeface="HelveticaNeueLT Pro 55 Roman"/>
              </a:rPr>
              <a:t>3.</a:t>
            </a:r>
            <a:r>
              <a:rPr lang="en-GB" sz="1800" dirty="0">
                <a:latin typeface="HelveticaNeueLT Pro 55 Roman"/>
              </a:rPr>
              <a:t> You could also use a </a:t>
            </a:r>
            <a:r>
              <a:rPr lang="en-GB" sz="1800" b="1" dirty="0">
                <a:latin typeface="HelveticaNeueLT Pro 55 Roman"/>
              </a:rPr>
              <a:t>maps app </a:t>
            </a:r>
            <a:r>
              <a:rPr lang="en-GB" sz="1800" dirty="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dirty="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Description automatically generated">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 close up of someone using a map on a mobile phone. ">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Injured walker with sprained ankle using smartphone to get help. ">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4175044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peoples faces. An outline of a grey cloud with flashing lightening and the words 'Weather Together.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38AA8D8B-0177-F5F6-9C50-1FDEC61B2E0E}"/>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cs typeface="Calibri Light"/>
              </a:rPr>
              <a:t>Screensaver</a:t>
            </a:r>
            <a:endParaRPr lang="en-GB" dirty="0"/>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24083" y="905699"/>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Pause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506437" y="1666063"/>
            <a:ext cx="7746943"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buFont typeface="+mj-lt"/>
              <a:buAutoNum type="arabicPeriod"/>
            </a:pPr>
            <a:r>
              <a:rPr lang="en-GB" sz="2400">
                <a:latin typeface="HelveticaNeueLT Pro 55 Roman"/>
              </a:rPr>
              <a:t>Place your feet firmly on the ground.</a:t>
            </a:r>
          </a:p>
          <a:p>
            <a:pPr marL="514350" indent="-514350">
              <a:lnSpc>
                <a:spcPct val="100000"/>
              </a:lnSpc>
              <a:buFont typeface="+mj-lt"/>
              <a:buAutoNum type="arabicPeriod"/>
            </a:pPr>
            <a:r>
              <a:rPr lang="en-GB" sz="2400">
                <a:latin typeface="HelveticaNeueLT Pro 55 Roman"/>
              </a:rPr>
              <a:t>Lean your body forwards as you breathe in, and then lean backwards as you breathe out. Repeat 3 times.</a:t>
            </a:r>
          </a:p>
          <a:p>
            <a:pPr marL="514350" indent="-514350">
              <a:lnSpc>
                <a:spcPct val="100000"/>
              </a:lnSpc>
              <a:buFont typeface="+mj-lt"/>
              <a:buAutoNum type="arabicPeriod"/>
            </a:pPr>
            <a:r>
              <a:rPr lang="en-GB" sz="2400">
                <a:latin typeface="HelveticaNeueLT Pro 55 Roman"/>
              </a:rPr>
              <a:t>Lean your body left as you breathe in, and then lean to the right as you breathe out. Repeat 3 times.</a:t>
            </a:r>
          </a:p>
          <a:p>
            <a:pPr marL="514350" indent="-514350">
              <a:lnSpc>
                <a:spcPct val="100000"/>
              </a:lnSpc>
              <a:buFont typeface="+mj-lt"/>
              <a:buAutoNum type="arabicPeriod"/>
            </a:pPr>
            <a:r>
              <a:rPr lang="en-GB" sz="2400">
                <a:latin typeface="HelveticaNeueLT Pro 55 Roman"/>
              </a:rPr>
              <a:t>Then, sit up straight.</a:t>
            </a:r>
          </a:p>
          <a:p>
            <a:pPr marL="514350" indent="-514350">
              <a:lnSpc>
                <a:spcPct val="100000"/>
              </a:lnSpc>
              <a:buFont typeface="+mj-lt"/>
              <a:buAutoNum type="arabicPeriod"/>
            </a:pPr>
            <a:r>
              <a:rPr lang="en-GB" sz="2400">
                <a:latin typeface="HelveticaNeueLT Pro 55 Roman"/>
              </a:rPr>
              <a:t>Notice how your body is feeling after the grounding exercise</a:t>
            </a:r>
            <a:r>
              <a:rPr lang="en-GB" sz="2000">
                <a:latin typeface="HelveticaNeueLT Pro 55 Roman"/>
              </a:rPr>
              <a:t>.</a:t>
            </a: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506437" y="1081288"/>
            <a:ext cx="9525459" cy="584775"/>
          </a:xfrm>
          <a:prstGeom prst="rect">
            <a:avLst/>
          </a:prstGeom>
          <a:noFill/>
        </p:spPr>
        <p:txBody>
          <a:bodyPr wrap="square">
            <a:spAutoFit/>
          </a:bodyPr>
          <a:lstStyle/>
          <a:p>
            <a:pPr marL="0" indent="0" algn="l">
              <a:buNone/>
            </a:pPr>
            <a:r>
              <a:rPr lang="en-GB" sz="3200">
                <a:latin typeface="HelveticaNeueLT Pro 55 Roman"/>
              </a:rPr>
              <a:t>This activity can be done either seated or standing.</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446"/>
            <a:ext cx="10458508" cy="1198087"/>
          </a:xfrm>
          <a:prstGeom prst="rect">
            <a:avLst/>
          </a:prstGeom>
        </p:spPr>
      </p:pic>
      <p:pic>
        <p:nvPicPr>
          <p:cNvPr id="2" name="Picture 1" descr="A picture containing logo&#10;&#10;Description automatically generated">
            <a:extLst>
              <a:ext uri="{FF2B5EF4-FFF2-40B4-BE49-F238E27FC236}">
                <a16:creationId xmlns:a16="http://schemas.microsoft.com/office/drawing/2014/main" id="{DF2FACA3-6143-A572-3508-4607FA6806E2}"/>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10" name="Picture 9" descr="Logo&#10;&#10;Description automatically generated">
            <a:extLst>
              <a:ext uri="{FF2B5EF4-FFF2-40B4-BE49-F238E27FC236}">
                <a16:creationId xmlns:a16="http://schemas.microsoft.com/office/drawing/2014/main" id="{D462CE31-2C97-5912-B91C-A6CF02C07AB0}"/>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13" name="Rectangle 12">
            <a:extLst>
              <a:ext uri="{FF2B5EF4-FFF2-40B4-BE49-F238E27FC236}">
                <a16:creationId xmlns:a16="http://schemas.microsoft.com/office/drawing/2014/main" id="{8DFA9A88-0B6E-ED09-56AE-543EB12C735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94C5BF3-63F7-6F58-8E7D-F1037924A9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descr="A flashing pause symbol">
            <a:extLst>
              <a:ext uri="{FF2B5EF4-FFF2-40B4-BE49-F238E27FC236}">
                <a16:creationId xmlns:a16="http://schemas.microsoft.com/office/drawing/2014/main" id="{E3EF3226-CB3D-FFDE-59E2-7CC8182C49F0}"/>
              </a:ext>
            </a:extLst>
          </p:cNvPr>
          <p:cNvSpPr txBox="1">
            <a:spLocks noGrp="1" noRot="1" noMove="1" noResize="1" noEditPoints="1" noAdjustHandles="1" noChangeArrowheads="1" noChangeShapeType="1"/>
          </p:cNvSpPr>
          <p:nvPr/>
        </p:nvSpPr>
        <p:spPr>
          <a:xfrm>
            <a:off x="8257484" y="1987902"/>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grounding</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xEl>
                                              <p:pRg st="0" end="0"/>
                                            </p:txEl>
                                          </p:spTgt>
                                        </p:tgtEl>
                                      </p:cBhvr>
                                    </p:animEffect>
                                    <p:set>
                                      <p:cBhvr>
                                        <p:cTn id="1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1" end="1"/>
                                            </p:txEl>
                                          </p:spTgt>
                                        </p:tgtEl>
                                      </p:cBhvr>
                                    </p:animEffect>
                                    <p:set>
                                      <p:cBhvr>
                                        <p:cTn id="22"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xEl>
                                              <p:pRg st="2" end="2"/>
                                            </p:txEl>
                                          </p:spTgt>
                                        </p:tgtEl>
                                      </p:cBhvr>
                                    </p:animEffect>
                                    <p:set>
                                      <p:cBhvr>
                                        <p:cTn id="3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xEl>
                                              <p:pRg st="3" end="3"/>
                                            </p:txEl>
                                          </p:spTgt>
                                        </p:tgtEl>
                                      </p:cBhvr>
                                    </p:animEffect>
                                    <p:set>
                                      <p:cBhvr>
                                        <p:cTn id="42"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xEl>
                                              <p:pRg st="4" end="4"/>
                                            </p:txEl>
                                          </p:spTgt>
                                        </p:tgtEl>
                                      </p:cBhvr>
                                    </p:animEffect>
                                    <p:set>
                                      <p:cBhvr>
                                        <p:cTn id="52"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9F7B17C-B45F-41BB-30B0-D22DE3085E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596997" y="445321"/>
            <a:ext cx="10985809" cy="5571304"/>
          </a:xfrm>
          <a:prstGeom prst="rect">
            <a:avLst/>
          </a:prstGeom>
        </p:spPr>
      </p:pic>
      <p:pic>
        <p:nvPicPr>
          <p:cNvPr id="7" name="Picture 2">
            <a:extLst>
              <a:ext uri="{FF2B5EF4-FFF2-40B4-BE49-F238E27FC236}">
                <a16:creationId xmlns:a16="http://schemas.microsoft.com/office/drawing/2014/main" id="{3D7F7519-5B04-7B31-A377-D2EEEFF691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1127545"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1341764" y="4057013"/>
            <a:ext cx="9462224" cy="1545103"/>
          </a:xfrm>
          <a:prstGeom prst="rect">
            <a:avLst/>
          </a:prstGeom>
          <a:solidFill>
            <a:schemeClr val="bg1"/>
          </a:solidFill>
        </p:spPr>
        <p:txBody>
          <a:bodyPr wrap="square">
            <a:spAutoFit/>
          </a:bodyPr>
          <a:lstStyle/>
          <a:p>
            <a:pPr algn="ctr">
              <a:lnSpc>
                <a:spcPct val="120000"/>
              </a:lnSpc>
            </a:pPr>
            <a:r>
              <a:rPr lang="en-GB" sz="2400">
                <a:latin typeface="HelveticaNeueLT Pro 55 Roman" panose="020B0604020202020204" pitchFamily="34" charset="0"/>
              </a:rPr>
              <a:t>Objective: </a:t>
            </a:r>
            <a:r>
              <a:rPr lang="en-GB" sz="2400" b="1">
                <a:solidFill>
                  <a:srgbClr val="FF0000"/>
                </a:solidFill>
                <a:latin typeface="HelveticaNeueLT Pro 55 Roman" panose="020B0604020202020204" pitchFamily="34" charset="0"/>
              </a:rPr>
              <a:t>Learn</a:t>
            </a:r>
            <a:r>
              <a:rPr lang="en-GB" sz="2400">
                <a:solidFill>
                  <a:srgbClr val="000000"/>
                </a:solidFill>
                <a:latin typeface="HelveticaNeueLT Pro 55 Roman" panose="020B0604020202020204" pitchFamily="34" charset="0"/>
              </a:rPr>
              <a:t> why </a:t>
            </a:r>
            <a:r>
              <a:rPr lang="en-GB" sz="2400" b="1">
                <a:solidFill>
                  <a:srgbClr val="000000"/>
                </a:solidFill>
                <a:latin typeface="HelveticaNeueLT Pro 55 Roman" panose="020B0604020202020204" pitchFamily="34" charset="0"/>
              </a:rPr>
              <a:t>you</a:t>
            </a:r>
            <a:r>
              <a:rPr lang="en-GB" sz="2400">
                <a:solidFill>
                  <a:srgbClr val="000000"/>
                </a:solidFill>
                <a:latin typeface="HelveticaNeueLT Pro 55 Roman" panose="020B0604020202020204" pitchFamily="34" charset="0"/>
              </a:rPr>
              <a:t> need to prepare for a flood emergency.</a:t>
            </a:r>
            <a:r>
              <a:rPr lang="en-GB" sz="3300">
                <a:latin typeface="HelveticaNeueLT Pro 55 Roman" panose="020B0604020202020204" pitchFamily="34" charset="0"/>
              </a:rPr>
              <a:t> </a:t>
            </a:r>
          </a:p>
          <a:p>
            <a:pPr algn="ctr">
              <a:lnSpc>
                <a:spcPct val="120000"/>
              </a:lnSpc>
            </a:pPr>
            <a:r>
              <a:rPr lang="en-GB" sz="2400">
                <a:latin typeface="HelveticaNeueLT Pro 55 Roman" panose="020B0604020202020204" pitchFamily="34" charset="0"/>
              </a:rPr>
              <a:t>To meet this objective, you’ll examine images of flooding and identify the dangers and safe actions for each.</a:t>
            </a: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14" name="Picture 13" descr="A cartoon of a house in a flood. There are sandbags in front of the house and someone is kayaking in the floodwater. The words 'Weather Together' are in front of the house. ">
            <a:extLst>
              <a:ext uri="{FF2B5EF4-FFF2-40B4-BE49-F238E27FC236}">
                <a16:creationId xmlns:a16="http://schemas.microsoft.com/office/drawing/2014/main" id="{FD1857DC-78A1-CF61-CF3C-50AD3C8BF9F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EE8225AE-AA89-70C4-7C35-DF8F7F5F1B9A}"/>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Title 3">
            <a:extLst>
              <a:ext uri="{FF2B5EF4-FFF2-40B4-BE49-F238E27FC236}">
                <a16:creationId xmlns:a16="http://schemas.microsoft.com/office/drawing/2014/main" id="{6FFC84B6-19F2-493B-C8D8-9BF171701D70}"/>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pPr algn="ctr"/>
            <a:r>
              <a:rPr lang="en-GB" sz="2400" dirty="0">
                <a:latin typeface="Arial"/>
                <a:cs typeface="Arial"/>
              </a:rPr>
              <a:t>Objective: </a:t>
            </a:r>
            <a:r>
              <a:rPr lang="en-GB" sz="2400" b="1" dirty="0">
                <a:solidFill>
                  <a:srgbClr val="FF0000"/>
                </a:solidFill>
                <a:latin typeface="Arial"/>
                <a:cs typeface="Arial"/>
              </a:rPr>
              <a:t>Learn</a:t>
            </a:r>
            <a:r>
              <a:rPr lang="en-GB" sz="2400" dirty="0">
                <a:latin typeface="Arial"/>
                <a:cs typeface="Arial"/>
              </a:rPr>
              <a:t> why </a:t>
            </a:r>
            <a:r>
              <a:rPr lang="en-GB" sz="2400" b="1" dirty="0">
                <a:latin typeface="Arial"/>
                <a:cs typeface="Arial"/>
              </a:rPr>
              <a:t>you</a:t>
            </a:r>
            <a:r>
              <a:rPr lang="en-GB" sz="2400" dirty="0">
                <a:latin typeface="Arial"/>
                <a:cs typeface="Arial"/>
              </a:rPr>
              <a:t> need to prepare for a flood emergency.</a:t>
            </a:r>
            <a:r>
              <a:rPr lang="en-GB" sz="3300" dirty="0">
                <a:latin typeface="Arial"/>
                <a:cs typeface="Arial"/>
              </a:rPr>
              <a:t> </a:t>
            </a:r>
          </a:p>
          <a:p>
            <a:endParaRPr lang="en-GB" dirty="0"/>
          </a:p>
        </p:txBody>
      </p:sp>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a flooded park.">
            <a:extLst>
              <a:ext uri="{FF2B5EF4-FFF2-40B4-BE49-F238E27FC236}">
                <a16:creationId xmlns:a16="http://schemas.microsoft.com/office/drawing/2014/main" id="{18B1C1A3-0019-8A4C-F21C-7C7625F0B8D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40675" y="683300"/>
            <a:ext cx="10376745" cy="5126363"/>
          </a:xfrm>
          <a:prstGeom prst="rect">
            <a:avLst/>
          </a:prstGeom>
        </p:spPr>
      </p:pic>
      <p:grpSp>
        <p:nvGrpSpPr>
          <p:cNvPr id="2" name="Group 1">
            <a:extLst>
              <a:ext uri="{FF2B5EF4-FFF2-40B4-BE49-F238E27FC236}">
                <a16:creationId xmlns:a16="http://schemas.microsoft.com/office/drawing/2014/main" id="{5FC69429-258F-F9E1-A067-C16A74CEAFEA}"/>
              </a:ext>
              <a:ext uri="{C183D7F6-B498-43B3-948B-1728B52AA6E4}">
                <adec:decorative xmlns:adec="http://schemas.microsoft.com/office/drawing/2017/decorative" val="1"/>
              </a:ext>
            </a:extLst>
          </p:cNvPr>
          <p:cNvGrpSpPr>
            <a:grpSpLocks noGrp="1" noUngrp="1" noRot="1" noMove="1" noResize="1"/>
          </p:cNvGrpSpPr>
          <p:nvPr/>
        </p:nvGrpSpPr>
        <p:grpSpPr>
          <a:xfrm>
            <a:off x="8719127" y="3805382"/>
            <a:ext cx="2534742" cy="2002038"/>
            <a:chOff x="8719127" y="3805382"/>
            <a:chExt cx="2534742" cy="2002038"/>
          </a:xfrm>
        </p:grpSpPr>
        <p:sp>
          <p:nvSpPr>
            <p:cNvPr id="10" name="Rectangle 9">
              <a:extLst>
                <a:ext uri="{FF2B5EF4-FFF2-40B4-BE49-F238E27FC236}">
                  <a16:creationId xmlns:a16="http://schemas.microsoft.com/office/drawing/2014/main" id="{2B5A517E-6CAF-3D80-DB3E-C0E1A14278FB}"/>
                </a:ext>
              </a:extLst>
            </p:cNvPr>
            <p:cNvSpPr>
              <a:spLocks noGrp="1" noRot="1" noMove="1" noResize="1" noEditPoints="1" noAdjustHandles="1" noChangeArrowheads="1" noChangeShapeType="1"/>
            </p:cNvSpPr>
            <p:nvPr/>
          </p:nvSpPr>
          <p:spPr>
            <a:xfrm>
              <a:off x="8719127" y="3805382"/>
              <a:ext cx="2534742" cy="200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DF4ED0A-3EEA-0475-1A57-6DF4CA999859}"/>
                </a:ext>
              </a:extLst>
            </p:cNvPr>
            <p:cNvSpPr txBox="1">
              <a:spLocks noGrp="1" noRot="1" noMove="1" noResize="1" noEditPoints="1" noAdjustHandles="1" noChangeArrowheads="1" noChangeShapeType="1"/>
            </p:cNvSpPr>
            <p:nvPr/>
          </p:nvSpPr>
          <p:spPr>
            <a:xfrm>
              <a:off x="8855575" y="3938732"/>
              <a:ext cx="2261845" cy="1384995"/>
            </a:xfrm>
            <a:prstGeom prst="rect">
              <a:avLst/>
            </a:prstGeom>
            <a:noFill/>
          </p:spPr>
          <p:txBody>
            <a:bodyPr wrap="square">
              <a:spAutoFit/>
            </a:bodyPr>
            <a:lstStyle/>
            <a:p>
              <a:r>
                <a:rPr lang="en-GB" sz="2800" b="1" dirty="0">
                  <a:latin typeface="HelveticaNeueLT Pro 55 Roman" panose="020B0604020202020204" pitchFamily="34" charset="0"/>
                </a:rPr>
                <a:t>How can flooding be dangerous?</a:t>
              </a:r>
              <a:endParaRPr lang="en-GB" sz="2800" b="1" dirty="0"/>
            </a:p>
          </p:txBody>
        </p:sp>
      </p:grpSp>
      <p:sp>
        <p:nvSpPr>
          <p:cNvPr id="3" name="Title 2">
            <a:extLst>
              <a:ext uri="{FF2B5EF4-FFF2-40B4-BE49-F238E27FC236}">
                <a16:creationId xmlns:a16="http://schemas.microsoft.com/office/drawing/2014/main" id="{61060E10-29F2-1648-44D9-385FDA4D4259}"/>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8" name="Picture 7" descr="A large question mark. ">
            <a:extLst>
              <a:ext uri="{FF2B5EF4-FFF2-40B4-BE49-F238E27FC236}">
                <a16:creationId xmlns:a16="http://schemas.microsoft.com/office/drawing/2014/main" id="{8CA165EC-4451-553F-0029-876FD41319A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3267" y="688842"/>
            <a:ext cx="4781438" cy="478143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6A82F3AB-A1B3-788D-B948-F0958BB24755}"/>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28239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400" fill="hold"/>
                                            <p:tgtEl>
                                              <p:spTgt spid="2"/>
                                            </p:tgtEl>
                                            <p:attrNameLst>
                                              <p:attrName>ppt_x</p:attrName>
                                            </p:attrNameLst>
                                          </p:cBhvr>
                                          <p:tavLst>
                                            <p:tav tm="0">
                                              <p:val>
                                                <p:strVal val="1+#ppt_w/2"/>
                                              </p:val>
                                            </p:tav>
                                            <p:tav tm="100000">
                                              <p:val>
                                                <p:strVal val="#ppt_x"/>
                                              </p:val>
                                            </p:tav>
                                          </p:tavLst>
                                        </p:anim>
                                        <p:anim calcmode="lin" valueType="num" p14:bounceEnd="72000">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400" fill="hold"/>
                                            <p:tgtEl>
                                              <p:spTgt spid="2"/>
                                            </p:tgtEl>
                                            <p:attrNameLst>
                                              <p:attrName>ppt_x</p:attrName>
                                            </p:attrNameLst>
                                          </p:cBhvr>
                                          <p:tavLst>
                                            <p:tav tm="0">
                                              <p:val>
                                                <p:strVal val="1+#ppt_w/2"/>
                                              </p:val>
                                            </p:tav>
                                            <p:tav tm="100000">
                                              <p:val>
                                                <p:strVal val="#ppt_x"/>
                                              </p:val>
                                            </p:tav>
                                          </p:tavLst>
                                        </p:anim>
                                        <p:anim calcmode="lin" valueType="num">
                                          <p:cBhvr additive="base">
                                            <p:cTn id="8" dur="1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400"/>
                                </p:stCondLst>
                                <p:childTnLst>
                                  <p:par>
                                    <p:cTn id="10" presetID="14"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 flooded park.">
            <a:extLst>
              <a:ext uri="{FF2B5EF4-FFF2-40B4-BE49-F238E27FC236}">
                <a16:creationId xmlns:a16="http://schemas.microsoft.com/office/drawing/2014/main" id="{1AE63F1C-DE11-C410-5746-68F795218F6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40675" y="683300"/>
            <a:ext cx="10376745" cy="5126363"/>
          </a:xfrm>
          <a:prstGeom prst="rect">
            <a:avLst/>
          </a:prstGeom>
        </p:spPr>
      </p:pic>
      <p:sp>
        <p:nvSpPr>
          <p:cNvPr id="4" name="Rectangle 3">
            <a:extLst>
              <a:ext uri="{FF2B5EF4-FFF2-40B4-BE49-F238E27FC236}">
                <a16:creationId xmlns:a16="http://schemas.microsoft.com/office/drawing/2014/main" id="{9E52385D-6115-2788-AFCF-D781357CA9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719127" y="3805382"/>
            <a:ext cx="2534742" cy="2002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7DC95CA-5116-6B2F-5038-BC1D1A4565F7}"/>
              </a:ext>
            </a:extLst>
          </p:cNvPr>
          <p:cNvSpPr txBox="1">
            <a:spLocks noGrp="1" noRot="1" noMove="1" noResize="1" noEditPoints="1" noAdjustHandles="1" noChangeArrowheads="1" noChangeShapeType="1"/>
          </p:cNvSpPr>
          <p:nvPr/>
        </p:nvSpPr>
        <p:spPr>
          <a:xfrm>
            <a:off x="8855575" y="3938732"/>
            <a:ext cx="2261845" cy="1384995"/>
          </a:xfrm>
          <a:prstGeom prst="rect">
            <a:avLst/>
          </a:prstGeom>
          <a:noFill/>
        </p:spPr>
        <p:txBody>
          <a:bodyPr wrap="square">
            <a:spAutoFit/>
          </a:bodyPr>
          <a:lstStyle/>
          <a:p>
            <a:r>
              <a:rPr lang="en-GB" sz="2800" b="1">
                <a:latin typeface="HelveticaNeueLT Pro 55 Roman" panose="020B0604020202020204" pitchFamily="34" charset="0"/>
              </a:rPr>
              <a:t>How can flooding be dangerous?</a:t>
            </a:r>
            <a:endParaRPr lang="en-GB" sz="2800" b="1"/>
          </a:p>
        </p:txBody>
      </p:sp>
      <p:pic>
        <p:nvPicPr>
          <p:cNvPr id="18" name="Picture 17" descr="A large question mark.">
            <a:extLst>
              <a:ext uri="{FF2B5EF4-FFF2-40B4-BE49-F238E27FC236}">
                <a16:creationId xmlns:a16="http://schemas.microsoft.com/office/drawing/2014/main" id="{2AA7C2FA-77AB-5457-8BC8-0106FA7762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53267" y="688842"/>
            <a:ext cx="4781438" cy="4781438"/>
          </a:xfrm>
          <a:prstGeom prst="rect">
            <a:avLst/>
          </a:prstGeom>
        </p:spPr>
      </p:pic>
      <p:grpSp>
        <p:nvGrpSpPr>
          <p:cNvPr id="2" name="Group 1">
            <a:extLst>
              <a:ext uri="{FF2B5EF4-FFF2-40B4-BE49-F238E27FC236}">
                <a16:creationId xmlns:a16="http://schemas.microsoft.com/office/drawing/2014/main" id="{16B57F52-3545-6EF0-60CA-3B6E80B5DCF8}"/>
              </a:ext>
              <a:ext uri="{C183D7F6-B498-43B3-948B-1728B52AA6E4}">
                <adec:decorative xmlns:adec="http://schemas.microsoft.com/office/drawing/2017/decorative" val="1"/>
              </a:ext>
            </a:extLst>
          </p:cNvPr>
          <p:cNvGrpSpPr>
            <a:grpSpLocks noGrp="1" noUngrp="1" noRot="1" noMove="1" noResize="1"/>
          </p:cNvGrpSpPr>
          <p:nvPr/>
        </p:nvGrpSpPr>
        <p:grpSpPr>
          <a:xfrm>
            <a:off x="6374296" y="2597426"/>
            <a:ext cx="7503116" cy="3209994"/>
            <a:chOff x="6374296" y="2597426"/>
            <a:chExt cx="7503116" cy="3209994"/>
          </a:xfrm>
        </p:grpSpPr>
        <p:sp>
          <p:nvSpPr>
            <p:cNvPr id="10" name="Rectangle 9">
              <a:extLst>
                <a:ext uri="{FF2B5EF4-FFF2-40B4-BE49-F238E27FC236}">
                  <a16:creationId xmlns:a16="http://schemas.microsoft.com/office/drawing/2014/main" id="{2B5A517E-6CAF-3D80-DB3E-C0E1A14278FB}"/>
                </a:ext>
              </a:extLst>
            </p:cNvPr>
            <p:cNvSpPr>
              <a:spLocks noGrp="1" noRot="1" noMove="1" noResize="1" noEditPoints="1" noAdjustHandles="1" noChangeArrowheads="1" noChangeShapeType="1"/>
            </p:cNvSpPr>
            <p:nvPr/>
          </p:nvSpPr>
          <p:spPr>
            <a:xfrm>
              <a:off x="6374296" y="2597426"/>
              <a:ext cx="4879573" cy="3209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59D1CB0-1B1A-DB7F-8945-21A2E1CD49D3}"/>
                </a:ext>
              </a:extLst>
            </p:cNvPr>
            <p:cNvSpPr txBox="1">
              <a:spLocks noGrp="1" noRot="1" noMove="1" noResize="1" noEditPoints="1" noAdjustHandles="1" noChangeArrowheads="1" noChangeShapeType="1"/>
            </p:cNvSpPr>
            <p:nvPr/>
          </p:nvSpPr>
          <p:spPr>
            <a:xfrm>
              <a:off x="6566926" y="3271733"/>
              <a:ext cx="4627546" cy="2308324"/>
            </a:xfrm>
            <a:prstGeom prst="rect">
              <a:avLst/>
            </a:prstGeom>
            <a:noFill/>
          </p:spPr>
          <p:txBody>
            <a:bodyPr wrap="square">
              <a:spAutoFit/>
            </a:bodyPr>
            <a:lstStyle/>
            <a:p>
              <a:pPr marL="0" indent="0">
                <a:buNone/>
              </a:pPr>
              <a:r>
                <a:rPr lang="en-GB" sz="2400">
                  <a:latin typeface="HelveticaNeueLT Pro 55 Roman"/>
                </a:rPr>
                <a:t>Flooding is dangerous and can affect everyone.</a:t>
              </a:r>
            </a:p>
            <a:p>
              <a:pPr marL="0" indent="0">
                <a:buNone/>
              </a:pPr>
              <a:endParaRPr lang="en-GB" sz="2400">
                <a:latin typeface="HelveticaNeueLT Pro 55 Roman"/>
              </a:endParaRPr>
            </a:p>
            <a:p>
              <a:pPr marL="0" indent="0">
                <a:buNone/>
              </a:pPr>
              <a:r>
                <a:rPr lang="en-GB" sz="2400">
                  <a:latin typeface="HelveticaNeueLT Pro 55 Roman"/>
                </a:rPr>
                <a:t>To help you answer the big question, six images of flooding will be shared with you.</a:t>
              </a:r>
            </a:p>
          </p:txBody>
        </p:sp>
        <p:sp>
          <p:nvSpPr>
            <p:cNvPr id="7" name="TextBox 6">
              <a:extLst>
                <a:ext uri="{FF2B5EF4-FFF2-40B4-BE49-F238E27FC236}">
                  <a16:creationId xmlns:a16="http://schemas.microsoft.com/office/drawing/2014/main" id="{6DF4ED0A-3EEA-0475-1A57-6DF4CA999859}"/>
                </a:ext>
              </a:extLst>
            </p:cNvPr>
            <p:cNvSpPr txBox="1">
              <a:spLocks noGrp="1" noRot="1" noMove="1" noResize="1" noEditPoints="1" noAdjustHandles="1" noChangeArrowheads="1" noChangeShapeType="1"/>
            </p:cNvSpPr>
            <p:nvPr/>
          </p:nvSpPr>
          <p:spPr>
            <a:xfrm>
              <a:off x="6566926" y="2703747"/>
              <a:ext cx="7310486" cy="461665"/>
            </a:xfrm>
            <a:prstGeom prst="rect">
              <a:avLst/>
            </a:prstGeom>
            <a:noFill/>
          </p:spPr>
          <p:txBody>
            <a:bodyPr wrap="square">
              <a:spAutoFit/>
            </a:bodyPr>
            <a:lstStyle/>
            <a:p>
              <a:r>
                <a:rPr lang="en-GB" sz="2400" b="1">
                  <a:latin typeface="HelveticaNeueLT Pro 55 Roman" panose="020B0604020202020204" pitchFamily="34" charset="0"/>
                </a:rPr>
                <a:t>The dangers of flooding</a:t>
              </a:r>
              <a:endParaRPr lang="en-GB" sz="2400" b="1"/>
            </a:p>
          </p:txBody>
        </p:sp>
      </p:grpSp>
      <p:sp>
        <p:nvSpPr>
          <p:cNvPr id="3" name="Title 2">
            <a:extLst>
              <a:ext uri="{FF2B5EF4-FFF2-40B4-BE49-F238E27FC236}">
                <a16:creationId xmlns:a16="http://schemas.microsoft.com/office/drawing/2014/main" id="{04F4320E-01FF-D0C3-ECDA-0AD81CCACECB}"/>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6" name="Picture 5" descr="A picture containing logo&#10;&#10;Description automatically generated">
            <a:extLst>
              <a:ext uri="{FF2B5EF4-FFF2-40B4-BE49-F238E27FC236}">
                <a16:creationId xmlns:a16="http://schemas.microsoft.com/office/drawing/2014/main" id="{84BBCA5E-3529-010F-992B-82778ACD77B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7527554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6000">
                                          <p:cBhvr additive="base">
                                            <p:cTn id="7" dur="1800" fill="hold"/>
                                            <p:tgtEl>
                                              <p:spTgt spid="2"/>
                                            </p:tgtEl>
                                            <p:attrNameLst>
                                              <p:attrName>ppt_x</p:attrName>
                                            </p:attrNameLst>
                                          </p:cBhvr>
                                          <p:tavLst>
                                            <p:tav tm="0">
                                              <p:val>
                                                <p:strVal val="1+#ppt_w/2"/>
                                              </p:val>
                                            </p:tav>
                                            <p:tav tm="100000">
                                              <p:val>
                                                <p:strVal val="#ppt_x"/>
                                              </p:val>
                                            </p:tav>
                                          </p:tavLst>
                                        </p:anim>
                                        <p:anim calcmode="lin" valueType="num" p14:bounceEnd="76000">
                                          <p:cBhvr additive="base">
                                            <p:cTn id="8" dur="18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800" fill="hold"/>
                                            <p:tgtEl>
                                              <p:spTgt spid="2"/>
                                            </p:tgtEl>
                                            <p:attrNameLst>
                                              <p:attrName>ppt_x</p:attrName>
                                            </p:attrNameLst>
                                          </p:cBhvr>
                                          <p:tavLst>
                                            <p:tav tm="0">
                                              <p:val>
                                                <p:strVal val="1+#ppt_w/2"/>
                                              </p:val>
                                            </p:tav>
                                            <p:tav tm="100000">
                                              <p:val>
                                                <p:strVal val="#ppt_x"/>
                                              </p:val>
                                            </p:tav>
                                          </p:tavLst>
                                        </p:anim>
                                        <p:anim calcmode="lin" valueType="num">
                                          <p:cBhvr additive="base">
                                            <p:cTn id="8" dur="18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83EC4-559D-7399-D8FC-A25432759B9A}"/>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What to do?</a:t>
            </a:r>
          </a:p>
        </p:txBody>
      </p:sp>
      <p:pic>
        <p:nvPicPr>
          <p:cNvPr id="3" name="Picture 2" descr="A mobile phone with text messages.">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03972"/>
            <a:ext cx="5763128" cy="8638673"/>
          </a:xfrm>
          <a:prstGeom prst="rect">
            <a:avLst/>
          </a:prstGeom>
        </p:spPr>
      </p:pic>
      <p:pic>
        <p:nvPicPr>
          <p:cNvPr id="15" name="Picture 14" descr="Close-up of water drops on a window">
            <a:extLst>
              <a:ext uri="{FF2B5EF4-FFF2-40B4-BE49-F238E27FC236}">
                <a16:creationId xmlns:a16="http://schemas.microsoft.com/office/drawing/2014/main" id="{EE06A3F1-7B55-BFCA-8073-3CDBB89F513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06010" y="584717"/>
            <a:ext cx="7242048" cy="4888992"/>
          </a:xfrm>
          <a:prstGeom prst="rect">
            <a:avLst/>
          </a:prstGeom>
        </p:spPr>
      </p:pic>
      <p:sp>
        <p:nvSpPr>
          <p:cNvPr id="9" name="Rectangle: Rounded Corners 8">
            <a:extLst>
              <a:ext uri="{FF2B5EF4-FFF2-40B4-BE49-F238E27FC236}">
                <a16:creationId xmlns:a16="http://schemas.microsoft.com/office/drawing/2014/main" id="{CD7CE351-3E7B-878E-8F75-45291E66AB2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509708" y="1143663"/>
            <a:ext cx="2580130" cy="5614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47C9DF06-DAE9-76D2-95A2-14A358DFE4B1}"/>
              </a:ext>
            </a:extLst>
          </p:cNvPr>
          <p:cNvSpPr txBox="1">
            <a:spLocks noGrp="1" noRot="1" noMove="1" noResize="1" noEditPoints="1" noAdjustHandles="1" noChangeArrowheads="1" noChangeShapeType="1"/>
          </p:cNvSpPr>
          <p:nvPr/>
        </p:nvSpPr>
        <p:spPr>
          <a:xfrm>
            <a:off x="2764145" y="952798"/>
            <a:ext cx="2259922" cy="1107996"/>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marL="0" indent="0">
              <a:buNone/>
            </a:pPr>
            <a:r>
              <a:rPr lang="en-GB" sz="2400" b="1" dirty="0">
                <a:latin typeface="HelveticaNeueLT Pro 55 Roman"/>
              </a:rPr>
              <a:t>For each one:</a:t>
            </a:r>
          </a:p>
          <a:p>
            <a:pPr marL="0" indent="0">
              <a:buNone/>
            </a:pPr>
            <a:endParaRPr lang="en-GB" sz="2400" b="1" dirty="0">
              <a:solidFill>
                <a:schemeClr val="bg1"/>
              </a:solidFill>
              <a:latin typeface="HelveticaNeueLT Pro 55 Roman"/>
            </a:endParaRPr>
          </a:p>
        </p:txBody>
      </p:sp>
      <p:sp>
        <p:nvSpPr>
          <p:cNvPr id="12" name="Rectangle: Rounded Corners 11">
            <a:extLst>
              <a:ext uri="{FF2B5EF4-FFF2-40B4-BE49-F238E27FC236}">
                <a16:creationId xmlns:a16="http://schemas.microsoft.com/office/drawing/2014/main" id="{B006D560-3DAB-8D47-1EBD-F74A0284BB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020405" y="2298790"/>
            <a:ext cx="4043262" cy="1351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FCCB21F2-1387-1080-6019-1902FD261746}"/>
              </a:ext>
            </a:extLst>
          </p:cNvPr>
          <p:cNvSpPr txBox="1">
            <a:spLocks noGrp="1" noRot="1" noMove="1" noResize="1" noEditPoints="1" noAdjustHandles="1" noChangeArrowheads="1" noChangeShapeType="1"/>
          </p:cNvSpPr>
          <p:nvPr/>
        </p:nvSpPr>
        <p:spPr>
          <a:xfrm>
            <a:off x="5159270" y="1726822"/>
            <a:ext cx="4230240" cy="2215991"/>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marL="0" indent="0">
              <a:buNone/>
            </a:pPr>
            <a:endParaRPr lang="en-GB" sz="2400" b="1" dirty="0">
              <a:solidFill>
                <a:schemeClr val="bg1"/>
              </a:solidFill>
              <a:latin typeface="HelveticaNeueLT Pro 55 Roman"/>
            </a:endParaRPr>
          </a:p>
          <a:p>
            <a:r>
              <a:rPr lang="en-GB" sz="2400" b="1" dirty="0">
                <a:solidFill>
                  <a:srgbClr val="EE2A24"/>
                </a:solidFill>
                <a:latin typeface="HelveticaNeueLT Pro 55 Roman"/>
              </a:rPr>
              <a:t>Identify the dangers and how they could affect a person.</a:t>
            </a:r>
          </a:p>
          <a:p>
            <a:pPr marL="514350" indent="-514350">
              <a:buFont typeface="+mj-lt"/>
              <a:buAutoNum type="arabicPeriod"/>
            </a:pPr>
            <a:endParaRPr lang="en-GB" sz="2400" dirty="0">
              <a:solidFill>
                <a:schemeClr val="bg1"/>
              </a:solidFill>
              <a:latin typeface="HelveticaNeueLT Pro 55 Roman" panose="020B0604020202020204" pitchFamily="34" charset="0"/>
            </a:endParaRPr>
          </a:p>
        </p:txBody>
      </p:sp>
      <p:sp>
        <p:nvSpPr>
          <p:cNvPr id="13" name="Rectangle: Rounded Corners 12">
            <a:extLst>
              <a:ext uri="{FF2B5EF4-FFF2-40B4-BE49-F238E27FC236}">
                <a16:creationId xmlns:a16="http://schemas.microsoft.com/office/drawing/2014/main" id="{749CA820-79F3-8822-88C5-2531E5CFBA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24907" y="3911114"/>
            <a:ext cx="3538760" cy="1128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01E61212-6F87-0645-387D-C472A83DCE40}"/>
              </a:ext>
            </a:extLst>
          </p:cNvPr>
          <p:cNvSpPr txBox="1">
            <a:spLocks noGrp="1" noRot="1" noMove="1" noResize="1" noEditPoints="1" noAdjustHandles="1" noChangeArrowheads="1" noChangeShapeType="1"/>
          </p:cNvSpPr>
          <p:nvPr/>
        </p:nvSpPr>
        <p:spPr>
          <a:xfrm>
            <a:off x="5511454" y="4044860"/>
            <a:ext cx="4419169" cy="830997"/>
          </a:xfrm>
          <a:prstGeom prst="rect">
            <a:avLst/>
          </a:prstGeom>
          <a:noFill/>
        </p:spPr>
        <p:txBody>
          <a:bodyPr wrap="square">
            <a:spAutoFit/>
          </a:bodyPr>
          <a:lstStyle/>
          <a:p>
            <a:r>
              <a:rPr lang="en-GB" sz="2400" b="1" dirty="0">
                <a:solidFill>
                  <a:srgbClr val="00B050"/>
                </a:solidFill>
                <a:latin typeface="HelveticaNeueLT Pro 55 Roman"/>
              </a:rPr>
              <a:t>Suggest some ways a person could stay safe.</a:t>
            </a:r>
          </a:p>
        </p:txBody>
      </p:sp>
      <p:pic>
        <p:nvPicPr>
          <p:cNvPr id="5" name="Picture 4" descr="A picture containing logo&#10;&#10;Description automatically generated">
            <a:extLst>
              <a:ext uri="{FF2B5EF4-FFF2-40B4-BE49-F238E27FC236}">
                <a16:creationId xmlns:a16="http://schemas.microsoft.com/office/drawing/2014/main" id="{116AD3CC-6A67-6FE7-7642-1FDD7920B04A}"/>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4485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2" grpId="0" animBg="1"/>
      <p:bldP spid="10" grpId="0"/>
      <p:bldP spid="13"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37772"/>
            <a:ext cx="5763128" cy="8638673"/>
          </a:xfrm>
          <a:prstGeom prst="rect">
            <a:avLst/>
          </a:prstGeom>
        </p:spPr>
      </p:pic>
      <p:pic>
        <p:nvPicPr>
          <p:cNvPr id="13" name="Picture 12" descr="A picture containing flood water rushing out of the door of a building. ">
            <a:extLst>
              <a:ext uri="{FF2B5EF4-FFF2-40B4-BE49-F238E27FC236}">
                <a16:creationId xmlns:a16="http://schemas.microsoft.com/office/drawing/2014/main" id="{FB7EE284-FFC8-DD75-5C2E-C69C945424C2}"/>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45628" y="589765"/>
            <a:ext cx="7226972" cy="4848749"/>
          </a:xfrm>
          <a:prstGeom prst="rect">
            <a:avLst/>
          </a:prstGeom>
        </p:spPr>
      </p:pic>
      <p:sp>
        <p:nvSpPr>
          <p:cNvPr id="7" name="Rectangle: Rounded Corners 6">
            <a:extLst>
              <a:ext uri="{FF2B5EF4-FFF2-40B4-BE49-F238E27FC236}">
                <a16:creationId xmlns:a16="http://schemas.microsoft.com/office/drawing/2014/main" id="{67A9FFC5-033D-91FB-2B9B-81B3EF06665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427971" y="1225615"/>
            <a:ext cx="3396916" cy="8759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560319" y="924913"/>
            <a:ext cx="3396916" cy="1477328"/>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marL="0" indent="0">
              <a:buNone/>
            </a:pPr>
            <a:r>
              <a:rPr lang="en-GB" sz="2400" dirty="0">
                <a:latin typeface="HelveticaNeueLT Pro 55 Roman" panose="020B0604020202020204" pitchFamily="34" charset="0"/>
              </a:rPr>
              <a:t>Flood water is flowing into the house.</a:t>
            </a:r>
          </a:p>
          <a:p>
            <a:pPr marL="0" indent="0">
              <a:buNone/>
            </a:pPr>
            <a:endParaRPr lang="en-GB" sz="2400" b="1" dirty="0">
              <a:solidFill>
                <a:schemeClr val="bg1"/>
              </a:solidFill>
              <a:latin typeface="HelveticaNeueLT Pro 55 Roman"/>
            </a:endParaRP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434607" y="3124199"/>
            <a:ext cx="3360995" cy="1420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2616829" y="2504720"/>
            <a:ext cx="3207665" cy="2437590"/>
          </a:xfrm>
          <a:prstGeom prst="rect">
            <a:avLst/>
          </a:prstGeom>
          <a:noFill/>
        </p:spPr>
        <p:txBody>
          <a:bodyPr wrap="square">
            <a:spAutoFit/>
          </a:bodyPr>
          <a:lstStyle/>
          <a:p>
            <a:pPr marL="0" indent="0">
              <a:buNone/>
            </a:pPr>
            <a:endParaRPr lang="en-GB" dirty="0">
              <a:latin typeface="HelveticaNeueLT Pro 55 Roman" panose="020B0604020202020204" pitchFamily="34" charset="0"/>
            </a:endParaRPr>
          </a:p>
          <a:p>
            <a:pPr marL="0" indent="0">
              <a:buNone/>
            </a:pPr>
            <a:endParaRPr lang="en-GB" sz="2400" b="1" dirty="0">
              <a:solidFill>
                <a:schemeClr val="bg1"/>
              </a:solidFill>
              <a:latin typeface="HelveticaNeueLT Pro 55 Roman"/>
            </a:endParaRPr>
          </a:p>
          <a:p>
            <a:pPr>
              <a:lnSpc>
                <a:spcPct val="120000"/>
              </a:lnSpc>
            </a:pPr>
            <a:r>
              <a:rPr lang="en-GB" sz="2400" dirty="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dirty="0">
              <a:solidFill>
                <a:schemeClr val="bg1"/>
              </a:solidFill>
              <a:latin typeface="HelveticaNeueLT Pro 55 Roman" panose="020B0604020202020204" pitchFamily="34" charset="0"/>
            </a:endParaRPr>
          </a:p>
        </p:txBody>
      </p:sp>
      <p:sp>
        <p:nvSpPr>
          <p:cNvPr id="10" name="Rectangle: Rounded Corners 9">
            <a:extLst>
              <a:ext uri="{FF2B5EF4-FFF2-40B4-BE49-F238E27FC236}">
                <a16:creationId xmlns:a16="http://schemas.microsoft.com/office/drawing/2014/main" id="{1FB8A6AC-3591-67CF-D497-1D8B0D6D8A1A}"/>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2A04D95E-1609-0F75-91D0-D416AAEDCC67}"/>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
        <p:nvSpPr>
          <p:cNvPr id="2" name="Title 1">
            <a:extLst>
              <a:ext uri="{FF2B5EF4-FFF2-40B4-BE49-F238E27FC236}">
                <a16:creationId xmlns:a16="http://schemas.microsoft.com/office/drawing/2014/main" id="{3F2D265A-4873-D297-27D0-AA01794CD00B}"/>
              </a:ext>
            </a:extLst>
          </p:cNvPr>
          <p:cNvSpPr txBox="1">
            <a:spLocks noGrp="1" noRot="1" noMove="1" noResize="1" noEditPoints="1" noAdjustHandles="1" noChangeArrowheads="1" noChangeShapeType="1"/>
          </p:cNvSpPr>
          <p:nvPr>
            <p:ph type="title" idx="4294967295"/>
          </p:nvPr>
        </p:nvSpPr>
        <p:spPr>
          <a:xfrm rot="16200000">
            <a:off x="10198678" y="1438369"/>
            <a:ext cx="27868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What to do?</a:t>
            </a:r>
          </a:p>
        </p:txBody>
      </p:sp>
      <p:pic>
        <p:nvPicPr>
          <p:cNvPr id="12" name="Picture 11" descr="A picture containing logo&#10;&#10;Description automatically generated">
            <a:extLst>
              <a:ext uri="{FF2B5EF4-FFF2-40B4-BE49-F238E27FC236}">
                <a16:creationId xmlns:a16="http://schemas.microsoft.com/office/drawing/2014/main" id="{AEFAB3E1-BCF0-43E7-265F-880447AA21AA}"/>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8900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bile phone with text messages.">
            <a:extLst>
              <a:ext uri="{FF2B5EF4-FFF2-40B4-BE49-F238E27FC236}">
                <a16:creationId xmlns:a16="http://schemas.microsoft.com/office/drawing/2014/main" id="{5F0A0D19-D242-49ED-B75E-B1519D2ECDB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8173" r="25703"/>
          <a:stretch/>
        </p:blipFill>
        <p:spPr>
          <a:xfrm rot="16200000">
            <a:off x="2845470" y="-1417224"/>
            <a:ext cx="5763128" cy="8638673"/>
          </a:xfrm>
          <a:prstGeom prst="rect">
            <a:avLst/>
          </a:prstGeom>
        </p:spPr>
      </p:pic>
      <p:pic>
        <p:nvPicPr>
          <p:cNvPr id="11" name="Picture 10" descr="A flooded street with trees and buildings">
            <a:extLst>
              <a:ext uri="{FF2B5EF4-FFF2-40B4-BE49-F238E27FC236}">
                <a16:creationId xmlns:a16="http://schemas.microsoft.com/office/drawing/2014/main" id="{808837CA-EBB6-233E-7076-D2C7AD72EA0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2186770" y="515121"/>
            <a:ext cx="7217664" cy="4919472"/>
          </a:xfrm>
          <a:prstGeom prst="rect">
            <a:avLst/>
          </a:prstGeom>
        </p:spPr>
      </p:pic>
      <p:sp>
        <p:nvSpPr>
          <p:cNvPr id="7" name="Rectangle: Rounded Corners 6">
            <a:extLst>
              <a:ext uri="{FF2B5EF4-FFF2-40B4-BE49-F238E27FC236}">
                <a16:creationId xmlns:a16="http://schemas.microsoft.com/office/drawing/2014/main" id="{67A9FFC5-033D-91FB-2B9B-81B3EF066656}"/>
              </a:ext>
            </a:extLst>
          </p:cNvPr>
          <p:cNvSpPr>
            <a:spLocks noGrp="1" noRot="1" noMove="1" noResize="1" noEditPoints="1" noAdjustHandles="1" noChangeArrowheads="1" noChangeShapeType="1"/>
          </p:cNvSpPr>
          <p:nvPr/>
        </p:nvSpPr>
        <p:spPr>
          <a:xfrm>
            <a:off x="2616829" y="708973"/>
            <a:ext cx="3396916" cy="16877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5BB355EE-4D4C-D6D7-C1F3-3B4BDB3EA451}"/>
              </a:ext>
            </a:extLst>
          </p:cNvPr>
          <p:cNvSpPr txBox="1">
            <a:spLocks noGrp="1" noRot="1" noMove="1" noResize="1" noEditPoints="1" noAdjustHandles="1" noChangeArrowheads="1" noChangeShapeType="1"/>
          </p:cNvSpPr>
          <p:nvPr/>
        </p:nvSpPr>
        <p:spPr>
          <a:xfrm>
            <a:off x="2822971" y="489112"/>
            <a:ext cx="3222612" cy="2215991"/>
          </a:xfrm>
          <a:prstGeom prst="rect">
            <a:avLst/>
          </a:prstGeom>
          <a:noFill/>
          <a:ln>
            <a:noFill/>
          </a:ln>
        </p:spPr>
        <p:txBody>
          <a:bodyPr wrap="square">
            <a:spAutoFit/>
          </a:bodyPr>
          <a:lstStyle/>
          <a:p>
            <a:pPr marL="0" indent="0">
              <a:buNone/>
            </a:pPr>
            <a:endParaRPr lang="en-GB">
              <a:latin typeface="HelveticaNeueLT Pro 55 Roman" panose="020B0604020202020204" pitchFamily="34" charset="0"/>
            </a:endParaRPr>
          </a:p>
          <a:p>
            <a:r>
              <a:rPr lang="en-GB" sz="2400">
                <a:latin typeface="HelveticaNeueLT Pro 55 Roman" panose="020B0604020202020204" pitchFamily="34" charset="0"/>
              </a:rPr>
              <a:t>Flood water is covering the road and path on the way to a school.</a:t>
            </a:r>
          </a:p>
          <a:p>
            <a:pPr marL="0" indent="0">
              <a:buNone/>
            </a:pPr>
            <a:endParaRPr lang="en-GB" sz="2400" b="1">
              <a:solidFill>
                <a:schemeClr val="bg1"/>
              </a:solidFill>
              <a:latin typeface="HelveticaNeueLT Pro 55 Roman"/>
            </a:endParaRPr>
          </a:p>
        </p:txBody>
      </p:sp>
      <p:sp>
        <p:nvSpPr>
          <p:cNvPr id="8" name="Rectangle: Rounded Corners 7">
            <a:extLst>
              <a:ext uri="{FF2B5EF4-FFF2-40B4-BE49-F238E27FC236}">
                <a16:creationId xmlns:a16="http://schemas.microsoft.com/office/drawing/2014/main" id="{201D0B11-84CC-9BF2-C0F1-8B818F79F434}"/>
              </a:ext>
            </a:extLst>
          </p:cNvPr>
          <p:cNvSpPr>
            <a:spLocks noGrp="1" noRot="1" noMove="1" noResize="1" noEditPoints="1" noAdjustHandles="1" noChangeArrowheads="1" noChangeShapeType="1"/>
          </p:cNvSpPr>
          <p:nvPr/>
        </p:nvSpPr>
        <p:spPr>
          <a:xfrm>
            <a:off x="2434607" y="3521637"/>
            <a:ext cx="3360995" cy="14200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A21CE7F2-A9C4-77A8-5D5D-E29C60602171}"/>
              </a:ext>
            </a:extLst>
          </p:cNvPr>
          <p:cNvSpPr txBox="1">
            <a:spLocks noGrp="1" noRot="1" noMove="1" noResize="1" noEditPoints="1" noAdjustHandles="1" noChangeArrowheads="1" noChangeShapeType="1"/>
          </p:cNvSpPr>
          <p:nvPr/>
        </p:nvSpPr>
        <p:spPr>
          <a:xfrm>
            <a:off x="2616829" y="2902158"/>
            <a:ext cx="3207665" cy="2437590"/>
          </a:xfrm>
          <a:prstGeom prst="rect">
            <a:avLst/>
          </a:prstGeom>
          <a:noFill/>
        </p:spPr>
        <p:txBody>
          <a:bodyPr wrap="square">
            <a:spAutoFit/>
          </a:bodyPr>
          <a:lstStyle/>
          <a:p>
            <a:pPr marL="0" indent="0">
              <a:buNone/>
            </a:pPr>
            <a:endParaRPr lang="en-GB">
              <a:latin typeface="HelveticaNeueLT Pro 55 Roman" panose="020B0604020202020204" pitchFamily="34" charset="0"/>
            </a:endParaRPr>
          </a:p>
          <a:p>
            <a:pPr marL="0" indent="0">
              <a:buNone/>
            </a:pPr>
            <a:endParaRPr lang="en-GB" sz="2400" b="1">
              <a:solidFill>
                <a:schemeClr val="bg1"/>
              </a:solidFill>
              <a:latin typeface="HelveticaNeueLT Pro 55 Roman"/>
            </a:endParaRPr>
          </a:p>
          <a:p>
            <a:pPr>
              <a:lnSpc>
                <a:spcPct val="120000"/>
              </a:lnSpc>
            </a:pPr>
            <a:r>
              <a:rPr lang="en-GB" sz="2400">
                <a:solidFill>
                  <a:srgbClr val="FF0000"/>
                </a:solidFill>
                <a:latin typeface="HelveticaNeueLT Pro 55 Roman" panose="020B0604020202020204" pitchFamily="34" charset="0"/>
              </a:rPr>
              <a:t>What are the dangers and how can they affect a person?</a:t>
            </a:r>
          </a:p>
          <a:p>
            <a:pPr marL="514350" indent="-514350">
              <a:buFont typeface="+mj-lt"/>
              <a:buAutoNum type="arabicPeriod"/>
            </a:pPr>
            <a:endParaRPr lang="en-GB" sz="2400">
              <a:solidFill>
                <a:schemeClr val="bg1"/>
              </a:solidFill>
              <a:latin typeface="HelveticaNeueLT Pro 55 Roman" panose="020B0604020202020204" pitchFamily="34" charset="0"/>
            </a:endParaRPr>
          </a:p>
        </p:txBody>
      </p:sp>
      <p:sp>
        <p:nvSpPr>
          <p:cNvPr id="2" name="Title 1">
            <a:extLst>
              <a:ext uri="{FF2B5EF4-FFF2-40B4-BE49-F238E27FC236}">
                <a16:creationId xmlns:a16="http://schemas.microsoft.com/office/drawing/2014/main" id="{E3482B10-914F-E619-1D37-2E0B3B67DAA3}"/>
              </a:ext>
            </a:extLst>
          </p:cNvPr>
          <p:cNvSpPr txBox="1">
            <a:spLocks noGrp="1" noRot="1" noMove="1" noResize="1" noEditPoints="1" noAdjustHandles="1" noChangeArrowheads="1" noChangeShapeType="1"/>
          </p:cNvSpPr>
          <p:nvPr>
            <p:ph type="title" idx="4294967295"/>
          </p:nvPr>
        </p:nvSpPr>
        <p:spPr>
          <a:xfrm rot="16200000">
            <a:off x="10160578" y="1476470"/>
            <a:ext cx="286308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What to do?</a:t>
            </a:r>
          </a:p>
        </p:txBody>
      </p:sp>
      <p:pic>
        <p:nvPicPr>
          <p:cNvPr id="5" name="Picture 4" descr="A picture containing logo&#10;&#10;Description automatically generated">
            <a:extLst>
              <a:ext uri="{FF2B5EF4-FFF2-40B4-BE49-F238E27FC236}">
                <a16:creationId xmlns:a16="http://schemas.microsoft.com/office/drawing/2014/main" id="{82838C60-58F8-2260-CB3D-929C290A4B2F}"/>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Rectangle: Rounded Corners 3">
            <a:extLst>
              <a:ext uri="{FF2B5EF4-FFF2-40B4-BE49-F238E27FC236}">
                <a16:creationId xmlns:a16="http://schemas.microsoft.com/office/drawing/2014/main" id="{2DAD3E6A-B67D-D55C-ED59-0FFFE47593F4}"/>
              </a:ext>
            </a:extLst>
          </p:cNvPr>
          <p:cNvSpPr>
            <a:spLocks noGrp="1" noRot="1" noMove="1" noResize="1" noEditPoints="1" noAdjustHandles="1" noChangeArrowheads="1" noChangeShapeType="1"/>
          </p:cNvSpPr>
          <p:nvPr/>
        </p:nvSpPr>
        <p:spPr>
          <a:xfrm>
            <a:off x="6956540" y="3723515"/>
            <a:ext cx="2180848" cy="15740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3E23DD20-EA75-1290-557A-4F064B49201A}"/>
              </a:ext>
            </a:extLst>
          </p:cNvPr>
          <p:cNvSpPr txBox="1">
            <a:spLocks noGrp="1" noRot="1" noMove="1" noResize="1" noEditPoints="1" noAdjustHandles="1" noChangeArrowheads="1" noChangeShapeType="1"/>
          </p:cNvSpPr>
          <p:nvPr/>
        </p:nvSpPr>
        <p:spPr>
          <a:xfrm>
            <a:off x="7068130" y="3759386"/>
            <a:ext cx="2180848" cy="1569660"/>
          </a:xfrm>
          <a:prstGeom prst="rect">
            <a:avLst/>
          </a:prstGeom>
          <a:noFill/>
        </p:spPr>
        <p:txBody>
          <a:bodyPr wrap="square">
            <a:spAutoFit/>
          </a:bodyPr>
          <a:lstStyle/>
          <a:p>
            <a:r>
              <a:rPr lang="en-GB" sz="2400">
                <a:solidFill>
                  <a:srgbClr val="00B050"/>
                </a:solidFill>
                <a:latin typeface="HelveticaNeueLT Pro 55 Roman" panose="020B0604020202020204" pitchFamily="34" charset="0"/>
              </a:rPr>
              <a:t>What safe actions could a person take?</a:t>
            </a:r>
          </a:p>
        </p:txBody>
      </p:sp>
    </p:spTree>
    <p:extLst>
      <p:ext uri="{BB962C8B-B14F-4D97-AF65-F5344CB8AC3E}">
        <p14:creationId xmlns:p14="http://schemas.microsoft.com/office/powerpoint/2010/main" val="19583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animBg="1"/>
      <p:bldP spid="9" grpId="0"/>
      <p:bldP spid="4" grpId="0" animBg="1"/>
      <p:bldP spid="13" grpId="0"/>
    </p:bldLst>
  </p:timing>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Learning and Development</Area>
    <GDPRnonCompliancedate xmlns="7aff5d3a-ac69-412e-8e86-2dc83d63a9de" xsi:nil="true"/>
    <HighLevelFolder xmlns="7aff5d3a-ac69-412e-8e86-2dc83d63a9de">Products</HighLevelFolder>
    <Subfolder2 xmlns="7aff5d3a-ac69-412e-8e86-2dc83d63a9de" xsi:nil="true"/>
    <SubFolder xmlns="7aff5d3a-ac69-412e-8e86-2dc83d63a9de" xsi:nil="true"/>
    <SharedWithUsers xmlns="097b2218-eb8c-44f0-b50d-d57756f492cd">
      <UserInfo>
        <DisplayName/>
        <AccountId xsi:nil="true"/>
        <AccountType/>
      </UserInfo>
    </SharedWithUsers>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AFA74-BF7D-4D50-B848-F15E8131EE15}">
  <ds:schemaRefs>
    <ds:schemaRef ds:uri="http://schemas.openxmlformats.org/package/2006/metadata/core-properties"/>
    <ds:schemaRef ds:uri="http://purl.org/dc/terms/"/>
    <ds:schemaRef ds:uri="097b2218-eb8c-44f0-b50d-d57756f492cd"/>
    <ds:schemaRef ds:uri="http://schemas.microsoft.com/office/2006/metadata/properties"/>
    <ds:schemaRef ds:uri="http://purl.org/dc/elements/1.1/"/>
    <ds:schemaRef ds:uri="7aff5d3a-ac69-412e-8e86-2dc83d63a9de"/>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378C8F6-2765-4D42-A8C3-32F1910163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081504-E111-4D30-B16A-E9F795602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2711</Words>
  <Application>Microsoft Office PowerPoint</Application>
  <PresentationFormat>Widescreen</PresentationFormat>
  <Paragraphs>252</Paragraphs>
  <Slides>20</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Custom Design</vt:lpstr>
      <vt:lpstr>1_Custom Design</vt:lpstr>
      <vt:lpstr>2_Custom Design</vt:lpstr>
      <vt:lpstr>3_Custom Design</vt:lpstr>
      <vt:lpstr>Weather Together: Flooding – the dangers of flooding</vt:lpstr>
      <vt:lpstr>Screensaver</vt:lpstr>
      <vt:lpstr>Pause</vt:lpstr>
      <vt:lpstr>Objective: Learn why you need to prepare for a flood emergency.  </vt:lpstr>
      <vt:lpstr>Big question</vt:lpstr>
      <vt:lpstr>Big question</vt:lpstr>
      <vt:lpstr>What to do?</vt:lpstr>
      <vt:lpstr>What to do?</vt:lpstr>
      <vt:lpstr>What to do?</vt:lpstr>
      <vt:lpstr>What to do?</vt:lpstr>
      <vt:lpstr>What to do?</vt:lpstr>
      <vt:lpstr>What to do?</vt:lpstr>
      <vt:lpstr>What to do?</vt:lpstr>
      <vt:lpstr>Big question</vt:lpstr>
      <vt:lpstr>End</vt:lpstr>
      <vt:lpstr>Resources and support</vt:lpstr>
      <vt:lpstr>Resources</vt:lpstr>
      <vt:lpstr>First aid app</vt:lpstr>
      <vt:lpstr>How to tell the emergency services where you 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2023-06-14T09:20:01Z</dcterms:created>
  <dcterms:modified xsi:type="dcterms:W3CDTF">2023-06-14T10:25:02Z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ComplianceAssetId">
    <vt:lpwstr/>
  </property>
  <property fmtid="{D5CDD505-2E9C-101B-9397-08002B2CF9AE}" pid="8" name="b5bd0e747d9243cdba6014139b7d7e8a">
    <vt:lpwstr/>
  </property>
  <property fmtid="{D5CDD505-2E9C-101B-9397-08002B2CF9AE}" pid="9" name="_ExtendedDescription">
    <vt:lpwstr/>
  </property>
  <property fmtid="{D5CDD505-2E9C-101B-9397-08002B2CF9AE}" pid="10" name="TriggerFlowInfo">
    <vt:lpwstr/>
  </property>
  <property fmtid="{D5CDD505-2E9C-101B-9397-08002B2CF9AE}" pid="11" name="TaxCatchAll">
    <vt:lpwstr/>
  </property>
</Properties>
</file>