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7" r:id="rId1"/>
    <p:sldMasterId id="2147483660" r:id="rId2"/>
  </p:sldMasterIdLst>
  <p:notesMasterIdLst>
    <p:notesMasterId r:id="rId28"/>
  </p:notesMasterIdLst>
  <p:sldIdLst>
    <p:sldId id="412" r:id="rId3"/>
    <p:sldId id="449" r:id="rId4"/>
    <p:sldId id="419" r:id="rId5"/>
    <p:sldId id="443" r:id="rId6"/>
    <p:sldId id="363" r:id="rId7"/>
    <p:sldId id="455" r:id="rId8"/>
    <p:sldId id="456" r:id="rId9"/>
    <p:sldId id="457" r:id="rId10"/>
    <p:sldId id="458" r:id="rId11"/>
    <p:sldId id="459" r:id="rId12"/>
    <p:sldId id="461" r:id="rId13"/>
    <p:sldId id="466" r:id="rId14"/>
    <p:sldId id="463" r:id="rId15"/>
    <p:sldId id="464" r:id="rId16"/>
    <p:sldId id="465" r:id="rId17"/>
    <p:sldId id="468" r:id="rId18"/>
    <p:sldId id="469" r:id="rId19"/>
    <p:sldId id="454" r:id="rId20"/>
    <p:sldId id="450" r:id="rId21"/>
    <p:sldId id="420" r:id="rId22"/>
    <p:sldId id="470" r:id="rId23"/>
    <p:sldId id="452" r:id="rId24"/>
    <p:sldId id="473" r:id="rId25"/>
    <p:sldId id="390" r:id="rId26"/>
    <p:sldId id="47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2A24"/>
    <a:srgbClr val="E95351"/>
    <a:srgbClr val="FBE5D6"/>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CFB0E6-0BC6-00E3-05B0-6A03C9EEF647}" v="28" dt="2023-06-15T11:05:51.424"/>
    <p1510:client id="{C76D2A7B-8BB8-487E-8604-92E3A770C00B}" v="141" dt="2023-06-15T11:06:53.6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38"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37" Type="http://schemas.openxmlformats.org/officeDocument/2006/relationships/customXml" Target="../customXml/item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customXml" Target="../customXml/item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6EA6F9-B01D-4E45-A83A-17786AFBF29B}" type="datetimeFigureOut">
              <a:rPr lang="en-GB" smtClean="0"/>
              <a:t>15/06/2023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AA0278-688E-42E3-937F-2133A26C00E2}" type="slidenum">
              <a:rPr lang="en-GB" smtClean="0"/>
              <a:t>‹#›</a:t>
            </a:fld>
            <a:endParaRPr lang="en-GB"/>
          </a:p>
        </p:txBody>
      </p:sp>
    </p:spTree>
    <p:extLst>
      <p:ext uri="{BB962C8B-B14F-4D97-AF65-F5344CB8AC3E}">
        <p14:creationId xmlns:p14="http://schemas.microsoft.com/office/powerpoint/2010/main" val="1634859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0" i="0" u="none" strike="noStrike" baseline="0">
                <a:latin typeface="Arial" panose="020B0604020202020204" pitchFamily="34" charset="0"/>
              </a:rPr>
              <a:t>As Weather Together is about emergencies, it has the potential to affect learners who have been impacted by trauma in their lives. This trauma may have been related to an emergency event, or it may relate to something else. Careful consideration should be given before deciding to ask learners to share their personal feelings about past or future emergencies or traumas. If a learner brings up personal feelings, you could validate their feelings and then redirect them back to the discussion or activity.</a:t>
            </a:r>
          </a:p>
          <a:p>
            <a:pPr algn="l"/>
            <a:r>
              <a:rPr lang="en-GB"/>
              <a:t>Please always refer to your organisation’s safeguarding policy should you have any concerns about learner wellbeing.</a:t>
            </a:r>
          </a:p>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1</a:t>
            </a:fld>
            <a:endParaRPr lang="en-GB"/>
          </a:p>
        </p:txBody>
      </p:sp>
    </p:spTree>
    <p:extLst>
      <p:ext uri="{BB962C8B-B14F-4D97-AF65-F5344CB8AC3E}">
        <p14:creationId xmlns:p14="http://schemas.microsoft.com/office/powerpoint/2010/main" val="1420037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learners to make notes to help them answer the challenge question as you read Femi’s story. </a:t>
            </a:r>
          </a:p>
          <a:p>
            <a:r>
              <a:rPr lang="en-GB"/>
              <a:t>Optionally, support learners by encouraging them to use </a:t>
            </a:r>
            <a:r>
              <a:rPr lang="en-GB" i="0"/>
              <a:t>Note writing handout</a:t>
            </a:r>
            <a:r>
              <a:rPr lang="en-GB" i="1"/>
              <a:t>.</a:t>
            </a:r>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11</a:t>
            </a:fld>
            <a:endParaRPr lang="en-GB"/>
          </a:p>
        </p:txBody>
      </p:sp>
    </p:spTree>
    <p:extLst>
      <p:ext uri="{BB962C8B-B14F-4D97-AF65-F5344CB8AC3E}">
        <p14:creationId xmlns:p14="http://schemas.microsoft.com/office/powerpoint/2010/main" val="3934328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Learners may identify:</a:t>
            </a:r>
          </a:p>
          <a:p>
            <a:r>
              <a:rPr lang="en-GB"/>
              <a:t>Even people who live up a hill can be affected by flooding by:</a:t>
            </a:r>
          </a:p>
          <a:p>
            <a:pPr marL="171450" indent="-171450">
              <a:buFontTx/>
              <a:buChar char="-"/>
            </a:pPr>
            <a:r>
              <a:rPr lang="en-GB"/>
              <a:t>A flood causing a power cut. This could mean people can’t communicate with each other if mobile phones no longer work. People may not be able to have heating or the ability to make food to eat. </a:t>
            </a:r>
          </a:p>
          <a:p>
            <a:pPr marL="171450" indent="-171450">
              <a:buFontTx/>
              <a:buChar char="-"/>
            </a:pPr>
            <a:r>
              <a:rPr lang="en-GB"/>
              <a:t>A flood making transport difficult, people could get stuck or struggle to get the things they need.</a:t>
            </a:r>
          </a:p>
          <a:p>
            <a:pPr marL="171450" indent="-171450">
              <a:buFontTx/>
              <a:buChar char="-"/>
            </a:pPr>
            <a:r>
              <a:rPr lang="en-GB"/>
              <a:t>A flood being stressful or scary.</a:t>
            </a:r>
          </a:p>
          <a:p>
            <a:pPr marL="171450" indent="-171450">
              <a:buFontTx/>
              <a:buChar char="-"/>
            </a:pPr>
            <a:endParaRPr lang="en-GB"/>
          </a:p>
          <a:p>
            <a:r>
              <a:rPr lang="en-GB"/>
              <a:t>You could build on this story and discussion by asking:</a:t>
            </a:r>
          </a:p>
          <a:p>
            <a:r>
              <a:rPr lang="en-GB"/>
              <a:t>What could Femi and his dad have done before this weather emergency that would have helped them to cope?</a:t>
            </a:r>
          </a:p>
          <a:p>
            <a:r>
              <a:rPr lang="en-GB"/>
              <a:t>How do you think Femi might have been feeling? How might this feel in his body? What could Femi do to cope emotionally?</a:t>
            </a:r>
          </a:p>
          <a:p>
            <a:r>
              <a:rPr lang="en-GB"/>
              <a:t>If there are power cuts and difficulty travelling, how could this affect the emergency services? (This could be an opportunity to gather initial thoughts. The next part of the activity goes into detail about this.)</a:t>
            </a:r>
          </a:p>
          <a:p>
            <a:endParaRPr lang="en-GB"/>
          </a:p>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12</a:t>
            </a:fld>
            <a:endParaRPr lang="en-GB"/>
          </a:p>
        </p:txBody>
      </p:sp>
    </p:spTree>
    <p:extLst>
      <p:ext uri="{BB962C8B-B14F-4D97-AF65-F5344CB8AC3E}">
        <p14:creationId xmlns:p14="http://schemas.microsoft.com/office/powerpoint/2010/main" val="2193066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learners to name the emergency services, then tap to reveal and see if they were correct.</a:t>
            </a:r>
          </a:p>
          <a:p>
            <a:r>
              <a:rPr lang="en-GB"/>
              <a:t>Continue by asking about the role of each service, their role in a flood, and how this could affect people.</a:t>
            </a:r>
          </a:p>
        </p:txBody>
      </p:sp>
      <p:sp>
        <p:nvSpPr>
          <p:cNvPr id="4" name="Slide Number Placeholder 3"/>
          <p:cNvSpPr>
            <a:spLocks noGrp="1"/>
          </p:cNvSpPr>
          <p:nvPr>
            <p:ph type="sldNum" sz="quarter" idx="5"/>
          </p:nvPr>
        </p:nvSpPr>
        <p:spPr/>
        <p:txBody>
          <a:bodyPr/>
          <a:lstStyle/>
          <a:p>
            <a:fld id="{87AA0278-688E-42E3-937F-2133A26C00E2}" type="slidenum">
              <a:rPr lang="en-GB" smtClean="0"/>
              <a:t>13</a:t>
            </a:fld>
            <a:endParaRPr lang="en-GB"/>
          </a:p>
        </p:txBody>
      </p:sp>
    </p:spTree>
    <p:extLst>
      <p:ext uri="{BB962C8B-B14F-4D97-AF65-F5344CB8AC3E}">
        <p14:creationId xmlns:p14="http://schemas.microsoft.com/office/powerpoint/2010/main" val="1992578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Invite learners to compare this to their ideas from the discussion of Femi’s experience.</a:t>
            </a:r>
          </a:p>
          <a:p>
            <a:r>
              <a:rPr lang="en-GB"/>
              <a:t>You could prompt learners by asking them ‘if the fire and rescue service is busy dealing with the flood, what could this mean for people having other emergencies?’</a:t>
            </a:r>
          </a:p>
        </p:txBody>
      </p:sp>
      <p:sp>
        <p:nvSpPr>
          <p:cNvPr id="4" name="Slide Number Placeholder 3"/>
          <p:cNvSpPr>
            <a:spLocks noGrp="1"/>
          </p:cNvSpPr>
          <p:nvPr>
            <p:ph type="sldNum" sz="quarter" idx="5"/>
          </p:nvPr>
        </p:nvSpPr>
        <p:spPr/>
        <p:txBody>
          <a:bodyPr/>
          <a:lstStyle/>
          <a:p>
            <a:fld id="{87AA0278-688E-42E3-937F-2133A26C00E2}" type="slidenum">
              <a:rPr lang="en-GB" smtClean="0"/>
              <a:t>14</a:t>
            </a:fld>
            <a:endParaRPr lang="en-GB"/>
          </a:p>
        </p:txBody>
      </p:sp>
    </p:spTree>
    <p:extLst>
      <p:ext uri="{BB962C8B-B14F-4D97-AF65-F5344CB8AC3E}">
        <p14:creationId xmlns:p14="http://schemas.microsoft.com/office/powerpoint/2010/main" val="3722985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Invite learners to compare this to their ideas from the discussion.</a:t>
            </a:r>
          </a:p>
          <a:p>
            <a:r>
              <a:rPr lang="en-GB"/>
              <a:t>You could prompt learners by asking ‘what challenges could there be for the police service if they are also busy coordinating the emergency services’ response to a flood?’</a:t>
            </a:r>
          </a:p>
        </p:txBody>
      </p:sp>
      <p:sp>
        <p:nvSpPr>
          <p:cNvPr id="4" name="Slide Number Placeholder 3"/>
          <p:cNvSpPr>
            <a:spLocks noGrp="1"/>
          </p:cNvSpPr>
          <p:nvPr>
            <p:ph type="sldNum" sz="quarter" idx="5"/>
          </p:nvPr>
        </p:nvSpPr>
        <p:spPr/>
        <p:txBody>
          <a:bodyPr/>
          <a:lstStyle/>
          <a:p>
            <a:fld id="{87AA0278-688E-42E3-937F-2133A26C00E2}" type="slidenum">
              <a:rPr lang="en-GB" smtClean="0"/>
              <a:t>15</a:t>
            </a:fld>
            <a:endParaRPr lang="en-GB"/>
          </a:p>
        </p:txBody>
      </p:sp>
    </p:spTree>
    <p:extLst>
      <p:ext uri="{BB962C8B-B14F-4D97-AF65-F5344CB8AC3E}">
        <p14:creationId xmlns:p14="http://schemas.microsoft.com/office/powerpoint/2010/main" val="19917693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Invite learners to compare this to their ideas from the discussion.</a:t>
            </a:r>
          </a:p>
          <a:p>
            <a:r>
              <a:rPr lang="en-GB"/>
              <a:t>You could prompt learners by asking ‘do you think the number of people needing emergency medical help would go up or down in a flood? What could this mean for those who need help?’</a:t>
            </a:r>
          </a:p>
        </p:txBody>
      </p:sp>
      <p:sp>
        <p:nvSpPr>
          <p:cNvPr id="4" name="Slide Number Placeholder 3"/>
          <p:cNvSpPr>
            <a:spLocks noGrp="1"/>
          </p:cNvSpPr>
          <p:nvPr>
            <p:ph type="sldNum" sz="quarter" idx="5"/>
          </p:nvPr>
        </p:nvSpPr>
        <p:spPr/>
        <p:txBody>
          <a:bodyPr/>
          <a:lstStyle/>
          <a:p>
            <a:fld id="{87AA0278-688E-42E3-937F-2133A26C00E2}" type="slidenum">
              <a:rPr lang="en-GB" smtClean="0"/>
              <a:t>16</a:t>
            </a:fld>
            <a:endParaRPr lang="en-GB"/>
          </a:p>
        </p:txBody>
      </p:sp>
    </p:spTree>
    <p:extLst>
      <p:ext uri="{BB962C8B-B14F-4D97-AF65-F5344CB8AC3E}">
        <p14:creationId xmlns:p14="http://schemas.microsoft.com/office/powerpoint/2010/main" val="2622698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Guide learners to find the conclusion that during floods the emergency services are extremely busy. This may mean that response times are significantly increased. When help is needed, it may take longer to come. </a:t>
            </a:r>
          </a:p>
          <a:p>
            <a:r>
              <a:rPr lang="en-GB"/>
              <a:t>They can be prepared by knowing how to stay safe during a flood and learning some first aid skills.</a:t>
            </a:r>
          </a:p>
        </p:txBody>
      </p:sp>
      <p:sp>
        <p:nvSpPr>
          <p:cNvPr id="4" name="Slide Number Placeholder 3"/>
          <p:cNvSpPr>
            <a:spLocks noGrp="1"/>
          </p:cNvSpPr>
          <p:nvPr>
            <p:ph type="sldNum" sz="quarter" idx="5"/>
          </p:nvPr>
        </p:nvSpPr>
        <p:spPr/>
        <p:txBody>
          <a:bodyPr/>
          <a:lstStyle/>
          <a:p>
            <a:fld id="{87AA0278-688E-42E3-937F-2133A26C00E2}" type="slidenum">
              <a:rPr lang="en-GB" smtClean="0"/>
              <a:t>17</a:t>
            </a:fld>
            <a:endParaRPr lang="en-GB"/>
          </a:p>
        </p:txBody>
      </p:sp>
    </p:spTree>
    <p:extLst>
      <p:ext uri="{BB962C8B-B14F-4D97-AF65-F5344CB8AC3E}">
        <p14:creationId xmlns:p14="http://schemas.microsoft.com/office/powerpoint/2010/main" val="24014608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t>Give learners a few moments to reflect on this question before inviting them to discuss with a partner. Then, encourage feedback as a group.</a:t>
            </a:r>
            <a:endParaRPr lang="en-US" sz="1800"/>
          </a:p>
          <a:p>
            <a:r>
              <a:rPr lang="en-GB" sz="1800"/>
              <a:t>Referring back to the Big Question should enable you and your learners to see how much they have learned from the activity. Answers to this question should be more detailed and varied at this point.</a:t>
            </a:r>
            <a:endParaRPr lang="en-US" sz="18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A0278-688E-42E3-937F-2133A26C00E2}"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880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21</a:t>
            </a:fld>
            <a:endParaRPr lang="en-GB"/>
          </a:p>
        </p:txBody>
      </p:sp>
    </p:spTree>
    <p:extLst>
      <p:ext uri="{BB962C8B-B14F-4D97-AF65-F5344CB8AC3E}">
        <p14:creationId xmlns:p14="http://schemas.microsoft.com/office/powerpoint/2010/main" val="27204328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23</a:t>
            </a:fld>
            <a:endParaRPr lang="en-GB"/>
          </a:p>
        </p:txBody>
      </p:sp>
    </p:spTree>
    <p:extLst>
      <p:ext uri="{BB962C8B-B14F-4D97-AF65-F5344CB8AC3E}">
        <p14:creationId xmlns:p14="http://schemas.microsoft.com/office/powerpoint/2010/main" val="2539853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a screen saver which you could use while settling the group.</a:t>
            </a:r>
          </a:p>
        </p:txBody>
      </p:sp>
      <p:sp>
        <p:nvSpPr>
          <p:cNvPr id="4" name="Slide Number Placeholder 3"/>
          <p:cNvSpPr>
            <a:spLocks noGrp="1"/>
          </p:cNvSpPr>
          <p:nvPr>
            <p:ph type="sldNum" sz="quarter" idx="5"/>
          </p:nvPr>
        </p:nvSpPr>
        <p:spPr/>
        <p:txBody>
          <a:bodyPr/>
          <a:lstStyle/>
          <a:p>
            <a:fld id="{87AA0278-688E-42E3-937F-2133A26C00E2}" type="slidenum">
              <a:rPr lang="en-GB" smtClean="0"/>
              <a:t>2</a:t>
            </a:fld>
            <a:endParaRPr lang="en-GB"/>
          </a:p>
        </p:txBody>
      </p:sp>
    </p:spTree>
    <p:extLst>
      <p:ext uri="{BB962C8B-B14F-4D97-AF65-F5344CB8AC3E}">
        <p14:creationId xmlns:p14="http://schemas.microsoft.com/office/powerpoint/2010/main" val="1308580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Talking about floods may be distressing to some learners. Use this slide to signpost learners on to further support for challenges they may be facing and need help with. </a:t>
            </a:r>
          </a:p>
        </p:txBody>
      </p:sp>
      <p:sp>
        <p:nvSpPr>
          <p:cNvPr id="4" name="Slide Number Placeholder 3"/>
          <p:cNvSpPr>
            <a:spLocks noGrp="1"/>
          </p:cNvSpPr>
          <p:nvPr>
            <p:ph type="sldNum" sz="quarter" idx="5"/>
          </p:nvPr>
        </p:nvSpPr>
        <p:spPr/>
        <p:txBody>
          <a:bodyPr/>
          <a:lstStyle/>
          <a:p>
            <a:fld id="{388E93AE-D119-4996-8223-47E80B84AD5C}" type="slidenum">
              <a:rPr lang="en-GB" smtClean="0"/>
              <a:t>24</a:t>
            </a:fld>
            <a:endParaRPr lang="en-GB"/>
          </a:p>
        </p:txBody>
      </p:sp>
    </p:spTree>
    <p:extLst>
      <p:ext uri="{BB962C8B-B14F-4D97-AF65-F5344CB8AC3E}">
        <p14:creationId xmlns:p14="http://schemas.microsoft.com/office/powerpoint/2010/main" val="10744238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FCEE5E9-09BF-49CC-8B49-60464F9E0A86}" type="slidenum">
              <a:rPr lang="en-GB" smtClean="0"/>
              <a:t>25</a:t>
            </a:fld>
            <a:endParaRPr lang="en-GB"/>
          </a:p>
        </p:txBody>
      </p:sp>
    </p:spTree>
    <p:extLst>
      <p:ext uri="{BB962C8B-B14F-4D97-AF65-F5344CB8AC3E}">
        <p14:creationId xmlns:p14="http://schemas.microsoft.com/office/powerpoint/2010/main" val="2406592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You can explain that it can be distressing to listen to other’s experience of the challenges they’re facing, especially if we have similar experiences and challenges. A way of coping with this is to take a pause. Remind learners this is a way of being kind to ourselves which is important. How our body feels matters.</a:t>
            </a:r>
          </a:p>
          <a:p>
            <a:r>
              <a:rPr lang="en-GB"/>
              <a:t>Prompt learners to move through the steps.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You could invite learners to share, if they choose, how they found this breathing activity.</a:t>
            </a:r>
          </a:p>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3</a:t>
            </a:fld>
            <a:endParaRPr lang="en-GB"/>
          </a:p>
        </p:txBody>
      </p:sp>
    </p:spTree>
    <p:extLst>
      <p:ext uri="{BB962C8B-B14F-4D97-AF65-F5344CB8AC3E}">
        <p14:creationId xmlns:p14="http://schemas.microsoft.com/office/powerpoint/2010/main" val="388630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a:solidFill>
                  <a:srgbClr val="000000"/>
                </a:solidFill>
                <a:effectLst/>
                <a:latin typeface="Calibri" panose="020F0502020204030204" pitchFamily="34" charset="0"/>
              </a:rPr>
              <a:t>Big questions are an assessment tool for educators and learners to demonstrate progress through an activity.</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Share this slide with learners and give them a moment to reflect on the question.</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Then, ask them to discuss with a partner before sharing their ideas with the group.</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At this point in the activity, it is expected that learners may not have many ideas or know how to answer this question. </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 question will be reviewed at the end of the activity. This is an opportunity for learners to see how much progress they’ve made and how many more ideas they now have. </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444444"/>
                </a:solidFill>
                <a:effectLst/>
                <a:latin typeface="Calibri" panose="020F0502020204030204" pitchFamily="34" charset="0"/>
              </a:rPr>
              <a:t>​</a:t>
            </a:r>
            <a:r>
              <a:rPr lang="en-GB" sz="1800" b="0" i="0">
                <a:solidFill>
                  <a:srgbClr val="444444"/>
                </a:solidFill>
                <a:effectLst/>
                <a:latin typeface="Calibri" panose="020F0502020204030204" pitchFamily="34" charset="0"/>
              </a:rPr>
              <a:t>​</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A0278-688E-42E3-937F-2133A26C00E2}"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880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Click the links to the website, you will need to find your local area. We suggest starting with the location of your organisation as a reference point for learners.</a:t>
            </a:r>
          </a:p>
          <a:p>
            <a:endParaRPr lang="en-GB"/>
          </a:p>
          <a:p>
            <a:r>
              <a:rPr lang="en-GB"/>
              <a:t>Learners may need support to answer this question. Scaffold their thinking by asking these questions:</a:t>
            </a:r>
          </a:p>
          <a:p>
            <a:r>
              <a:rPr lang="en-GB"/>
              <a:t>Where are the hospitals, schools, fire and police stations?</a:t>
            </a:r>
          </a:p>
          <a:p>
            <a:r>
              <a:rPr lang="en-GB"/>
              <a:t>If a river floods, or there is surface water flooding affecting the roads, how could people be affected?</a:t>
            </a:r>
          </a:p>
          <a:p>
            <a:r>
              <a:rPr lang="en-GB"/>
              <a:t>If lots of people need help from the emergency services due to being directly affected by flooding, how could this affect those people not directly affected?</a:t>
            </a:r>
          </a:p>
          <a:p>
            <a:r>
              <a:rPr lang="en-GB"/>
              <a:t>If someone has family in the area who need their support, how could flooding cause difficulty with this?</a:t>
            </a:r>
          </a:p>
        </p:txBody>
      </p:sp>
      <p:sp>
        <p:nvSpPr>
          <p:cNvPr id="4" name="Slide Number Placeholder 3"/>
          <p:cNvSpPr>
            <a:spLocks noGrp="1"/>
          </p:cNvSpPr>
          <p:nvPr>
            <p:ph type="sldNum" sz="quarter" idx="5"/>
          </p:nvPr>
        </p:nvSpPr>
        <p:spPr/>
        <p:txBody>
          <a:bodyPr/>
          <a:lstStyle/>
          <a:p>
            <a:fld id="{87AA0278-688E-42E3-937F-2133A26C00E2}" type="slidenum">
              <a:rPr lang="en-GB" smtClean="0"/>
              <a:t>6</a:t>
            </a:fld>
            <a:endParaRPr lang="en-GB"/>
          </a:p>
        </p:txBody>
      </p:sp>
    </p:spTree>
    <p:extLst>
      <p:ext uri="{BB962C8B-B14F-4D97-AF65-F5344CB8AC3E}">
        <p14:creationId xmlns:p14="http://schemas.microsoft.com/office/powerpoint/2010/main" val="3250899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activity is designed to address the misconception that people who live high up, or on hills can’t be affected by flooding. Femi’s story illustrates some of the indirect ways we could be affected by a flood.</a:t>
            </a:r>
          </a:p>
          <a:p>
            <a:r>
              <a:rPr lang="en-GB"/>
              <a:t>Ask learners to make notes to help them answer the challenge question as you read Femi’s story. </a:t>
            </a:r>
          </a:p>
          <a:p>
            <a:r>
              <a:rPr lang="en-GB"/>
              <a:t>Optionally, support learners by encouraging them to use </a:t>
            </a:r>
            <a:r>
              <a:rPr lang="en-GB" i="0"/>
              <a:t>Note writing handout</a:t>
            </a:r>
            <a:r>
              <a:rPr lang="en-GB" i="1"/>
              <a:t>.</a:t>
            </a:r>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7</a:t>
            </a:fld>
            <a:endParaRPr lang="en-GB"/>
          </a:p>
        </p:txBody>
      </p:sp>
    </p:spTree>
    <p:extLst>
      <p:ext uri="{BB962C8B-B14F-4D97-AF65-F5344CB8AC3E}">
        <p14:creationId xmlns:p14="http://schemas.microsoft.com/office/powerpoint/2010/main" val="2805234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learners to make notes to help them answer the challenge question as you read Femi’s story. </a:t>
            </a:r>
          </a:p>
          <a:p>
            <a:r>
              <a:rPr lang="en-GB"/>
              <a:t>Optionally, support learners by encouraging them to use </a:t>
            </a:r>
            <a:r>
              <a:rPr lang="en-GB" i="0"/>
              <a:t>note writing handout</a:t>
            </a:r>
            <a:r>
              <a:rPr lang="en-GB" i="1"/>
              <a:t>.</a:t>
            </a:r>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8</a:t>
            </a:fld>
            <a:endParaRPr lang="en-GB"/>
          </a:p>
        </p:txBody>
      </p:sp>
    </p:spTree>
    <p:extLst>
      <p:ext uri="{BB962C8B-B14F-4D97-AF65-F5344CB8AC3E}">
        <p14:creationId xmlns:p14="http://schemas.microsoft.com/office/powerpoint/2010/main" val="3741889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learners to make notes to help them answer the challenge question as you read Femi’s story. </a:t>
            </a:r>
          </a:p>
          <a:p>
            <a:r>
              <a:rPr lang="en-GB"/>
              <a:t>Optionally, support learners by encouraging them to use </a:t>
            </a:r>
            <a:r>
              <a:rPr lang="en-GB" i="0"/>
              <a:t>Note writing handout</a:t>
            </a:r>
            <a:r>
              <a:rPr lang="en-GB" i="1"/>
              <a:t>.</a:t>
            </a:r>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9</a:t>
            </a:fld>
            <a:endParaRPr lang="en-GB"/>
          </a:p>
        </p:txBody>
      </p:sp>
    </p:spTree>
    <p:extLst>
      <p:ext uri="{BB962C8B-B14F-4D97-AF65-F5344CB8AC3E}">
        <p14:creationId xmlns:p14="http://schemas.microsoft.com/office/powerpoint/2010/main" val="2159854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learners to make notes to help them answer the challenge question as you read Femi’s story. </a:t>
            </a:r>
          </a:p>
          <a:p>
            <a:r>
              <a:rPr lang="en-GB"/>
              <a:t>Optionally, support learners by encouraging them to use </a:t>
            </a:r>
            <a:r>
              <a:rPr lang="en-GB" i="0"/>
              <a:t>Note writing handout</a:t>
            </a:r>
            <a:r>
              <a:rPr lang="en-GB" i="1"/>
              <a:t>.</a:t>
            </a:r>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10</a:t>
            </a:fld>
            <a:endParaRPr lang="en-GB"/>
          </a:p>
        </p:txBody>
      </p:sp>
    </p:spTree>
    <p:extLst>
      <p:ext uri="{BB962C8B-B14F-4D97-AF65-F5344CB8AC3E}">
        <p14:creationId xmlns:p14="http://schemas.microsoft.com/office/powerpoint/2010/main" val="457672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07228-FFDC-433D-8482-4BC27938EFCF}"/>
              </a:ext>
            </a:extLst>
          </p:cNvPr>
          <p:cNvSpPr>
            <a:spLocks noGrp="1"/>
          </p:cNvSpPr>
          <p:nvPr>
            <p:ph type="ctrTitle"/>
          </p:nvPr>
        </p:nvSpPr>
        <p:spPr>
          <a:xfrm>
            <a:off x="1353312"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6C795E1-6F31-48D2-8ACF-BB94765DCA75}"/>
              </a:ext>
            </a:extLst>
          </p:cNvPr>
          <p:cNvSpPr>
            <a:spLocks noGrp="1"/>
          </p:cNvSpPr>
          <p:nvPr>
            <p:ph type="subTitle" idx="1"/>
          </p:nvPr>
        </p:nvSpPr>
        <p:spPr>
          <a:xfrm>
            <a:off x="1353312"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283541759"/>
      </p:ext>
    </p:extLst>
  </p:cSld>
  <p:clrMapOvr>
    <a:masterClrMapping/>
  </p:clrMapOvr>
  <p:extLst>
    <p:ext uri="{DCECCB84-F9BA-43D5-87BE-67443E8EF086}">
      <p15:sldGuideLst xmlns:p15="http://schemas.microsoft.com/office/powerpoint/2012/main">
        <p15:guide id="1" pos="703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9BC9F-D2AB-7B3E-1075-C1F64846414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286D5EB-CF3C-FAA6-ABB1-6E91476F204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76476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D2E625-496C-0E61-8D2F-14DC8DDEB649}"/>
              </a:ext>
            </a:extLst>
          </p:cNvPr>
          <p:cNvSpPr>
            <a:spLocks noGrp="1"/>
          </p:cNvSpPr>
          <p:nvPr>
            <p:ph type="title" orient="vert"/>
          </p:nvPr>
        </p:nvSpPr>
        <p:spPr>
          <a:xfrm>
            <a:off x="8514831"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C7E0064-6BBF-46F4-51CF-F08EC7C10542}"/>
              </a:ext>
            </a:extLst>
          </p:cNvPr>
          <p:cNvSpPr>
            <a:spLocks noGrp="1"/>
          </p:cNvSpPr>
          <p:nvPr>
            <p:ph type="body" orient="vert" idx="1"/>
          </p:nvPr>
        </p:nvSpPr>
        <p:spPr>
          <a:xfrm>
            <a:off x="62813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619160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85450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A8D7D-BD5F-4848-87E5-ADD1F4A6E5F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8837771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ouble - 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452670"/>
            <a:ext cx="1934005"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2"/>
          <p:cNvSpPr>
            <a:spLocks noGrp="1"/>
          </p:cNvSpPr>
          <p:nvPr>
            <p:ph sz="half" idx="1" hasCustomPrompt="1"/>
          </p:nvPr>
        </p:nvSpPr>
        <p:spPr>
          <a:xfrm>
            <a:off x="609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
        <p:nvSpPr>
          <p:cNvPr id="4" name="Content Placeholder 3"/>
          <p:cNvSpPr>
            <a:spLocks noGrp="1"/>
          </p:cNvSpPr>
          <p:nvPr>
            <p:ph sz="half" idx="2" hasCustomPrompt="1"/>
          </p:nvPr>
        </p:nvSpPr>
        <p:spPr>
          <a:xfrm>
            <a:off x="6197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2755302137"/>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548681"/>
            <a:ext cx="1741984"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3"/>
          <p:cNvSpPr>
            <a:spLocks noGrp="1"/>
          </p:cNvSpPr>
          <p:nvPr>
            <p:ph sz="half" idx="2" hasCustomPrompt="1"/>
          </p:nvPr>
        </p:nvSpPr>
        <p:spPr>
          <a:xfrm>
            <a:off x="609600" y="1700809"/>
            <a:ext cx="10094912" cy="4424825"/>
          </a:xfrm>
          <a:prstGeom prst="rect">
            <a:avLst/>
          </a:prstGeom>
        </p:spPr>
        <p:txBody>
          <a:bodyPr/>
          <a:lstStyle>
            <a:lvl1pPr marL="380990" indent="-380990">
              <a:buClr>
                <a:srgbClr val="EE2A24"/>
              </a:buClr>
              <a:buFont typeface="Arial" panose="020B0604020202020204" pitchFamily="34" charset="0"/>
              <a:buChar char="­"/>
              <a:defRPr sz="24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33779737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E8F030-08E8-746F-6B60-6944293C97BC}"/>
              </a:ext>
            </a:extLst>
          </p:cNvPr>
          <p:cNvSpPr>
            <a:spLocks noGrp="1"/>
          </p:cNvSpPr>
          <p:nvPr>
            <p:ph type="ftr" sz="quarter" idx="11"/>
          </p:nvPr>
        </p:nvSpPr>
        <p:spPr>
          <a:xfrm>
            <a:off x="4038603" y="6356351"/>
            <a:ext cx="4114799" cy="365125"/>
          </a:xfrm>
          <a:prstGeom prst="rect">
            <a:avLst/>
          </a:prstGeom>
        </p:spPr>
        <p:txBody>
          <a:bodyPr/>
          <a:lstStyle/>
          <a:p>
            <a:endParaRPr lang="en-GB"/>
          </a:p>
        </p:txBody>
      </p:sp>
    </p:spTree>
    <p:extLst>
      <p:ext uri="{BB962C8B-B14F-4D97-AF65-F5344CB8AC3E}">
        <p14:creationId xmlns:p14="http://schemas.microsoft.com/office/powerpoint/2010/main" val="36205129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122364"/>
            <a:ext cx="10363200" cy="2387599"/>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1"/>
            </a:lvl1pPr>
            <a:lvl2pPr marL="457204" indent="0" algn="ctr">
              <a:buNone/>
              <a:defRPr sz="2000"/>
            </a:lvl2pPr>
            <a:lvl3pPr marL="914409" indent="0" algn="ctr">
              <a:buNone/>
              <a:defRPr sz="1800"/>
            </a:lvl3pPr>
            <a:lvl4pPr marL="1371615" indent="0" algn="ctr">
              <a:buNone/>
              <a:defRPr sz="1600"/>
            </a:lvl4pPr>
            <a:lvl5pPr marL="1828820" indent="0" algn="ctr">
              <a:buNone/>
              <a:defRPr sz="1600"/>
            </a:lvl5pPr>
            <a:lvl6pPr marL="2286023" indent="0" algn="ctr">
              <a:buNone/>
              <a:defRPr sz="1600"/>
            </a:lvl6pPr>
            <a:lvl7pPr marL="2743229" indent="0" algn="ctr">
              <a:buNone/>
              <a:defRPr sz="1600"/>
            </a:lvl7pPr>
            <a:lvl8pPr marL="3200435" indent="0" algn="ctr">
              <a:buNone/>
              <a:defRPr sz="1600"/>
            </a:lvl8pPr>
            <a:lvl9pPr marL="365763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6275406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4293836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1"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6"/>
            <a:ext cx="10515601" cy="1500187"/>
          </a:xfrm>
        </p:spPr>
        <p:txBody>
          <a:bodyPr/>
          <a:lstStyle>
            <a:lvl1pPr marL="0" indent="0">
              <a:buNone/>
              <a:defRPr sz="2401">
                <a:solidFill>
                  <a:schemeClr val="tx1"/>
                </a:solidFill>
              </a:defRPr>
            </a:lvl1pPr>
            <a:lvl2pPr marL="457204" indent="0">
              <a:buNone/>
              <a:defRPr sz="2000">
                <a:solidFill>
                  <a:schemeClr val="tx1">
                    <a:tint val="75000"/>
                  </a:schemeClr>
                </a:solidFill>
              </a:defRPr>
            </a:lvl2pPr>
            <a:lvl3pPr marL="914409" indent="0">
              <a:buNone/>
              <a:defRPr sz="1800">
                <a:solidFill>
                  <a:schemeClr val="tx1">
                    <a:tint val="75000"/>
                  </a:schemeClr>
                </a:solidFill>
              </a:defRPr>
            </a:lvl3pPr>
            <a:lvl4pPr marL="1371615" indent="0">
              <a:buNone/>
              <a:defRPr sz="1600">
                <a:solidFill>
                  <a:schemeClr val="tx1">
                    <a:tint val="75000"/>
                  </a:schemeClr>
                </a:solidFill>
              </a:defRPr>
            </a:lvl4pPr>
            <a:lvl5pPr marL="1828820" indent="0">
              <a:buNone/>
              <a:defRPr sz="1600">
                <a:solidFill>
                  <a:schemeClr val="tx1">
                    <a:tint val="75000"/>
                  </a:schemeClr>
                </a:solidFill>
              </a:defRPr>
            </a:lvl5pPr>
            <a:lvl6pPr marL="2286023" indent="0">
              <a:buNone/>
              <a:defRPr sz="1600">
                <a:solidFill>
                  <a:schemeClr val="tx1">
                    <a:tint val="75000"/>
                  </a:schemeClr>
                </a:solidFill>
              </a:defRPr>
            </a:lvl6pPr>
            <a:lvl7pPr marL="2743229" indent="0">
              <a:buNone/>
              <a:defRPr sz="1600">
                <a:solidFill>
                  <a:schemeClr val="tx1">
                    <a:tint val="75000"/>
                  </a:schemeClr>
                </a:solidFill>
              </a:defRPr>
            </a:lvl7pPr>
            <a:lvl8pPr marL="3200435" indent="0">
              <a:buNone/>
              <a:defRPr sz="1600">
                <a:solidFill>
                  <a:schemeClr val="tx1">
                    <a:tint val="75000"/>
                  </a:schemeClr>
                </a:solidFill>
              </a:defRPr>
            </a:lvl8pPr>
            <a:lvl9pPr marL="365763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086103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EC494-0242-4051-FACA-56D5AD7DBCD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4BFD359-A1AB-D695-D3AC-56B6D01A9E0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314980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199" y="182562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5552744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7" y="365126"/>
            <a:ext cx="10515601" cy="1325563"/>
          </a:xfrm>
        </p:spPr>
        <p:txBody>
          <a:bodyPr/>
          <a:lstStyle/>
          <a:p>
            <a:r>
              <a:rPr lang="en-US"/>
              <a:t>Click to edit Master title style</a:t>
            </a:r>
          </a:p>
        </p:txBody>
      </p:sp>
      <p:sp>
        <p:nvSpPr>
          <p:cNvPr id="3" name="Text Placeholder 2"/>
          <p:cNvSpPr>
            <a:spLocks noGrp="1"/>
          </p:cNvSpPr>
          <p:nvPr>
            <p:ph type="body" idx="1"/>
          </p:nvPr>
        </p:nvSpPr>
        <p:spPr>
          <a:xfrm>
            <a:off x="839789" y="1681162"/>
            <a:ext cx="5157786" cy="823913"/>
          </a:xfrm>
        </p:spPr>
        <p:txBody>
          <a:bodyPr anchor="b"/>
          <a:lstStyle>
            <a:lvl1pPr marL="0" indent="0">
              <a:buNone/>
              <a:defRPr sz="2401" b="1"/>
            </a:lvl1pPr>
            <a:lvl2pPr marL="457204" indent="0">
              <a:buNone/>
              <a:defRPr sz="2000" b="1"/>
            </a:lvl2pPr>
            <a:lvl3pPr marL="914409" indent="0">
              <a:buNone/>
              <a:defRPr sz="1800" b="1"/>
            </a:lvl3pPr>
            <a:lvl4pPr marL="1371615" indent="0">
              <a:buNone/>
              <a:defRPr sz="1600" b="1"/>
            </a:lvl4pPr>
            <a:lvl5pPr marL="1828820" indent="0">
              <a:buNone/>
              <a:defRPr sz="1600" b="1"/>
            </a:lvl5pPr>
            <a:lvl6pPr marL="2286023" indent="0">
              <a:buNone/>
              <a:defRPr sz="1600" b="1"/>
            </a:lvl6pPr>
            <a:lvl7pPr marL="2743229" indent="0">
              <a:buNone/>
              <a:defRPr sz="1600" b="1"/>
            </a:lvl7pPr>
            <a:lvl8pPr marL="3200435" indent="0">
              <a:buNone/>
              <a:defRPr sz="1600" b="1"/>
            </a:lvl8pPr>
            <a:lvl9pPr marL="365763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7"/>
            <a:ext cx="515778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2"/>
            <a:ext cx="5183189" cy="823913"/>
          </a:xfrm>
        </p:spPr>
        <p:txBody>
          <a:bodyPr anchor="b"/>
          <a:lstStyle>
            <a:lvl1pPr marL="0" indent="0">
              <a:buNone/>
              <a:defRPr sz="2401" b="1"/>
            </a:lvl1pPr>
            <a:lvl2pPr marL="457204" indent="0">
              <a:buNone/>
              <a:defRPr sz="2000" b="1"/>
            </a:lvl2pPr>
            <a:lvl3pPr marL="914409" indent="0">
              <a:buNone/>
              <a:defRPr sz="1800" b="1"/>
            </a:lvl3pPr>
            <a:lvl4pPr marL="1371615" indent="0">
              <a:buNone/>
              <a:defRPr sz="1600" b="1"/>
            </a:lvl4pPr>
            <a:lvl5pPr marL="1828820" indent="0">
              <a:buNone/>
              <a:defRPr sz="1600" b="1"/>
            </a:lvl5pPr>
            <a:lvl6pPr marL="2286023" indent="0">
              <a:buNone/>
              <a:defRPr sz="1600" b="1"/>
            </a:lvl6pPr>
            <a:lvl7pPr marL="2743229" indent="0">
              <a:buNone/>
              <a:defRPr sz="1600" b="1"/>
            </a:lvl7pPr>
            <a:lvl8pPr marL="3200435" indent="0">
              <a:buNone/>
              <a:defRPr sz="1600" b="1"/>
            </a:lvl8pPr>
            <a:lvl9pPr marL="36576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7"/>
            <a:ext cx="518318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1546997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31752996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36613659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90" y="987429"/>
            <a:ext cx="6172199" cy="4873626"/>
          </a:xfrm>
        </p:spPr>
        <p:txBody>
          <a:bodyPr/>
          <a:lstStyle>
            <a:lvl1pPr>
              <a:defRPr sz="3200"/>
            </a:lvl1pPr>
            <a:lvl2pPr>
              <a:defRPr sz="2800"/>
            </a:lvl2pPr>
            <a:lvl3pPr>
              <a:defRPr sz="2401"/>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204" indent="0">
              <a:buNone/>
              <a:defRPr sz="1400"/>
            </a:lvl2pPr>
            <a:lvl3pPr marL="914409" indent="0">
              <a:buNone/>
              <a:defRPr sz="1200"/>
            </a:lvl3pPr>
            <a:lvl4pPr marL="1371615" indent="0">
              <a:buNone/>
              <a:defRPr sz="1000"/>
            </a:lvl4pPr>
            <a:lvl5pPr marL="1828820" indent="0">
              <a:buNone/>
              <a:defRPr sz="1000"/>
            </a:lvl5pPr>
            <a:lvl6pPr marL="2286023" indent="0">
              <a:buNone/>
              <a:defRPr sz="1000"/>
            </a:lvl6pPr>
            <a:lvl7pPr marL="2743229" indent="0">
              <a:buNone/>
              <a:defRPr sz="1000"/>
            </a:lvl7pPr>
            <a:lvl8pPr marL="3200435" indent="0">
              <a:buNone/>
              <a:defRPr sz="1000"/>
            </a:lvl8pPr>
            <a:lvl9pPr marL="365763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18804177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90" y="987429"/>
            <a:ext cx="6172199" cy="4873626"/>
          </a:xfrm>
        </p:spPr>
        <p:txBody>
          <a:bodyPr anchor="t"/>
          <a:lstStyle>
            <a:lvl1pPr marL="0" indent="0">
              <a:buNone/>
              <a:defRPr sz="3200"/>
            </a:lvl1pPr>
            <a:lvl2pPr marL="457204" indent="0">
              <a:buNone/>
              <a:defRPr sz="2800"/>
            </a:lvl2pPr>
            <a:lvl3pPr marL="914409" indent="0">
              <a:buNone/>
              <a:defRPr sz="2401"/>
            </a:lvl3pPr>
            <a:lvl4pPr marL="1371615" indent="0">
              <a:buNone/>
              <a:defRPr sz="2000"/>
            </a:lvl4pPr>
            <a:lvl5pPr marL="1828820" indent="0">
              <a:buNone/>
              <a:defRPr sz="2000"/>
            </a:lvl5pPr>
            <a:lvl6pPr marL="2286023" indent="0">
              <a:buNone/>
              <a:defRPr sz="2000"/>
            </a:lvl6pPr>
            <a:lvl7pPr marL="2743229" indent="0">
              <a:buNone/>
              <a:defRPr sz="2000"/>
            </a:lvl7pPr>
            <a:lvl8pPr marL="3200435" indent="0">
              <a:buNone/>
              <a:defRPr sz="2000"/>
            </a:lvl8pPr>
            <a:lvl9pPr marL="3657639" indent="0">
              <a:buNone/>
              <a:defRPr sz="2000"/>
            </a:lvl9pPr>
          </a:lstStyle>
          <a:p>
            <a:r>
              <a:rPr lang="en-US"/>
              <a:t>Click icon to add picture</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204" indent="0">
              <a:buNone/>
              <a:defRPr sz="1400"/>
            </a:lvl2pPr>
            <a:lvl3pPr marL="914409" indent="0">
              <a:buNone/>
              <a:defRPr sz="1200"/>
            </a:lvl3pPr>
            <a:lvl4pPr marL="1371615" indent="0">
              <a:buNone/>
              <a:defRPr sz="1000"/>
            </a:lvl4pPr>
            <a:lvl5pPr marL="1828820" indent="0">
              <a:buNone/>
              <a:defRPr sz="1000"/>
            </a:lvl5pPr>
            <a:lvl6pPr marL="2286023" indent="0">
              <a:buNone/>
              <a:defRPr sz="1000"/>
            </a:lvl6pPr>
            <a:lvl7pPr marL="2743229" indent="0">
              <a:buNone/>
              <a:defRPr sz="1000"/>
            </a:lvl7pPr>
            <a:lvl8pPr marL="3200435" indent="0">
              <a:buNone/>
              <a:defRPr sz="1000"/>
            </a:lvl8pPr>
            <a:lvl9pPr marL="365763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36744588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7854483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3" y="365128"/>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8"/>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38259111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E8F030-08E8-746F-6B60-6944293C97B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D58F925-6232-77A8-0C45-0F49FB2FC649}"/>
              </a:ext>
            </a:extLst>
          </p:cNvPr>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0838500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Double - 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452670"/>
            <a:ext cx="1934005"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2"/>
          <p:cNvSpPr>
            <a:spLocks noGrp="1"/>
          </p:cNvSpPr>
          <p:nvPr>
            <p:ph sz="half" idx="1" hasCustomPrompt="1"/>
          </p:nvPr>
        </p:nvSpPr>
        <p:spPr>
          <a:xfrm>
            <a:off x="609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
        <p:nvSpPr>
          <p:cNvPr id="4" name="Content Placeholder 3"/>
          <p:cNvSpPr>
            <a:spLocks noGrp="1"/>
          </p:cNvSpPr>
          <p:nvPr>
            <p:ph sz="half" idx="2" hasCustomPrompt="1"/>
          </p:nvPr>
        </p:nvSpPr>
        <p:spPr>
          <a:xfrm>
            <a:off x="6197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64897950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E2731-2598-10B6-E463-F1B0400CF8F0}"/>
              </a:ext>
            </a:extLst>
          </p:cNvPr>
          <p:cNvSpPr>
            <a:spLocks noGrp="1"/>
          </p:cNvSpPr>
          <p:nvPr>
            <p:ph type="title"/>
          </p:nvPr>
        </p:nvSpPr>
        <p:spPr>
          <a:xfrm>
            <a:off x="679622" y="1709738"/>
            <a:ext cx="10478529"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34873CD-E7E2-C4CD-B79D-54AA0DE2293D}"/>
              </a:ext>
            </a:extLst>
          </p:cNvPr>
          <p:cNvSpPr>
            <a:spLocks noGrp="1"/>
          </p:cNvSpPr>
          <p:nvPr>
            <p:ph type="body" idx="1"/>
          </p:nvPr>
        </p:nvSpPr>
        <p:spPr>
          <a:xfrm>
            <a:off x="679622" y="4589463"/>
            <a:ext cx="10478529"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5274195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548681"/>
            <a:ext cx="1741984"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3"/>
          <p:cNvSpPr>
            <a:spLocks noGrp="1"/>
          </p:cNvSpPr>
          <p:nvPr>
            <p:ph sz="half" idx="2" hasCustomPrompt="1"/>
          </p:nvPr>
        </p:nvSpPr>
        <p:spPr>
          <a:xfrm>
            <a:off x="609600" y="1700809"/>
            <a:ext cx="10094912" cy="4424825"/>
          </a:xfrm>
          <a:prstGeom prst="rect">
            <a:avLst/>
          </a:prstGeom>
        </p:spPr>
        <p:txBody>
          <a:bodyPr/>
          <a:lstStyle>
            <a:lvl1pPr marL="380990" indent="-380990">
              <a:buClr>
                <a:srgbClr val="EE2A24"/>
              </a:buClr>
              <a:buFont typeface="Arial" panose="020B0604020202020204" pitchFamily="34" charset="0"/>
              <a:buChar char="­"/>
              <a:defRPr sz="24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14676534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20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42100-302D-702B-C270-BB286542935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1054B5A-CE49-E90C-8662-E5AFD5CDAE02}"/>
              </a:ext>
            </a:extLst>
          </p:cNvPr>
          <p:cNvSpPr>
            <a:spLocks noGrp="1"/>
          </p:cNvSpPr>
          <p:nvPr>
            <p:ph sz="half" idx="1"/>
          </p:nvPr>
        </p:nvSpPr>
        <p:spPr>
          <a:xfrm>
            <a:off x="679622" y="1825625"/>
            <a:ext cx="5144529"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4928F4A-202A-BDC1-EB3D-C7EDAD367BBD}"/>
              </a:ext>
            </a:extLst>
          </p:cNvPr>
          <p:cNvSpPr>
            <a:spLocks noGrp="1"/>
          </p:cNvSpPr>
          <p:nvPr>
            <p:ph sz="half" idx="2"/>
          </p:nvPr>
        </p:nvSpPr>
        <p:spPr>
          <a:xfrm>
            <a:off x="6013622" y="1825625"/>
            <a:ext cx="5144529"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25027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C38CB-DD72-6824-EC2C-BAD0E04EF4F0}"/>
              </a:ext>
            </a:extLst>
          </p:cNvPr>
          <p:cNvSpPr>
            <a:spLocks noGrp="1"/>
          </p:cNvSpPr>
          <p:nvPr>
            <p:ph type="title"/>
          </p:nvPr>
        </p:nvSpPr>
        <p:spPr>
          <a:xfrm>
            <a:off x="679151"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F84A20B-F385-EDFE-13FA-D521E62C6E75}"/>
              </a:ext>
            </a:extLst>
          </p:cNvPr>
          <p:cNvSpPr>
            <a:spLocks noGrp="1"/>
          </p:cNvSpPr>
          <p:nvPr>
            <p:ph type="body" idx="1"/>
          </p:nvPr>
        </p:nvSpPr>
        <p:spPr>
          <a:xfrm>
            <a:off x="67915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BF2CAFB-D621-CDC6-AB94-C4386010C2F4}"/>
              </a:ext>
            </a:extLst>
          </p:cNvPr>
          <p:cNvSpPr>
            <a:spLocks noGrp="1"/>
          </p:cNvSpPr>
          <p:nvPr>
            <p:ph sz="half" idx="2"/>
          </p:nvPr>
        </p:nvSpPr>
        <p:spPr>
          <a:xfrm>
            <a:off x="679151"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8AE31F9-2ED2-8504-2CD9-F275A71C4BA5}"/>
              </a:ext>
            </a:extLst>
          </p:cNvPr>
          <p:cNvSpPr>
            <a:spLocks noGrp="1"/>
          </p:cNvSpPr>
          <p:nvPr>
            <p:ph type="body" sz="quarter" idx="3"/>
          </p:nvPr>
        </p:nvSpPr>
        <p:spPr>
          <a:xfrm>
            <a:off x="601156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22CED11-1148-7A55-6EAE-DB32D13AA16C}"/>
              </a:ext>
            </a:extLst>
          </p:cNvPr>
          <p:cNvSpPr>
            <a:spLocks noGrp="1"/>
          </p:cNvSpPr>
          <p:nvPr>
            <p:ph sz="quarter" idx="4"/>
          </p:nvPr>
        </p:nvSpPr>
        <p:spPr>
          <a:xfrm>
            <a:off x="6011563"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9522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425CD-AA63-79D4-8C64-D2A66F35D099}"/>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263672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243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A1FC8-E374-ED79-CAF6-80167FE44794}"/>
              </a:ext>
            </a:extLst>
          </p:cNvPr>
          <p:cNvSpPr>
            <a:spLocks noGrp="1"/>
          </p:cNvSpPr>
          <p:nvPr>
            <p:ph type="title"/>
          </p:nvPr>
        </p:nvSpPr>
        <p:spPr>
          <a:xfrm>
            <a:off x="691978" y="457200"/>
            <a:ext cx="3869982"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29FF546-57DE-82B2-ECAD-F3089D962ECD}"/>
              </a:ext>
            </a:extLst>
          </p:cNvPr>
          <p:cNvSpPr>
            <a:spLocks noGrp="1"/>
          </p:cNvSpPr>
          <p:nvPr>
            <p:ph idx="1"/>
          </p:nvPr>
        </p:nvSpPr>
        <p:spPr>
          <a:xfrm>
            <a:off x="4973123"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95F1E8F-5D0D-267D-5519-47209A18C43D}"/>
              </a:ext>
            </a:extLst>
          </p:cNvPr>
          <p:cNvSpPr>
            <a:spLocks noGrp="1"/>
          </p:cNvSpPr>
          <p:nvPr>
            <p:ph type="body" sz="half" idx="2"/>
          </p:nvPr>
        </p:nvSpPr>
        <p:spPr>
          <a:xfrm>
            <a:off x="691978" y="2057400"/>
            <a:ext cx="386998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731676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B72FC4-5883-201A-19DA-032BC85F41CD}"/>
              </a:ext>
            </a:extLst>
          </p:cNvPr>
          <p:cNvSpPr>
            <a:spLocks noGrp="1"/>
          </p:cNvSpPr>
          <p:nvPr>
            <p:ph type="pic" idx="1"/>
          </p:nvPr>
        </p:nvSpPr>
        <p:spPr>
          <a:xfrm>
            <a:off x="4973123"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itle 1">
            <a:extLst>
              <a:ext uri="{FF2B5EF4-FFF2-40B4-BE49-F238E27FC236}">
                <a16:creationId xmlns:a16="http://schemas.microsoft.com/office/drawing/2014/main" id="{F56BBFCD-6654-3711-C7A7-41F7FC0CB7DD}"/>
              </a:ext>
            </a:extLst>
          </p:cNvPr>
          <p:cNvSpPr>
            <a:spLocks noGrp="1"/>
          </p:cNvSpPr>
          <p:nvPr>
            <p:ph type="title"/>
          </p:nvPr>
        </p:nvSpPr>
        <p:spPr>
          <a:xfrm>
            <a:off x="691978" y="457200"/>
            <a:ext cx="3869982" cy="1600200"/>
          </a:xfrm>
        </p:spPr>
        <p:txBody>
          <a:bodyPr anchor="b"/>
          <a:lstStyle>
            <a:lvl1pPr>
              <a:defRPr sz="3200"/>
            </a:lvl1pPr>
          </a:lstStyle>
          <a:p>
            <a:r>
              <a:rPr lang="en-GB"/>
              <a:t>Click to edit Master title style</a:t>
            </a:r>
            <a:endParaRPr lang="en-US"/>
          </a:p>
        </p:txBody>
      </p:sp>
      <p:sp>
        <p:nvSpPr>
          <p:cNvPr id="9" name="Text Placeholder 3">
            <a:extLst>
              <a:ext uri="{FF2B5EF4-FFF2-40B4-BE49-F238E27FC236}">
                <a16:creationId xmlns:a16="http://schemas.microsoft.com/office/drawing/2014/main" id="{B8991DF8-935B-438E-9A40-D84A4BB820C9}"/>
              </a:ext>
            </a:extLst>
          </p:cNvPr>
          <p:cNvSpPr>
            <a:spLocks noGrp="1"/>
          </p:cNvSpPr>
          <p:nvPr>
            <p:ph type="body" sz="half" idx="2"/>
          </p:nvPr>
        </p:nvSpPr>
        <p:spPr>
          <a:xfrm>
            <a:off x="691978" y="2057400"/>
            <a:ext cx="386998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901786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5.sv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4.png"/><Relationship Id="rId2" Type="http://schemas.openxmlformats.org/officeDocument/2006/relationships/slideLayout" Target="../slideLayouts/slideLayout18.xml"/><Relationship Id="rId16" Type="http://schemas.openxmlformats.org/officeDocument/2006/relationships/theme" Target="../theme/theme2.xml"/><Relationship Id="rId20" Type="http://schemas.openxmlformats.org/officeDocument/2006/relationships/image" Target="../media/image7.sv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6.pn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C651CE-BA12-362B-8D63-484D5ECFFD71}"/>
              </a:ext>
            </a:extLst>
          </p:cNvPr>
          <p:cNvSpPr>
            <a:spLocks noGrp="1"/>
          </p:cNvSpPr>
          <p:nvPr>
            <p:ph type="title"/>
          </p:nvPr>
        </p:nvSpPr>
        <p:spPr>
          <a:xfrm>
            <a:off x="679622" y="365125"/>
            <a:ext cx="10478529"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8BBE032-79E9-CFEB-77B7-2F1C41A26B0F}"/>
              </a:ext>
            </a:extLst>
          </p:cNvPr>
          <p:cNvSpPr>
            <a:spLocks noGrp="1"/>
          </p:cNvSpPr>
          <p:nvPr>
            <p:ph type="body" idx="1"/>
          </p:nvPr>
        </p:nvSpPr>
        <p:spPr>
          <a:xfrm>
            <a:off x="679622" y="1825625"/>
            <a:ext cx="10478529"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Box 10">
            <a:extLst>
              <a:ext uri="{FF2B5EF4-FFF2-40B4-BE49-F238E27FC236}">
                <a16:creationId xmlns:a16="http://schemas.microsoft.com/office/drawing/2014/main" id="{669B2732-90BB-5C30-7D32-2F33F5139378}"/>
              </a:ext>
            </a:extLst>
          </p:cNvPr>
          <p:cNvSpPr txBox="1"/>
          <p:nvPr userDrawn="1"/>
        </p:nvSpPr>
        <p:spPr>
          <a:xfrm>
            <a:off x="568411" y="5895972"/>
            <a:ext cx="4191848" cy="646331"/>
          </a:xfrm>
          <a:prstGeom prst="rect">
            <a:avLst/>
          </a:prstGeom>
          <a:solidFill>
            <a:schemeClr val="bg1"/>
          </a:solidFill>
        </p:spPr>
        <p:txBody>
          <a:bodyPr wrap="square" rtlCol="0" anchor="b">
            <a:spAutoFit/>
          </a:bodyPr>
          <a:lstStyle/>
          <a:p>
            <a:r>
              <a:rPr lang="en-US" sz="3600" b="1">
                <a:solidFill>
                  <a:schemeClr val="tx1"/>
                </a:solidFill>
                <a:latin typeface="HelveticaNeueLT Pro 55 Roman" panose="020B0604020202020204"/>
                <a:cs typeface="Arial" panose="020B0604020202020204" pitchFamily="34" charset="0"/>
              </a:rPr>
              <a:t>Weather</a:t>
            </a:r>
            <a:r>
              <a:rPr lang="en-US" sz="3600" b="1">
                <a:solidFill>
                  <a:srgbClr val="FF0000"/>
                </a:solidFill>
                <a:latin typeface="HelveticaNeueLT Pro 55 Roman" panose="020B0604020202020204"/>
                <a:cs typeface="Arial" panose="020B0604020202020204" pitchFamily="34" charset="0"/>
              </a:rPr>
              <a:t> Together</a:t>
            </a:r>
          </a:p>
        </p:txBody>
      </p:sp>
      <p:sp>
        <p:nvSpPr>
          <p:cNvPr id="4" name="TextBox 3">
            <a:extLst>
              <a:ext uri="{FF2B5EF4-FFF2-40B4-BE49-F238E27FC236}">
                <a16:creationId xmlns:a16="http://schemas.microsoft.com/office/drawing/2014/main" id="{3A8CA532-398C-2927-5508-F70D1CFF7176}"/>
              </a:ext>
            </a:extLst>
          </p:cNvPr>
          <p:cNvSpPr txBox="1"/>
          <p:nvPr userDrawn="1"/>
        </p:nvSpPr>
        <p:spPr>
          <a:xfrm>
            <a:off x="5933516" y="6235972"/>
            <a:ext cx="3828458" cy="276999"/>
          </a:xfrm>
          <a:prstGeom prst="rect">
            <a:avLst/>
          </a:prstGeom>
          <a:solidFill>
            <a:schemeClr val="bg1"/>
          </a:solidFill>
        </p:spPr>
        <p:txBody>
          <a:bodyPr wrap="square" rtlCol="0">
            <a:spAutoFit/>
          </a:bodyPr>
          <a:lstStyle/>
          <a:p>
            <a:r>
              <a:rPr lang="en-GB" sz="1200" b="1">
                <a:solidFill>
                  <a:srgbClr val="FF0000"/>
                </a:solidFill>
                <a:latin typeface="Arial" panose="020B0604020202020204" pitchFamily="34" charset="0"/>
                <a:cs typeface="Arial" panose="020B0604020202020204" pitchFamily="34" charset="0"/>
              </a:rPr>
              <a:t>Flooding          Investigating your risk          </a:t>
            </a:r>
            <a:r>
              <a:rPr lang="en-GB" sz="1200" b="1">
                <a:latin typeface="Arial" panose="020B0604020202020204" pitchFamily="34" charset="0"/>
                <a:cs typeface="Arial" panose="020B0604020202020204" pitchFamily="34" charset="0"/>
              </a:rPr>
              <a:t>Learn</a:t>
            </a:r>
          </a:p>
        </p:txBody>
      </p:sp>
      <p:pic>
        <p:nvPicPr>
          <p:cNvPr id="5" name="Picture 4">
            <a:extLst>
              <a:ext uri="{FF2B5EF4-FFF2-40B4-BE49-F238E27FC236}">
                <a16:creationId xmlns:a16="http://schemas.microsoft.com/office/drawing/2014/main" id="{FD749AF9-7115-EAC2-33AE-DF5649DD99C8}"/>
              </a:ext>
            </a:extLst>
          </p:cNvPr>
          <p:cNvPicPr>
            <a:picLocks noChangeAspect="1"/>
          </p:cNvPicPr>
          <p:nvPr userDrawn="1"/>
        </p:nvPicPr>
        <p:blipFill>
          <a:blip r:embed="rId19"/>
          <a:stretch>
            <a:fillRect/>
          </a:stretch>
        </p:blipFill>
        <p:spPr>
          <a:xfrm>
            <a:off x="6771293" y="6254326"/>
            <a:ext cx="172432" cy="172432"/>
          </a:xfrm>
          <a:prstGeom prst="rect">
            <a:avLst/>
          </a:prstGeom>
        </p:spPr>
      </p:pic>
      <p:pic>
        <p:nvPicPr>
          <p:cNvPr id="6" name="Picture 5">
            <a:extLst>
              <a:ext uri="{FF2B5EF4-FFF2-40B4-BE49-F238E27FC236}">
                <a16:creationId xmlns:a16="http://schemas.microsoft.com/office/drawing/2014/main" id="{019D7778-BF90-AE7B-E65D-CF9A68B83181}"/>
              </a:ext>
            </a:extLst>
          </p:cNvPr>
          <p:cNvPicPr>
            <a:picLocks noChangeAspect="1"/>
          </p:cNvPicPr>
          <p:nvPr userDrawn="1"/>
        </p:nvPicPr>
        <p:blipFill>
          <a:blip r:embed="rId20"/>
          <a:stretch>
            <a:fillRect/>
          </a:stretch>
        </p:blipFill>
        <p:spPr>
          <a:xfrm>
            <a:off x="8837726" y="6254326"/>
            <a:ext cx="172432" cy="177994"/>
          </a:xfrm>
          <a:prstGeom prst="rect">
            <a:avLst/>
          </a:prstGeom>
        </p:spPr>
      </p:pic>
    </p:spTree>
    <p:extLst>
      <p:ext uri="{BB962C8B-B14F-4D97-AF65-F5344CB8AC3E}">
        <p14:creationId xmlns:p14="http://schemas.microsoft.com/office/powerpoint/2010/main" val="270579289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38">
          <p15:clr>
            <a:srgbClr val="F26B43"/>
          </p15:clr>
        </p15:guide>
        <p15:guide id="2" pos="415">
          <p15:clr>
            <a:srgbClr val="F26B43"/>
          </p15:clr>
        </p15:guide>
        <p15:guide id="3" pos="3795">
          <p15:clr>
            <a:srgbClr val="F26B43"/>
          </p15:clr>
        </p15:guide>
        <p15:guide id="4" pos="365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6"/>
            <a:ext cx="1037137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2" y="1825628"/>
            <a:ext cx="10371371" cy="39127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3"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4038603" y="6356351"/>
            <a:ext cx="411479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1241214" y="5390438"/>
            <a:ext cx="677614" cy="625610"/>
          </a:xfrm>
          <a:prstGeom prst="rect">
            <a:avLst/>
          </a:prstGeom>
        </p:spPr>
        <p:txBody>
          <a:bodyPr vert="horz" lIns="91440" tIns="45720" rIns="91440" bIns="45720" rtlCol="0" anchor="ctr"/>
          <a:lstStyle>
            <a:lvl1pPr algn="r">
              <a:defRPr sz="2800">
                <a:solidFill>
                  <a:srgbClr val="EE2A24"/>
                </a:solidFill>
              </a:defRPr>
            </a:lvl1pPr>
          </a:lstStyle>
          <a:p>
            <a:fld id="{CDEA46CE-92BB-4B22-8BD4-28032886E2F8}" type="slidenum">
              <a:rPr lang="en-GB" smtClean="0"/>
              <a:pPr/>
              <a:t>‹#›</a:t>
            </a:fld>
            <a:endParaRPr lang="en-GB"/>
          </a:p>
        </p:txBody>
      </p:sp>
      <p:pic>
        <p:nvPicPr>
          <p:cNvPr id="11" name="Graphic 10">
            <a:extLst>
              <a:ext uri="{FF2B5EF4-FFF2-40B4-BE49-F238E27FC236}">
                <a16:creationId xmlns:a16="http://schemas.microsoft.com/office/drawing/2014/main" id="{DEC281FF-CE2D-7A6C-A891-57B231C5F5E0}"/>
              </a:ext>
            </a:extLst>
          </p:cNvPr>
          <p:cNvPicPr>
            <a:picLocks noChangeAspect="1"/>
          </p:cNvPicPr>
          <p:nvPr userDrawn="1"/>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982200" y="5946084"/>
            <a:ext cx="2209800" cy="971550"/>
          </a:xfrm>
          <a:prstGeom prst="rect">
            <a:avLst/>
          </a:prstGeom>
        </p:spPr>
      </p:pic>
      <p:cxnSp>
        <p:nvCxnSpPr>
          <p:cNvPr id="13" name="Straight Connector 12">
            <a:extLst>
              <a:ext uri="{FF2B5EF4-FFF2-40B4-BE49-F238E27FC236}">
                <a16:creationId xmlns:a16="http://schemas.microsoft.com/office/drawing/2014/main" id="{812A7489-FD98-C6ED-2362-08E4CDB9D603}"/>
              </a:ext>
            </a:extLst>
          </p:cNvPr>
          <p:cNvCxnSpPr>
            <a:cxnSpLocks/>
          </p:cNvCxnSpPr>
          <p:nvPr userDrawn="1"/>
        </p:nvCxnSpPr>
        <p:spPr>
          <a:xfrm flipH="1">
            <a:off x="381000" y="5886450"/>
            <a:ext cx="11425238"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CDB26856-213F-8BEF-8A5E-E32802DB2A4E}"/>
              </a:ext>
            </a:extLst>
          </p:cNvPr>
          <p:cNvPicPr>
            <a:picLocks noChangeAspect="1"/>
          </p:cNvPicPr>
          <p:nvPr userDrawn="1"/>
        </p:nvPicPr>
        <p:blipFill>
          <a:blip r:embed="rId19" cstate="email">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rot="5400000">
            <a:off x="1042845" y="5092061"/>
            <a:ext cx="798267" cy="2580804"/>
          </a:xfrm>
          <a:prstGeom prst="rect">
            <a:avLst/>
          </a:prstGeom>
        </p:spPr>
      </p:pic>
    </p:spTree>
    <p:extLst>
      <p:ext uri="{BB962C8B-B14F-4D97-AF65-F5344CB8AC3E}">
        <p14:creationId xmlns:p14="http://schemas.microsoft.com/office/powerpoint/2010/main" val="29681124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 id="2147483675" r:id="rId14"/>
    <p:sldLayoutId id="2147483694" r:id="rId15"/>
  </p:sldLayoutIdLst>
  <p:hf sldNum="0" hdr="0" ftr="0" dt="0"/>
  <p:txStyles>
    <p:titleStyle>
      <a:lvl1pPr algn="l" defTabSz="9144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9" rtl="0" eaLnBrk="1" latinLnBrk="0" hangingPunct="1">
        <a:defRPr sz="1800" kern="1200">
          <a:solidFill>
            <a:schemeClr val="tx1"/>
          </a:solidFill>
          <a:latin typeface="+mn-lt"/>
          <a:ea typeface="+mn-ea"/>
          <a:cs typeface="+mn-cs"/>
        </a:defRPr>
      </a:lvl1pPr>
      <a:lvl2pPr marL="457204" algn="l" defTabSz="914409" rtl="0" eaLnBrk="1" latinLnBrk="0" hangingPunct="1">
        <a:defRPr sz="1800" kern="1200">
          <a:solidFill>
            <a:schemeClr val="tx1"/>
          </a:solidFill>
          <a:latin typeface="+mn-lt"/>
          <a:ea typeface="+mn-ea"/>
          <a:cs typeface="+mn-cs"/>
        </a:defRPr>
      </a:lvl2pPr>
      <a:lvl3pPr marL="914409" algn="l" defTabSz="914409" rtl="0" eaLnBrk="1" latinLnBrk="0" hangingPunct="1">
        <a:defRPr sz="1800" kern="1200">
          <a:solidFill>
            <a:schemeClr val="tx1"/>
          </a:solidFill>
          <a:latin typeface="+mn-lt"/>
          <a:ea typeface="+mn-ea"/>
          <a:cs typeface="+mn-cs"/>
        </a:defRPr>
      </a:lvl3pPr>
      <a:lvl4pPr marL="1371615" algn="l" defTabSz="914409" rtl="0" eaLnBrk="1" latinLnBrk="0" hangingPunct="1">
        <a:defRPr sz="1800" kern="1200">
          <a:solidFill>
            <a:schemeClr val="tx1"/>
          </a:solidFill>
          <a:latin typeface="+mn-lt"/>
          <a:ea typeface="+mn-ea"/>
          <a:cs typeface="+mn-cs"/>
        </a:defRPr>
      </a:lvl4pPr>
      <a:lvl5pPr marL="1828820" algn="l" defTabSz="914409" rtl="0" eaLnBrk="1" latinLnBrk="0" hangingPunct="1">
        <a:defRPr sz="1800" kern="1200">
          <a:solidFill>
            <a:schemeClr val="tx1"/>
          </a:solidFill>
          <a:latin typeface="+mn-lt"/>
          <a:ea typeface="+mn-ea"/>
          <a:cs typeface="+mn-cs"/>
        </a:defRPr>
      </a:lvl5pPr>
      <a:lvl6pPr marL="2286023" algn="l" defTabSz="914409" rtl="0" eaLnBrk="1" latinLnBrk="0" hangingPunct="1">
        <a:defRPr sz="1800" kern="1200">
          <a:solidFill>
            <a:schemeClr val="tx1"/>
          </a:solidFill>
          <a:latin typeface="+mn-lt"/>
          <a:ea typeface="+mn-ea"/>
          <a:cs typeface="+mn-cs"/>
        </a:defRPr>
      </a:lvl6pPr>
      <a:lvl7pPr marL="2743229" algn="l" defTabSz="914409" rtl="0" eaLnBrk="1" latinLnBrk="0" hangingPunct="1">
        <a:defRPr sz="1800" kern="1200">
          <a:solidFill>
            <a:schemeClr val="tx1"/>
          </a:solidFill>
          <a:latin typeface="+mn-lt"/>
          <a:ea typeface="+mn-ea"/>
          <a:cs typeface="+mn-cs"/>
        </a:defRPr>
      </a:lvl7pPr>
      <a:lvl8pPr marL="3200435" algn="l" defTabSz="914409" rtl="0" eaLnBrk="1" latinLnBrk="0" hangingPunct="1">
        <a:defRPr sz="1800" kern="1200">
          <a:solidFill>
            <a:schemeClr val="tx1"/>
          </a:solidFill>
          <a:latin typeface="+mn-lt"/>
          <a:ea typeface="+mn-ea"/>
          <a:cs typeface="+mn-cs"/>
        </a:defRPr>
      </a:lvl8pPr>
      <a:lvl9pPr marL="3657639" algn="l" defTabSz="9144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s://www.redcross.org.uk/-/media/documents/weather-together/flooding-updated/note-writing-help.docx?sc_lang=en" TargetMode="External"/><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image" Target="../media/image1.emf"/><Relationship Id="rId7"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gif"/></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emf"/><Relationship Id="rId7"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eg"/><Relationship Id="rId10" Type="http://schemas.openxmlformats.org/officeDocument/2006/relationships/image" Target="../media/image15.gif"/><Relationship Id="rId4" Type="http://schemas.openxmlformats.org/officeDocument/2006/relationships/image" Target="../media/image28.gif"/><Relationship Id="rId9" Type="http://schemas.openxmlformats.org/officeDocument/2006/relationships/image" Target="../media/image35.sv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5.gif"/><Relationship Id="rId5" Type="http://schemas.openxmlformats.org/officeDocument/2006/relationships/image" Target="../media/image29.jpeg"/><Relationship Id="rId4" Type="http://schemas.openxmlformats.org/officeDocument/2006/relationships/image" Target="../media/image28.gif"/></Relationships>
</file>

<file path=ppt/slides/_rels/slide1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5.gif"/><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5.gif"/><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5.gif"/><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hyperlink" Target="https://www.gov.uk/sign-up-for-flood-warnings" TargetMode="External"/><Relationship Id="rId3" Type="http://schemas.openxmlformats.org/officeDocument/2006/relationships/hyperlink" Target="https://www.redcross.org.uk/get-help/prepare-for-emergencies/how-to-prepare-for-floods-and-flooding" TargetMode="External"/><Relationship Id="rId7"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hyperlink" Target="https://www.redcross.org.uk/stories/disasters-and-emergencies/uk/how-the-british-red-cross-helps-during-a-flood"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hyperlink" Target="https://what3words.com/products/what3words-app"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mailto:jo@samaritans.org" TargetMode="External"/><Relationship Id="rId3" Type="http://schemas.openxmlformats.org/officeDocument/2006/relationships/hyperlink" Target="tel:08001111" TargetMode="External"/><Relationship Id="rId7" Type="http://schemas.openxmlformats.org/officeDocument/2006/relationships/hyperlink" Target="https://youngminds.org.uk/find-help/your-guide-to-support/"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hyperlink" Target="sms:85258?body=THEMIX" TargetMode="External"/><Relationship Id="rId5" Type="http://schemas.openxmlformats.org/officeDocument/2006/relationships/hyperlink" Target="https://www.childline.org.uk/login/?returnPath=%2flocker%2finbox%2f" TargetMode="External"/><Relationship Id="rId4" Type="http://schemas.openxmlformats.org/officeDocument/2006/relationships/hyperlink" Target="https://www.childline.org.uk/get-support/1-2-1-counsellor-chat/" TargetMode="External"/><Relationship Id="rId9" Type="http://schemas.openxmlformats.org/officeDocument/2006/relationships/image" Target="../media/image52.png"/></Relationships>
</file>

<file path=ppt/slides/_rels/slide25.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hyperlink" Target="https://www.redcross.org.uk/weather-together-resources" TargetMode="External"/><Relationship Id="rId2" Type="http://schemas.openxmlformats.org/officeDocument/2006/relationships/notesSlide" Target="../notesSlides/notesSlide21.xml"/><Relationship Id="rId16" Type="http://schemas.openxmlformats.org/officeDocument/2006/relationships/hyperlink" Target="https://feedback.redcross.org.uk/s/WeatherTogether/" TargetMode="External"/><Relationship Id="rId1" Type="http://schemas.openxmlformats.org/officeDocument/2006/relationships/slideLayout" Target="../slideLayouts/slideLayout6.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gif"/><Relationship Id="rId4" Type="http://schemas.openxmlformats.org/officeDocument/2006/relationships/image" Target="../media/image15.gif"/></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9.gif"/><Relationship Id="rId4" Type="http://schemas.openxmlformats.org/officeDocument/2006/relationships/image" Target="../media/image15.gif"/></Relationships>
</file>

<file path=ppt/slides/_rels/slide5.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5.gif"/><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hyperlink" Target="https://flood-map-for-planning.service.gov.uk/location" TargetMode="External"/><Relationship Id="rId13" Type="http://schemas.openxmlformats.org/officeDocument/2006/relationships/image" Target="../media/image15.gif"/><Relationship Id="rId3" Type="http://schemas.openxmlformats.org/officeDocument/2006/relationships/image" Target="../media/image22.jpeg"/><Relationship Id="rId7" Type="http://schemas.openxmlformats.org/officeDocument/2006/relationships/hyperlink" Target="https://map.sepa.org.uk/floodmaps" TargetMode="External"/><Relationship Id="rId12"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maps.cyfoethnaturiolcymru.gov.uk/Html5Viewer/Index.html?configBase=https://maps.cyfoethnaturiolcymru.gov.uk/Geocortex/Essentials/REST/sites/Flood_Risk/viewers/Flood_Risk/virtualdirectory/Resources/Config/Default&amp;layerTheme=0" TargetMode="External"/><Relationship Id="rId11" Type="http://schemas.openxmlformats.org/officeDocument/2006/relationships/image" Target="../media/image26.jpeg"/><Relationship Id="rId5" Type="http://schemas.openxmlformats.org/officeDocument/2006/relationships/image" Target="../media/image23.gif"/><Relationship Id="rId10" Type="http://schemas.openxmlformats.org/officeDocument/2006/relationships/image" Target="../media/image25.jpeg"/><Relationship Id="rId4" Type="http://schemas.openxmlformats.org/officeDocument/2006/relationships/hyperlink" Target="https://www.nidirect.gov.uk/articles/check-risk-flooding-your-area" TargetMode="External"/><Relationship Id="rId9" Type="http://schemas.openxmlformats.org/officeDocument/2006/relationships/image" Target="../media/image24.jpeg"/></Relationships>
</file>

<file path=ppt/slides/_rels/slide7.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image" Target="../media/image1.emf"/><Relationship Id="rId7"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gif"/></Relationships>
</file>

<file path=ppt/slides/_rels/slide8.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image" Target="../media/image1.emf"/><Relationship Id="rId7"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gif"/></Relationships>
</file>

<file path=ppt/slides/_rels/slide9.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image" Target="../media/image1.emf"/><Relationship Id="rId7"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gi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8535E1D-5E49-0A0B-B4E3-EACF492B035B}"/>
              </a:ext>
            </a:extLst>
          </p:cNvPr>
          <p:cNvGrpSpPr>
            <a:grpSpLocks noGrp="1" noUngrp="1" noRot="1" noMove="1" noResize="1"/>
          </p:cNvGrpSpPr>
          <p:nvPr/>
        </p:nvGrpSpPr>
        <p:grpSpPr>
          <a:xfrm>
            <a:off x="939227" y="0"/>
            <a:ext cx="10313546" cy="6857994"/>
            <a:chOff x="320850" y="401202"/>
            <a:chExt cx="10313546" cy="6904162"/>
          </a:xfrm>
        </p:grpSpPr>
        <p:sp>
          <p:nvSpPr>
            <p:cNvPr id="5" name="object 2">
              <a:extLst>
                <a:ext uri="{FF2B5EF4-FFF2-40B4-BE49-F238E27FC236}">
                  <a16:creationId xmlns:a16="http://schemas.microsoft.com/office/drawing/2014/main" id="{4B7B90B3-110D-DD82-5363-F86AFC719D93}"/>
                </a:ext>
              </a:extLst>
            </p:cNvPr>
            <p:cNvSpPr txBox="1">
              <a:spLocks noGrp="1" noRot="1" noMove="1" noResize="1" noEditPoints="1" noAdjustHandles="1" noChangeArrowheads="1" noChangeShapeType="1"/>
            </p:cNvSpPr>
            <p:nvPr/>
          </p:nvSpPr>
          <p:spPr>
            <a:xfrm>
              <a:off x="3319175" y="609547"/>
              <a:ext cx="6567081" cy="260789"/>
            </a:xfrm>
            <a:prstGeom prst="rect">
              <a:avLst/>
            </a:prstGeom>
          </p:spPr>
          <p:txBody>
            <a:bodyPr vert="horz" wrap="square" lIns="0" tIns="12700" rIns="0" bIns="0" rtlCol="0">
              <a:spAutoFit/>
            </a:bodyPr>
            <a:lstStyle/>
            <a:p>
              <a:pPr marL="12700">
                <a:lnSpc>
                  <a:spcPct val="100000"/>
                </a:lnSpc>
                <a:spcBef>
                  <a:spcPts val="100"/>
                </a:spcBef>
              </a:pPr>
              <a:r>
                <a:rPr sz="1600" b="1" dirty="0">
                  <a:solidFill>
                    <a:srgbClr val="231F20"/>
                  </a:solidFill>
                  <a:latin typeface="HelveticaNeueLT Pro 65 Md" panose="020B0804020202020204" pitchFamily="34" charset="0"/>
                  <a:cs typeface="Arial"/>
                </a:rPr>
                <a:t>Weather</a:t>
              </a:r>
              <a:r>
                <a:rPr sz="1600" b="1" spc="25" dirty="0">
                  <a:solidFill>
                    <a:srgbClr val="231F20"/>
                  </a:solidFill>
                  <a:latin typeface="HelveticaNeueLT Pro 65 Md" panose="020B0804020202020204" pitchFamily="34" charset="0"/>
                  <a:cs typeface="Arial"/>
                </a:rPr>
                <a:t> </a:t>
              </a:r>
              <a:r>
                <a:rPr sz="1600" b="1" dirty="0">
                  <a:solidFill>
                    <a:srgbClr val="231F20"/>
                  </a:solidFill>
                  <a:latin typeface="HelveticaNeueLT Pro 65 Md" panose="020B0804020202020204" pitchFamily="34" charset="0"/>
                  <a:cs typeface="Arial"/>
                </a:rPr>
                <a:t>Together:</a:t>
              </a:r>
              <a:r>
                <a:rPr sz="1600" b="1" spc="25" dirty="0">
                  <a:solidFill>
                    <a:srgbClr val="231F20"/>
                  </a:solidFill>
                  <a:latin typeface="HelveticaNeueLT Pro 65 Md" panose="020B0804020202020204" pitchFamily="34" charset="0"/>
                  <a:cs typeface="Arial"/>
                </a:rPr>
                <a:t> </a:t>
              </a:r>
              <a:r>
                <a:rPr lang="en-GB" sz="1600" b="1" spc="25" dirty="0">
                  <a:solidFill>
                    <a:srgbClr val="231F20"/>
                  </a:solidFill>
                  <a:latin typeface="HelveticaNeueLT Pro 65 Md" panose="020B0804020202020204" pitchFamily="34" charset="0"/>
                  <a:cs typeface="Arial"/>
                </a:rPr>
                <a:t>Flooding - Investigating </a:t>
              </a:r>
              <a:r>
                <a:rPr lang="en-GB" sz="1600" b="1" spc="25">
                  <a:solidFill>
                    <a:srgbClr val="231F20"/>
                  </a:solidFill>
                  <a:latin typeface="HelveticaNeueLT Pro 65 Md" panose="020B0804020202020204" pitchFamily="34" charset="0"/>
                  <a:cs typeface="Arial"/>
                </a:rPr>
                <a:t>your risk</a:t>
              </a:r>
              <a:endParaRPr sz="1600" dirty="0">
                <a:latin typeface="HelveticaNeueLT Pro 65 Md" panose="020B0804020202020204" pitchFamily="34" charset="0"/>
                <a:cs typeface="Arial"/>
              </a:endParaRPr>
            </a:p>
          </p:txBody>
        </p:sp>
        <p:sp>
          <p:nvSpPr>
            <p:cNvPr id="6" name="object 3">
              <a:extLst>
                <a:ext uri="{FF2B5EF4-FFF2-40B4-BE49-F238E27FC236}">
                  <a16:creationId xmlns:a16="http://schemas.microsoft.com/office/drawing/2014/main" id="{1C08691D-3400-758A-5F5A-0561B4295F4C}"/>
                </a:ext>
              </a:extLst>
            </p:cNvPr>
            <p:cNvSpPr>
              <a:spLocks noGrp="1" noRot="1" noMove="1" noResize="1" noEditPoints="1" noAdjustHandles="1" noChangeArrowheads="1" noChangeShapeType="1"/>
            </p:cNvSpPr>
            <p:nvPr/>
          </p:nvSpPr>
          <p:spPr>
            <a:xfrm>
              <a:off x="3000150" y="463555"/>
              <a:ext cx="7228840" cy="502284"/>
            </a:xfrm>
            <a:custGeom>
              <a:avLst/>
              <a:gdLst/>
              <a:ahLst/>
              <a:cxnLst/>
              <a:rect l="l" t="t" r="r" b="b"/>
              <a:pathLst>
                <a:path w="7228840" h="502284">
                  <a:moveTo>
                    <a:pt x="152400" y="0"/>
                  </a:moveTo>
                  <a:lnTo>
                    <a:pt x="104231" y="7769"/>
                  </a:lnTo>
                  <a:lnTo>
                    <a:pt x="62396" y="29405"/>
                  </a:lnTo>
                  <a:lnTo>
                    <a:pt x="29405" y="62396"/>
                  </a:lnTo>
                  <a:lnTo>
                    <a:pt x="7769" y="104231"/>
                  </a:lnTo>
                  <a:lnTo>
                    <a:pt x="0" y="152400"/>
                  </a:lnTo>
                  <a:lnTo>
                    <a:pt x="0" y="349694"/>
                  </a:lnTo>
                  <a:lnTo>
                    <a:pt x="7769" y="397867"/>
                  </a:lnTo>
                  <a:lnTo>
                    <a:pt x="29405" y="439703"/>
                  </a:lnTo>
                  <a:lnTo>
                    <a:pt x="62396" y="472692"/>
                  </a:lnTo>
                  <a:lnTo>
                    <a:pt x="104231" y="494325"/>
                  </a:lnTo>
                  <a:lnTo>
                    <a:pt x="152400" y="502094"/>
                  </a:lnTo>
                  <a:lnTo>
                    <a:pt x="7075893" y="502094"/>
                  </a:lnTo>
                  <a:lnTo>
                    <a:pt x="7124066" y="494325"/>
                  </a:lnTo>
                  <a:lnTo>
                    <a:pt x="7165902" y="472692"/>
                  </a:lnTo>
                  <a:lnTo>
                    <a:pt x="7198891" y="439703"/>
                  </a:lnTo>
                  <a:lnTo>
                    <a:pt x="7220525" y="397867"/>
                  </a:lnTo>
                  <a:lnTo>
                    <a:pt x="7228293" y="349694"/>
                  </a:lnTo>
                  <a:lnTo>
                    <a:pt x="7228293" y="152400"/>
                  </a:lnTo>
                  <a:lnTo>
                    <a:pt x="7220525" y="104231"/>
                  </a:lnTo>
                  <a:lnTo>
                    <a:pt x="7198891" y="62396"/>
                  </a:lnTo>
                  <a:lnTo>
                    <a:pt x="7165902" y="29405"/>
                  </a:lnTo>
                  <a:lnTo>
                    <a:pt x="7124066" y="7769"/>
                  </a:lnTo>
                  <a:lnTo>
                    <a:pt x="7075893" y="0"/>
                  </a:lnTo>
                  <a:lnTo>
                    <a:pt x="152400" y="0"/>
                  </a:lnTo>
                  <a:close/>
                </a:path>
              </a:pathLst>
            </a:custGeom>
            <a:ln w="88899">
              <a:solidFill>
                <a:srgbClr val="D2232A"/>
              </a:solidFill>
            </a:ln>
          </p:spPr>
          <p:txBody>
            <a:bodyPr wrap="square" lIns="0" tIns="0" rIns="0" bIns="0" rtlCol="0"/>
            <a:lstStyle/>
            <a:p>
              <a:endParaRPr/>
            </a:p>
          </p:txBody>
        </p:sp>
        <p:sp>
          <p:nvSpPr>
            <p:cNvPr id="7" name="object 4">
              <a:extLst>
                <a:ext uri="{FF2B5EF4-FFF2-40B4-BE49-F238E27FC236}">
                  <a16:creationId xmlns:a16="http://schemas.microsoft.com/office/drawing/2014/main" id="{5E06D7A1-8854-E253-CDE3-1600D6C00537}"/>
                </a:ext>
              </a:extLst>
            </p:cNvPr>
            <p:cNvSpPr txBox="1">
              <a:spLocks noGrp="1" noRot="1" noMove="1" noResize="1" noEditPoints="1" noAdjustHandles="1" noChangeArrowheads="1" noChangeShapeType="1"/>
            </p:cNvSpPr>
            <p:nvPr/>
          </p:nvSpPr>
          <p:spPr>
            <a:xfrm>
              <a:off x="4474789" y="1253139"/>
              <a:ext cx="5461267" cy="558501"/>
            </a:xfrm>
            <a:prstGeom prst="rect">
              <a:avLst/>
            </a:prstGeom>
          </p:spPr>
          <p:txBody>
            <a:bodyPr vert="horz" wrap="square" lIns="0" tIns="0" rIns="0" bIns="0" rtlCol="0" anchor="t">
              <a:spAutoFit/>
            </a:bodyPr>
            <a:lstStyle/>
            <a:p>
              <a:pPr marL="171450" lvl="0" indent="-171450">
                <a:buClr>
                  <a:srgbClr val="FF0000"/>
                </a:buClr>
                <a:buSzPct val="150000"/>
                <a:buFont typeface="HelveticaNeueLT Pro 45 Lt" panose="020B0403020202020204" pitchFamily="34" charset="0"/>
                <a:buChar char="-"/>
              </a:pPr>
              <a:r>
                <a:rPr lang="en-GB" sz="1200">
                  <a:solidFill>
                    <a:srgbClr val="231F20"/>
                  </a:solidFill>
                  <a:latin typeface="HelveticaNeueLT Pro 45 Lt"/>
                  <a:cs typeface="Arial"/>
                </a:rPr>
                <a:t>Must</a:t>
              </a:r>
              <a:r>
                <a:rPr lang="en-GB" sz="1200" spc="-20">
                  <a:solidFill>
                    <a:srgbClr val="231F20"/>
                  </a:solidFill>
                  <a:latin typeface="HelveticaNeueLT Pro 45 Lt"/>
                  <a:cs typeface="Arial"/>
                </a:rPr>
                <a:t> </a:t>
              </a:r>
              <a:r>
                <a:rPr lang="en-GB" sz="1200">
                  <a:latin typeface="HelveticaNeueLT Pro 45 Lt"/>
                </a:rPr>
                <a:t>know that flooding can affect anyone.</a:t>
              </a:r>
            </a:p>
            <a:p>
              <a:pPr marL="183515" indent="-171450">
                <a:lnSpc>
                  <a:spcPts val="1540"/>
                </a:lnSpc>
                <a:buClr>
                  <a:srgbClr val="FF0000"/>
                </a:buClr>
                <a:buSzPct val="150000"/>
                <a:buFont typeface="HelveticaNeueLT Pro 45 Lt" panose="020B0403020202020204" pitchFamily="34" charset="0"/>
                <a:buChar char="-"/>
                <a:tabLst>
                  <a:tab pos="193040" algn="l"/>
                </a:tabLst>
              </a:pPr>
              <a:r>
                <a:rPr sz="1200" spc="-20">
                  <a:solidFill>
                    <a:srgbClr val="231F20"/>
                  </a:solidFill>
                  <a:latin typeface="HelveticaNeueLT Pro 45 Lt"/>
                  <a:cs typeface="Arial"/>
                </a:rPr>
                <a:t>Should</a:t>
              </a:r>
              <a:r>
                <a:rPr sz="1200" spc="-25">
                  <a:solidFill>
                    <a:srgbClr val="231F20"/>
                  </a:solidFill>
                  <a:latin typeface="HelveticaNeueLT Pro 45 Lt"/>
                  <a:cs typeface="Arial"/>
                </a:rPr>
                <a:t> </a:t>
              </a:r>
              <a:r>
                <a:rPr lang="en-US" sz="1200">
                  <a:latin typeface="HelveticaNeueLT Pro 45 Lt"/>
                </a:rPr>
                <a:t>discuss how flooding can affect people who are not in direct risk of flooding.</a:t>
              </a:r>
              <a:endParaRPr sz="1200">
                <a:latin typeface="HelveticaNeueLT Pro 45 Lt" panose="020B0403020202020204" pitchFamily="34" charset="0"/>
                <a:cs typeface="Arial"/>
              </a:endParaRPr>
            </a:p>
          </p:txBody>
        </p:sp>
        <p:sp>
          <p:nvSpPr>
            <p:cNvPr id="8" name="object 5">
              <a:extLst>
                <a:ext uri="{FF2B5EF4-FFF2-40B4-BE49-F238E27FC236}">
                  <a16:creationId xmlns:a16="http://schemas.microsoft.com/office/drawing/2014/main" id="{D5DD002A-1758-F65A-FC45-B2FB5FD1D6E4}"/>
                </a:ext>
              </a:extLst>
            </p:cNvPr>
            <p:cNvSpPr>
              <a:spLocks noGrp="1" noRot="1" noMove="1" noResize="1" noEditPoints="1" noAdjustHandles="1" noChangeArrowheads="1" noChangeShapeType="1"/>
            </p:cNvSpPr>
            <p:nvPr/>
          </p:nvSpPr>
          <p:spPr>
            <a:xfrm>
              <a:off x="4332700" y="1092705"/>
              <a:ext cx="5870575" cy="812165"/>
            </a:xfrm>
            <a:custGeom>
              <a:avLst/>
              <a:gdLst/>
              <a:ahLst/>
              <a:cxnLst/>
              <a:rect l="l" t="t" r="r" b="b"/>
              <a:pathLst>
                <a:path w="5870575" h="812164">
                  <a:moveTo>
                    <a:pt x="152400" y="0"/>
                  </a:moveTo>
                  <a:lnTo>
                    <a:pt x="104231" y="7769"/>
                  </a:lnTo>
                  <a:lnTo>
                    <a:pt x="62396" y="29405"/>
                  </a:lnTo>
                  <a:lnTo>
                    <a:pt x="29405" y="62396"/>
                  </a:lnTo>
                  <a:lnTo>
                    <a:pt x="7769" y="104231"/>
                  </a:lnTo>
                  <a:lnTo>
                    <a:pt x="0" y="152400"/>
                  </a:lnTo>
                  <a:lnTo>
                    <a:pt x="0" y="659206"/>
                  </a:lnTo>
                  <a:lnTo>
                    <a:pt x="7769" y="707374"/>
                  </a:lnTo>
                  <a:lnTo>
                    <a:pt x="29405" y="749209"/>
                  </a:lnTo>
                  <a:lnTo>
                    <a:pt x="62396" y="782200"/>
                  </a:lnTo>
                  <a:lnTo>
                    <a:pt x="104231" y="803836"/>
                  </a:lnTo>
                  <a:lnTo>
                    <a:pt x="152400" y="811606"/>
                  </a:lnTo>
                  <a:lnTo>
                    <a:pt x="5717946" y="811606"/>
                  </a:lnTo>
                  <a:lnTo>
                    <a:pt x="5766119" y="803836"/>
                  </a:lnTo>
                  <a:lnTo>
                    <a:pt x="5807955" y="782200"/>
                  </a:lnTo>
                  <a:lnTo>
                    <a:pt x="5840944" y="749209"/>
                  </a:lnTo>
                  <a:lnTo>
                    <a:pt x="5862577" y="707374"/>
                  </a:lnTo>
                  <a:lnTo>
                    <a:pt x="5870346" y="659206"/>
                  </a:lnTo>
                  <a:lnTo>
                    <a:pt x="5870346" y="152400"/>
                  </a:lnTo>
                  <a:lnTo>
                    <a:pt x="5862577" y="104231"/>
                  </a:lnTo>
                  <a:lnTo>
                    <a:pt x="5840944" y="62396"/>
                  </a:lnTo>
                  <a:lnTo>
                    <a:pt x="5807955" y="29405"/>
                  </a:lnTo>
                  <a:lnTo>
                    <a:pt x="5766119" y="7769"/>
                  </a:lnTo>
                  <a:lnTo>
                    <a:pt x="5717946" y="0"/>
                  </a:lnTo>
                  <a:lnTo>
                    <a:pt x="152400" y="0"/>
                  </a:lnTo>
                  <a:close/>
                </a:path>
              </a:pathLst>
            </a:custGeom>
            <a:ln w="25400">
              <a:solidFill>
                <a:srgbClr val="231F20"/>
              </a:solidFill>
            </a:ln>
          </p:spPr>
          <p:txBody>
            <a:bodyPr wrap="square" lIns="0" tIns="0" rIns="0" bIns="0" rtlCol="0"/>
            <a:lstStyle/>
            <a:p>
              <a:endParaRPr/>
            </a:p>
          </p:txBody>
        </p:sp>
        <p:sp>
          <p:nvSpPr>
            <p:cNvPr id="9" name="object 6">
              <a:extLst>
                <a:ext uri="{FF2B5EF4-FFF2-40B4-BE49-F238E27FC236}">
                  <a16:creationId xmlns:a16="http://schemas.microsoft.com/office/drawing/2014/main" id="{041F0A65-E20F-637D-2C0F-0BC8E137415A}"/>
                </a:ext>
              </a:extLst>
            </p:cNvPr>
            <p:cNvSpPr txBox="1">
              <a:spLocks noGrp="1" noRot="1" noMove="1" noResize="1" noEditPoints="1" noAdjustHandles="1" noChangeArrowheads="1" noChangeShapeType="1"/>
            </p:cNvSpPr>
            <p:nvPr/>
          </p:nvSpPr>
          <p:spPr>
            <a:xfrm>
              <a:off x="4476700" y="5845511"/>
              <a:ext cx="5114925" cy="939800"/>
            </a:xfrm>
            <a:prstGeom prst="rect">
              <a:avLst/>
            </a:prstGeom>
          </p:spPr>
          <p:txBody>
            <a:bodyPr vert="horz" wrap="square" lIns="0" tIns="0" rIns="0" bIns="0" rtlCol="0" anchor="t">
              <a:spAutoFit/>
            </a:bodyPr>
            <a:lstStyle/>
            <a:p>
              <a:pPr marL="241300" indent="-228600">
                <a:lnSpc>
                  <a:spcPts val="1300"/>
                </a:lnSpc>
                <a:buClr>
                  <a:srgbClr val="DC2327"/>
                </a:buClr>
                <a:buSzPct val="150000"/>
                <a:buChar char="-"/>
                <a:tabLst>
                  <a:tab pos="240665" algn="l"/>
                  <a:tab pos="241300" algn="l"/>
                </a:tabLst>
              </a:pPr>
              <a:r>
                <a:rPr sz="1200" spc="-25">
                  <a:solidFill>
                    <a:srgbClr val="231F20"/>
                  </a:solidFill>
                  <a:latin typeface="HelveticaNeueLT Pro 45 Lt" panose="020B0403020202020204" pitchFamily="34" charset="0"/>
                  <a:cs typeface="Arial"/>
                </a:rPr>
                <a:t>England:</a:t>
              </a:r>
              <a:r>
                <a:rPr sz="1200" spc="-40">
                  <a:solidFill>
                    <a:srgbClr val="231F20"/>
                  </a:solidFill>
                  <a:latin typeface="HelveticaNeueLT Pro 45 Lt" panose="020B0403020202020204" pitchFamily="34" charset="0"/>
                  <a:cs typeface="Arial"/>
                </a:rPr>
                <a:t> </a:t>
              </a:r>
              <a:r>
                <a:rPr sz="1200" spc="-35">
                  <a:solidFill>
                    <a:srgbClr val="231F20"/>
                  </a:solidFill>
                  <a:latin typeface="HelveticaNeueLT Pro 45 Lt" panose="020B0403020202020204" pitchFamily="34" charset="0"/>
                  <a:cs typeface="Arial"/>
                </a:rPr>
                <a:t>PSHE,</a:t>
              </a:r>
              <a:r>
                <a:rPr sz="1200" spc="-40">
                  <a:solidFill>
                    <a:srgbClr val="231F20"/>
                  </a:solidFill>
                  <a:latin typeface="HelveticaNeueLT Pro 45 Lt" panose="020B0403020202020204" pitchFamily="34" charset="0"/>
                  <a:cs typeface="Arial"/>
                </a:rPr>
                <a:t> </a:t>
              </a:r>
              <a:r>
                <a:rPr lang="en-GB" sz="1200" spc="-25">
                  <a:solidFill>
                    <a:srgbClr val="231F20"/>
                  </a:solidFill>
                  <a:latin typeface="HelveticaNeueLT Pro 45 Lt" panose="020B0403020202020204" pitchFamily="34" charset="0"/>
                  <a:cs typeface="Arial"/>
                </a:rPr>
                <a:t>Language and literacy</a:t>
              </a:r>
              <a:endParaRPr sz="1200">
                <a:latin typeface="HelveticaNeueLT Pro 45 Lt" panose="020B0403020202020204" pitchFamily="34" charset="0"/>
                <a:cs typeface="Arial"/>
              </a:endParaRPr>
            </a:p>
            <a:p>
              <a:pPr marL="241300" indent="-228600">
                <a:lnSpc>
                  <a:spcPts val="1440"/>
                </a:lnSpc>
                <a:buClr>
                  <a:srgbClr val="DC2327"/>
                </a:buClr>
                <a:buSzPct val="150000"/>
                <a:buChar char="-"/>
                <a:tabLst>
                  <a:tab pos="240665" algn="l"/>
                  <a:tab pos="241300" algn="l"/>
                </a:tabLst>
              </a:pPr>
              <a:r>
                <a:rPr sz="1200" spc="-10">
                  <a:solidFill>
                    <a:srgbClr val="231F20"/>
                  </a:solidFill>
                  <a:latin typeface="HelveticaNeueLT Pro 45 Lt" panose="020B0403020202020204" pitchFamily="34" charset="0"/>
                  <a:cs typeface="Arial"/>
                </a:rPr>
                <a:t>Scotland:</a:t>
              </a:r>
              <a:r>
                <a:rPr sz="1200" spc="-30">
                  <a:solidFill>
                    <a:srgbClr val="231F20"/>
                  </a:solidFill>
                  <a:latin typeface="HelveticaNeueLT Pro 45 Lt" panose="020B0403020202020204" pitchFamily="34" charset="0"/>
                  <a:cs typeface="Arial"/>
                </a:rPr>
                <a:t> </a:t>
              </a:r>
              <a:r>
                <a:rPr sz="1200" spc="-25">
                  <a:solidFill>
                    <a:srgbClr val="231F20"/>
                  </a:solidFill>
                  <a:latin typeface="HelveticaNeueLT Pro 45 Lt" panose="020B0403020202020204" pitchFamily="34" charset="0"/>
                  <a:cs typeface="Arial"/>
                </a:rPr>
                <a:t>Health </a:t>
              </a:r>
              <a:r>
                <a:rPr sz="1200">
                  <a:solidFill>
                    <a:srgbClr val="231F20"/>
                  </a:solidFill>
                  <a:latin typeface="HelveticaNeueLT Pro 45 Lt" panose="020B0403020202020204" pitchFamily="34" charset="0"/>
                  <a:cs typeface="Arial"/>
                </a:rPr>
                <a:t>and</a:t>
              </a:r>
              <a:r>
                <a:rPr sz="1200" spc="-30">
                  <a:solidFill>
                    <a:srgbClr val="231F20"/>
                  </a:solidFill>
                  <a:latin typeface="HelveticaNeueLT Pro 45 Lt" panose="020B0403020202020204" pitchFamily="34" charset="0"/>
                  <a:cs typeface="Arial"/>
                </a:rPr>
                <a:t> </a:t>
              </a:r>
              <a:r>
                <a:rPr sz="1200" spc="-20">
                  <a:solidFill>
                    <a:srgbClr val="231F20"/>
                  </a:solidFill>
                  <a:latin typeface="HelveticaNeueLT Pro 45 Lt" panose="020B0403020202020204" pitchFamily="34" charset="0"/>
                  <a:cs typeface="Arial"/>
                </a:rPr>
                <a:t>wellbeing,</a:t>
              </a:r>
              <a:r>
                <a:rPr sz="1200" spc="-25">
                  <a:solidFill>
                    <a:srgbClr val="231F20"/>
                  </a:solidFill>
                  <a:latin typeface="HelveticaNeueLT Pro 45 Lt" panose="020B0403020202020204" pitchFamily="34" charset="0"/>
                  <a:cs typeface="Arial"/>
                </a:rPr>
                <a:t> </a:t>
              </a:r>
              <a:r>
                <a:rPr sz="1200" spc="-10">
                  <a:solidFill>
                    <a:srgbClr val="231F20"/>
                  </a:solidFill>
                  <a:latin typeface="HelveticaNeueLT Pro 45 Lt" panose="020B0403020202020204" pitchFamily="34" charset="0"/>
                  <a:cs typeface="Arial"/>
                </a:rPr>
                <a:t>Literacy</a:t>
              </a:r>
              <a:endParaRPr sz="1200">
                <a:latin typeface="HelveticaNeueLT Pro 45 Lt" panose="020B0403020202020204" pitchFamily="34" charset="0"/>
                <a:cs typeface="Arial"/>
              </a:endParaRPr>
            </a:p>
            <a:p>
              <a:pPr marL="241300" indent="-228600">
                <a:lnSpc>
                  <a:spcPts val="1440"/>
                </a:lnSpc>
                <a:buClr>
                  <a:srgbClr val="DC2327"/>
                </a:buClr>
                <a:buSzPct val="150000"/>
                <a:buChar char="-"/>
                <a:tabLst>
                  <a:tab pos="240665" algn="l"/>
                  <a:tab pos="241300" algn="l"/>
                </a:tabLst>
              </a:pPr>
              <a:r>
                <a:rPr sz="1200" spc="-40">
                  <a:solidFill>
                    <a:srgbClr val="231F20"/>
                  </a:solidFill>
                  <a:latin typeface="HelveticaNeueLT Pro 45 Lt" panose="020B0403020202020204" pitchFamily="34" charset="0"/>
                  <a:cs typeface="Arial"/>
                </a:rPr>
                <a:t>Wales:</a:t>
              </a:r>
              <a:r>
                <a:rPr sz="1200" spc="-25">
                  <a:solidFill>
                    <a:srgbClr val="231F20"/>
                  </a:solidFill>
                  <a:latin typeface="HelveticaNeueLT Pro 45 Lt" panose="020B0403020202020204" pitchFamily="34" charset="0"/>
                  <a:cs typeface="Arial"/>
                </a:rPr>
                <a:t> Health </a:t>
              </a:r>
              <a:r>
                <a:rPr sz="1200">
                  <a:solidFill>
                    <a:srgbClr val="231F20"/>
                  </a:solidFill>
                  <a:latin typeface="HelveticaNeueLT Pro 45 Lt" panose="020B0403020202020204" pitchFamily="34" charset="0"/>
                  <a:cs typeface="Arial"/>
                </a:rPr>
                <a:t>and</a:t>
              </a:r>
              <a:r>
                <a:rPr sz="1200" spc="-25">
                  <a:solidFill>
                    <a:srgbClr val="231F20"/>
                  </a:solidFill>
                  <a:latin typeface="HelveticaNeueLT Pro 45 Lt" panose="020B0403020202020204" pitchFamily="34" charset="0"/>
                  <a:cs typeface="Arial"/>
                </a:rPr>
                <a:t> </a:t>
              </a:r>
              <a:r>
                <a:rPr sz="1200" spc="-35">
                  <a:solidFill>
                    <a:srgbClr val="231F20"/>
                  </a:solidFill>
                  <a:latin typeface="HelveticaNeueLT Pro 45 Lt" panose="020B0403020202020204" pitchFamily="34" charset="0"/>
                  <a:cs typeface="Arial"/>
                </a:rPr>
                <a:t>Wellbeing,</a:t>
              </a:r>
              <a:r>
                <a:rPr sz="1200" spc="-25">
                  <a:solidFill>
                    <a:srgbClr val="231F20"/>
                  </a:solidFill>
                  <a:latin typeface="HelveticaNeueLT Pro 45 Lt" panose="020B0403020202020204" pitchFamily="34" charset="0"/>
                  <a:cs typeface="Arial"/>
                </a:rPr>
                <a:t> Languages, Literacy </a:t>
              </a:r>
              <a:r>
                <a:rPr sz="1200">
                  <a:solidFill>
                    <a:srgbClr val="231F20"/>
                  </a:solidFill>
                  <a:latin typeface="HelveticaNeueLT Pro 45 Lt" panose="020B0403020202020204" pitchFamily="34" charset="0"/>
                  <a:cs typeface="Arial"/>
                </a:rPr>
                <a:t>and</a:t>
              </a:r>
              <a:r>
                <a:rPr sz="1200" spc="-25">
                  <a:solidFill>
                    <a:srgbClr val="231F20"/>
                  </a:solidFill>
                  <a:latin typeface="HelveticaNeueLT Pro 45 Lt" panose="020B0403020202020204" pitchFamily="34" charset="0"/>
                  <a:cs typeface="Arial"/>
                </a:rPr>
                <a:t> </a:t>
              </a:r>
              <a:r>
                <a:rPr sz="1200" spc="-10">
                  <a:solidFill>
                    <a:srgbClr val="231F20"/>
                  </a:solidFill>
                  <a:latin typeface="HelveticaNeueLT Pro 45 Lt" panose="020B0403020202020204" pitchFamily="34" charset="0"/>
                  <a:cs typeface="Arial"/>
                </a:rPr>
                <a:t>Communication</a:t>
              </a:r>
              <a:endParaRPr sz="1200">
                <a:latin typeface="HelveticaNeueLT Pro 45 Lt" panose="020B0403020202020204" pitchFamily="34" charset="0"/>
                <a:cs typeface="Arial"/>
              </a:endParaRPr>
            </a:p>
            <a:p>
              <a:pPr marL="241300" indent="-228600">
                <a:lnSpc>
                  <a:spcPts val="1739"/>
                </a:lnSpc>
                <a:buClr>
                  <a:srgbClr val="DC2327"/>
                </a:buClr>
                <a:buSzPct val="150000"/>
                <a:buChar char="-"/>
                <a:tabLst>
                  <a:tab pos="240665" algn="l"/>
                  <a:tab pos="241300" algn="l"/>
                </a:tabLst>
              </a:pPr>
              <a:r>
                <a:rPr sz="1200" spc="-10">
                  <a:solidFill>
                    <a:srgbClr val="231F20"/>
                  </a:solidFill>
                  <a:latin typeface="HelveticaNeueLT Pro 45 Lt" panose="020B0403020202020204" pitchFamily="34" charset="0"/>
                  <a:cs typeface="Arial"/>
                </a:rPr>
                <a:t>Northern</a:t>
              </a:r>
              <a:r>
                <a:rPr sz="1200" spc="-25">
                  <a:solidFill>
                    <a:srgbClr val="231F20"/>
                  </a:solidFill>
                  <a:latin typeface="HelveticaNeueLT Pro 45 Lt" panose="020B0403020202020204" pitchFamily="34" charset="0"/>
                  <a:cs typeface="Arial"/>
                </a:rPr>
                <a:t> </a:t>
              </a:r>
              <a:r>
                <a:rPr sz="1200" spc="-35">
                  <a:solidFill>
                    <a:srgbClr val="231F20"/>
                  </a:solidFill>
                  <a:latin typeface="HelveticaNeueLT Pro 45 Lt" panose="020B0403020202020204" pitchFamily="34" charset="0"/>
                  <a:cs typeface="Arial"/>
                </a:rPr>
                <a:t>Ireland:</a:t>
              </a:r>
              <a:r>
                <a:rPr sz="1200" spc="-25">
                  <a:solidFill>
                    <a:srgbClr val="231F20"/>
                  </a:solidFill>
                  <a:latin typeface="HelveticaNeueLT Pro 45 Lt" panose="020B0403020202020204" pitchFamily="34" charset="0"/>
                  <a:cs typeface="Arial"/>
                </a:rPr>
                <a:t> </a:t>
              </a:r>
              <a:r>
                <a:rPr sz="1200" spc="-20">
                  <a:solidFill>
                    <a:srgbClr val="231F20"/>
                  </a:solidFill>
                  <a:latin typeface="HelveticaNeueLT Pro 45 Lt" panose="020B0403020202020204" pitchFamily="34" charset="0"/>
                  <a:cs typeface="Arial"/>
                </a:rPr>
                <a:t>Communication,</a:t>
              </a:r>
              <a:r>
                <a:rPr sz="1200" spc="-25">
                  <a:solidFill>
                    <a:srgbClr val="231F20"/>
                  </a:solidFill>
                  <a:latin typeface="HelveticaNeueLT Pro 45 Lt" panose="020B0403020202020204" pitchFamily="34" charset="0"/>
                  <a:cs typeface="Arial"/>
                </a:rPr>
                <a:t> Thinking skills </a:t>
              </a:r>
              <a:r>
                <a:rPr sz="1200">
                  <a:solidFill>
                    <a:srgbClr val="231F20"/>
                  </a:solidFill>
                  <a:latin typeface="HelveticaNeueLT Pro 45 Lt" panose="020B0403020202020204" pitchFamily="34" charset="0"/>
                  <a:cs typeface="Arial"/>
                </a:rPr>
                <a:t>and</a:t>
              </a:r>
              <a:r>
                <a:rPr sz="1200" spc="-25">
                  <a:solidFill>
                    <a:srgbClr val="231F20"/>
                  </a:solidFill>
                  <a:latin typeface="HelveticaNeueLT Pro 45 Lt" panose="020B0403020202020204" pitchFamily="34" charset="0"/>
                  <a:cs typeface="Arial"/>
                </a:rPr>
                <a:t> </a:t>
              </a:r>
              <a:r>
                <a:rPr sz="1200" spc="-20">
                  <a:solidFill>
                    <a:srgbClr val="231F20"/>
                  </a:solidFill>
                  <a:latin typeface="HelveticaNeueLT Pro 45 Lt" panose="020B0403020202020204" pitchFamily="34" charset="0"/>
                  <a:cs typeface="Arial"/>
                </a:rPr>
                <a:t>personal</a:t>
              </a:r>
              <a:r>
                <a:rPr sz="1200" spc="-25">
                  <a:solidFill>
                    <a:srgbClr val="231F20"/>
                  </a:solidFill>
                  <a:latin typeface="HelveticaNeueLT Pro 45 Lt" panose="020B0403020202020204" pitchFamily="34" charset="0"/>
                  <a:cs typeface="Arial"/>
                </a:rPr>
                <a:t> </a:t>
              </a:r>
              <a:r>
                <a:rPr sz="1200" spc="-10">
                  <a:solidFill>
                    <a:srgbClr val="231F20"/>
                  </a:solidFill>
                  <a:latin typeface="HelveticaNeueLT Pro 45 Lt" panose="020B0403020202020204" pitchFamily="34" charset="0"/>
                  <a:cs typeface="Arial"/>
                </a:rPr>
                <a:t>capabilities,</a:t>
              </a:r>
              <a:endParaRPr sz="1200">
                <a:latin typeface="HelveticaNeueLT Pro 45 Lt" panose="020B0403020202020204" pitchFamily="34" charset="0"/>
                <a:cs typeface="Arial"/>
              </a:endParaRPr>
            </a:p>
            <a:p>
              <a:pPr marL="241300">
                <a:lnSpc>
                  <a:spcPts val="1380"/>
                </a:lnSpc>
              </a:pPr>
              <a:r>
                <a:rPr sz="1200" spc="-25">
                  <a:solidFill>
                    <a:srgbClr val="231F20"/>
                  </a:solidFill>
                  <a:latin typeface="HelveticaNeueLT Pro 45 Lt"/>
                  <a:cs typeface="Arial"/>
                </a:rPr>
                <a:t>Language</a:t>
              </a:r>
              <a:r>
                <a:rPr sz="1200" spc="-40">
                  <a:solidFill>
                    <a:srgbClr val="231F20"/>
                  </a:solidFill>
                  <a:latin typeface="HelveticaNeueLT Pro 45 Lt"/>
                  <a:cs typeface="Arial"/>
                </a:rPr>
                <a:t> </a:t>
              </a:r>
              <a:r>
                <a:rPr sz="1200">
                  <a:solidFill>
                    <a:srgbClr val="231F20"/>
                  </a:solidFill>
                  <a:latin typeface="HelveticaNeueLT Pro 45 Lt"/>
                  <a:cs typeface="Arial"/>
                </a:rPr>
                <a:t>and</a:t>
              </a:r>
              <a:r>
                <a:rPr sz="1200" spc="-35">
                  <a:solidFill>
                    <a:srgbClr val="231F20"/>
                  </a:solidFill>
                  <a:latin typeface="HelveticaNeueLT Pro 45 Lt"/>
                  <a:cs typeface="Arial"/>
                </a:rPr>
                <a:t> </a:t>
              </a:r>
              <a:r>
                <a:rPr sz="1200" spc="-10">
                  <a:solidFill>
                    <a:srgbClr val="231F20"/>
                  </a:solidFill>
                  <a:latin typeface="HelveticaNeueLT Pro 45 Lt"/>
                  <a:cs typeface="Arial"/>
                </a:rPr>
                <a:t>literacy</a:t>
              </a:r>
              <a:endParaRPr sz="1200">
                <a:latin typeface="HelveticaNeueLT Pro 45 Lt" panose="020B0403020202020204" pitchFamily="34" charset="0"/>
                <a:cs typeface="Arial"/>
              </a:endParaRPr>
            </a:p>
          </p:txBody>
        </p:sp>
        <p:sp>
          <p:nvSpPr>
            <p:cNvPr id="10" name="object 7">
              <a:extLst>
                <a:ext uri="{FF2B5EF4-FFF2-40B4-BE49-F238E27FC236}">
                  <a16:creationId xmlns:a16="http://schemas.microsoft.com/office/drawing/2014/main" id="{6C65DEAF-1B5B-2760-68A2-46BC9EFA0E6C}"/>
                </a:ext>
              </a:extLst>
            </p:cNvPr>
            <p:cNvSpPr>
              <a:spLocks noGrp="1" noRot="1" noMove="1" noResize="1" noEditPoints="1" noAdjustHandles="1" noChangeArrowheads="1" noChangeShapeType="1"/>
            </p:cNvSpPr>
            <p:nvPr/>
          </p:nvSpPr>
          <p:spPr>
            <a:xfrm>
              <a:off x="4332700" y="5736705"/>
              <a:ext cx="5870575" cy="1353820"/>
            </a:xfrm>
            <a:custGeom>
              <a:avLst/>
              <a:gdLst/>
              <a:ahLst/>
              <a:cxnLst/>
              <a:rect l="l" t="t" r="r" b="b"/>
              <a:pathLst>
                <a:path w="5870575" h="1353820">
                  <a:moveTo>
                    <a:pt x="152400" y="0"/>
                  </a:moveTo>
                  <a:lnTo>
                    <a:pt x="104231" y="7769"/>
                  </a:lnTo>
                  <a:lnTo>
                    <a:pt x="62396" y="29405"/>
                  </a:lnTo>
                  <a:lnTo>
                    <a:pt x="29405" y="62396"/>
                  </a:lnTo>
                  <a:lnTo>
                    <a:pt x="7769" y="104231"/>
                  </a:lnTo>
                  <a:lnTo>
                    <a:pt x="0" y="152400"/>
                  </a:lnTo>
                  <a:lnTo>
                    <a:pt x="0" y="1201000"/>
                  </a:lnTo>
                  <a:lnTo>
                    <a:pt x="7769" y="1249169"/>
                  </a:lnTo>
                  <a:lnTo>
                    <a:pt x="29405" y="1291004"/>
                  </a:lnTo>
                  <a:lnTo>
                    <a:pt x="62396" y="1323995"/>
                  </a:lnTo>
                  <a:lnTo>
                    <a:pt x="104231" y="1345630"/>
                  </a:lnTo>
                  <a:lnTo>
                    <a:pt x="152400" y="1353400"/>
                  </a:lnTo>
                  <a:lnTo>
                    <a:pt x="5717946" y="1353400"/>
                  </a:lnTo>
                  <a:lnTo>
                    <a:pt x="5766119" y="1345630"/>
                  </a:lnTo>
                  <a:lnTo>
                    <a:pt x="5807955" y="1323995"/>
                  </a:lnTo>
                  <a:lnTo>
                    <a:pt x="5840944" y="1291004"/>
                  </a:lnTo>
                  <a:lnTo>
                    <a:pt x="5862577" y="1249169"/>
                  </a:lnTo>
                  <a:lnTo>
                    <a:pt x="5870346" y="1201000"/>
                  </a:lnTo>
                  <a:lnTo>
                    <a:pt x="5870346" y="152400"/>
                  </a:lnTo>
                  <a:lnTo>
                    <a:pt x="5862577" y="104231"/>
                  </a:lnTo>
                  <a:lnTo>
                    <a:pt x="5840944" y="62396"/>
                  </a:lnTo>
                  <a:lnTo>
                    <a:pt x="5807955" y="29405"/>
                  </a:lnTo>
                  <a:lnTo>
                    <a:pt x="5766119" y="7769"/>
                  </a:lnTo>
                  <a:lnTo>
                    <a:pt x="5717946" y="0"/>
                  </a:lnTo>
                  <a:lnTo>
                    <a:pt x="152400" y="0"/>
                  </a:lnTo>
                  <a:close/>
                </a:path>
              </a:pathLst>
            </a:custGeom>
            <a:ln w="25400">
              <a:solidFill>
                <a:srgbClr val="231F20"/>
              </a:solidFill>
            </a:ln>
          </p:spPr>
          <p:txBody>
            <a:bodyPr wrap="square" lIns="0" tIns="0" rIns="0" bIns="0" rtlCol="0"/>
            <a:lstStyle/>
            <a:p>
              <a:endParaRPr/>
            </a:p>
          </p:txBody>
        </p:sp>
        <p:sp>
          <p:nvSpPr>
            <p:cNvPr id="12" name="object 8">
              <a:extLst>
                <a:ext uri="{FF2B5EF4-FFF2-40B4-BE49-F238E27FC236}">
                  <a16:creationId xmlns:a16="http://schemas.microsoft.com/office/drawing/2014/main" id="{ED8351B8-3FBB-268A-0675-CDB0DCD47C2B}"/>
                </a:ext>
              </a:extLst>
            </p:cNvPr>
            <p:cNvSpPr txBox="1">
              <a:spLocks noGrp="1" noRot="1" noMove="1" noResize="1" noEditPoints="1" noAdjustHandles="1" noChangeArrowheads="1" noChangeShapeType="1"/>
            </p:cNvSpPr>
            <p:nvPr/>
          </p:nvSpPr>
          <p:spPr>
            <a:xfrm>
              <a:off x="4484950" y="4575201"/>
              <a:ext cx="5616872" cy="743636"/>
            </a:xfrm>
            <a:prstGeom prst="rect">
              <a:avLst/>
            </a:prstGeom>
          </p:spPr>
          <p:txBody>
            <a:bodyPr vert="horz" wrap="square" lIns="0" tIns="0" rIns="0" bIns="0" rtlCol="0">
              <a:spAutoFit/>
            </a:bodyPr>
            <a:lstStyle/>
            <a:p>
              <a:pPr marL="171450" indent="-171450">
                <a:buClr>
                  <a:srgbClr val="EE2A24"/>
                </a:buClr>
                <a:buFont typeface="HelveticaNeueLT Pro 45 Lt" panose="020B0403020202020204" pitchFamily="34" charset="0"/>
                <a:buChar char="-"/>
              </a:pPr>
              <a:r>
                <a:rPr lang="en-GB" sz="1200">
                  <a:solidFill>
                    <a:schemeClr val="tx1"/>
                  </a:solidFill>
                  <a:latin typeface="HelveticaNeueLT Pro 45 Lt" panose="020B0403020202020204" pitchFamily="34" charset="0"/>
                </a:rPr>
                <a:t>If examining the map will be too emotionally challenging for your learners, skip slide 6 and instead focus on Femi’s story as a case study [7-9].</a:t>
              </a:r>
            </a:p>
            <a:p>
              <a:pPr marL="171450" indent="-171450">
                <a:buClr>
                  <a:srgbClr val="EE2A24"/>
                </a:buClr>
                <a:buFont typeface="HelveticaNeueLT Pro 45 Lt" panose="020B0403020202020204" pitchFamily="34" charset="0"/>
                <a:buChar char="-"/>
              </a:pPr>
              <a:r>
                <a:rPr lang="en-GB" sz="1200">
                  <a:latin typeface="HelveticaNeueLT Pro 45 Lt" panose="020B0403020202020204" pitchFamily="34" charset="0"/>
                </a:rPr>
                <a:t>To extend the activity, ask learners to create a news story about flooding in their area. Encourage them to perform to their peers and gain feedback.</a:t>
              </a:r>
              <a:endParaRPr lang="en-GB" sz="1200">
                <a:solidFill>
                  <a:schemeClr val="tx1"/>
                </a:solidFill>
                <a:latin typeface="HelveticaNeueLT Pro 45 Lt" panose="020B0403020202020204" pitchFamily="34" charset="0"/>
              </a:endParaRPr>
            </a:p>
          </p:txBody>
        </p:sp>
        <p:sp>
          <p:nvSpPr>
            <p:cNvPr id="13" name="object 9">
              <a:extLst>
                <a:ext uri="{FF2B5EF4-FFF2-40B4-BE49-F238E27FC236}">
                  <a16:creationId xmlns:a16="http://schemas.microsoft.com/office/drawing/2014/main" id="{66B5B32B-9909-CC29-DC50-619696A9F3B7}"/>
                </a:ext>
              </a:extLst>
            </p:cNvPr>
            <p:cNvSpPr>
              <a:spLocks noGrp="1" noRot="1" noMove="1" noResize="1" noEditPoints="1" noAdjustHandles="1" noChangeArrowheads="1" noChangeShapeType="1"/>
            </p:cNvSpPr>
            <p:nvPr/>
          </p:nvSpPr>
          <p:spPr>
            <a:xfrm>
              <a:off x="4340950" y="4464005"/>
              <a:ext cx="5870575" cy="1175385"/>
            </a:xfrm>
            <a:custGeom>
              <a:avLst/>
              <a:gdLst/>
              <a:ahLst/>
              <a:cxnLst/>
              <a:rect l="l" t="t" r="r" b="b"/>
              <a:pathLst>
                <a:path w="5870575" h="1175385">
                  <a:moveTo>
                    <a:pt x="152400" y="0"/>
                  </a:moveTo>
                  <a:lnTo>
                    <a:pt x="104231" y="7769"/>
                  </a:lnTo>
                  <a:lnTo>
                    <a:pt x="62396" y="29405"/>
                  </a:lnTo>
                  <a:lnTo>
                    <a:pt x="29405" y="62396"/>
                  </a:lnTo>
                  <a:lnTo>
                    <a:pt x="7769" y="104231"/>
                  </a:lnTo>
                  <a:lnTo>
                    <a:pt x="0" y="152399"/>
                  </a:lnTo>
                  <a:lnTo>
                    <a:pt x="0" y="1022896"/>
                  </a:lnTo>
                  <a:lnTo>
                    <a:pt x="7769" y="1071069"/>
                  </a:lnTo>
                  <a:lnTo>
                    <a:pt x="29405" y="1112904"/>
                  </a:lnTo>
                  <a:lnTo>
                    <a:pt x="62396" y="1145893"/>
                  </a:lnTo>
                  <a:lnTo>
                    <a:pt x="104231" y="1167527"/>
                  </a:lnTo>
                  <a:lnTo>
                    <a:pt x="152400" y="1175296"/>
                  </a:lnTo>
                  <a:lnTo>
                    <a:pt x="5717946" y="1175296"/>
                  </a:lnTo>
                  <a:lnTo>
                    <a:pt x="5766119" y="1167527"/>
                  </a:lnTo>
                  <a:lnTo>
                    <a:pt x="5807955" y="1145893"/>
                  </a:lnTo>
                  <a:lnTo>
                    <a:pt x="5840944" y="1112904"/>
                  </a:lnTo>
                  <a:lnTo>
                    <a:pt x="5862577" y="1071069"/>
                  </a:lnTo>
                  <a:lnTo>
                    <a:pt x="5870346" y="1022896"/>
                  </a:lnTo>
                  <a:lnTo>
                    <a:pt x="5870346" y="152399"/>
                  </a:lnTo>
                  <a:lnTo>
                    <a:pt x="5862577" y="104231"/>
                  </a:lnTo>
                  <a:lnTo>
                    <a:pt x="5840944" y="62396"/>
                  </a:lnTo>
                  <a:lnTo>
                    <a:pt x="5807955" y="29405"/>
                  </a:lnTo>
                  <a:lnTo>
                    <a:pt x="5766119" y="7769"/>
                  </a:lnTo>
                  <a:lnTo>
                    <a:pt x="5717946" y="0"/>
                  </a:lnTo>
                  <a:lnTo>
                    <a:pt x="152400" y="0"/>
                  </a:lnTo>
                  <a:close/>
                </a:path>
              </a:pathLst>
            </a:custGeom>
            <a:ln w="25399">
              <a:solidFill>
                <a:srgbClr val="231F20"/>
              </a:solidFill>
            </a:ln>
          </p:spPr>
          <p:txBody>
            <a:bodyPr wrap="square" lIns="0" tIns="0" rIns="0" bIns="0" rtlCol="0"/>
            <a:lstStyle/>
            <a:p>
              <a:endParaRPr/>
            </a:p>
          </p:txBody>
        </p:sp>
        <p:sp>
          <p:nvSpPr>
            <p:cNvPr id="14" name="object 10">
              <a:extLst>
                <a:ext uri="{FF2B5EF4-FFF2-40B4-BE49-F238E27FC236}">
                  <a16:creationId xmlns:a16="http://schemas.microsoft.com/office/drawing/2014/main" id="{E65D8538-C3CF-8478-DAE0-2050DD0F4554}"/>
                </a:ext>
              </a:extLst>
            </p:cNvPr>
            <p:cNvSpPr txBox="1">
              <a:spLocks noGrp="1" noRot="1" noMove="1" noResize="1" noEditPoints="1" noAdjustHandles="1" noChangeArrowheads="1" noChangeShapeType="1"/>
            </p:cNvSpPr>
            <p:nvPr/>
          </p:nvSpPr>
          <p:spPr>
            <a:xfrm>
              <a:off x="4484949" y="2035293"/>
              <a:ext cx="5525135" cy="2429729"/>
            </a:xfrm>
            <a:prstGeom prst="rect">
              <a:avLst/>
            </a:prstGeom>
          </p:spPr>
          <p:txBody>
            <a:bodyPr vert="horz" wrap="square" lIns="0" tIns="12700" rIns="0" bIns="0" rtlCol="0" anchor="t">
              <a:spAutoFit/>
            </a:bodyPr>
            <a:lstStyle/>
            <a:p>
              <a:pPr marL="228600" indent="-228600">
                <a:buClr>
                  <a:srgbClr val="EE2A24"/>
                </a:buClr>
                <a:buFont typeface="+mj-lt"/>
                <a:buAutoNum type="arabicPeriod"/>
              </a:pPr>
              <a:r>
                <a:rPr lang="en-GB" sz="1200" dirty="0">
                  <a:latin typeface="HelveticaNeueLT Pro 45 Lt"/>
                </a:rPr>
                <a:t>Invite learners to start by taking a pause. Read the Take a pause prompts to learners (their eyes will be shut) [3].</a:t>
              </a:r>
            </a:p>
            <a:p>
              <a:pPr marL="228600" indent="-228600">
                <a:buClr>
                  <a:srgbClr val="EE2A24"/>
                </a:buClr>
                <a:buFont typeface="+mj-lt"/>
                <a:buAutoNum type="arabicPeriod"/>
              </a:pPr>
              <a:r>
                <a:rPr lang="en-GB" sz="1200" dirty="0">
                  <a:latin typeface="HelveticaNeueLT Pro 45 Lt"/>
                </a:rPr>
                <a:t>Introduce the objective and big question [4,5].</a:t>
              </a:r>
            </a:p>
            <a:p>
              <a:pPr marL="228600" indent="-228600">
                <a:buClr>
                  <a:srgbClr val="EE2A24"/>
                </a:buClr>
                <a:buFont typeface="+mj-lt"/>
                <a:buAutoNum type="arabicPeriod"/>
              </a:pPr>
              <a:r>
                <a:rPr lang="en-GB" sz="1200" dirty="0">
                  <a:latin typeface="HelveticaNeueLT Pro 45 Lt"/>
                </a:rPr>
                <a:t>Explain that learners will look at a flood map for their area and answer the challenge question. Spend some time exploring the map as a group. Use the question prompts in the ‘notes’ section of the slide for support [6]. </a:t>
              </a:r>
            </a:p>
            <a:p>
              <a:pPr marL="228600" indent="-228600">
                <a:buClr>
                  <a:srgbClr val="EE2A24"/>
                </a:buClr>
                <a:buFont typeface="+mj-lt"/>
                <a:buAutoNum type="arabicPeriod"/>
              </a:pPr>
              <a:r>
                <a:rPr lang="en-GB" sz="1200" dirty="0">
                  <a:latin typeface="HelveticaNeueLT Pro 45 Lt"/>
                </a:rPr>
                <a:t>Explain that now learners will hear Femi’s story which will help them answer the challenge question. Work through the story [7-11].</a:t>
              </a:r>
            </a:p>
            <a:p>
              <a:pPr marL="228600" indent="-228600">
                <a:buClr>
                  <a:srgbClr val="EE2A24"/>
                </a:buClr>
                <a:buFont typeface="+mj-lt"/>
                <a:buAutoNum type="arabicPeriod"/>
              </a:pPr>
              <a:r>
                <a:rPr lang="en-GB" sz="1200" dirty="0">
                  <a:latin typeface="HelveticaNeueLT Pro 45 Lt"/>
                </a:rPr>
                <a:t>Then, invite learners to discuss the challenge question and share ideas [12].</a:t>
              </a:r>
            </a:p>
            <a:p>
              <a:pPr marL="228600" indent="-228600">
                <a:buClr>
                  <a:srgbClr val="EE2A24"/>
                </a:buClr>
                <a:buFont typeface="+mj-lt"/>
                <a:buAutoNum type="arabicPeriod"/>
              </a:pPr>
              <a:r>
                <a:rPr lang="en-GB" sz="1200" dirty="0">
                  <a:latin typeface="HelveticaNeueLT Pro 45 Lt"/>
                </a:rPr>
                <a:t>Next focus learners on the role of the emergency services in a flood and discuss how this could affect all of us [13-17].</a:t>
              </a:r>
            </a:p>
            <a:p>
              <a:pPr marL="228600" indent="-228600">
                <a:buClr>
                  <a:srgbClr val="EE2A24"/>
                </a:buClr>
                <a:buFont typeface="+mj-lt"/>
                <a:buAutoNum type="arabicPeriod"/>
              </a:pPr>
              <a:r>
                <a:rPr lang="en-GB" sz="1200" dirty="0">
                  <a:latin typeface="HelveticaNeueLT Pro 45 Lt"/>
                </a:rPr>
                <a:t>Finally, refer back to the big question to review progress [18].</a:t>
              </a:r>
            </a:p>
            <a:p>
              <a:pPr marL="228600" indent="-228600">
                <a:buClr>
                  <a:srgbClr val="EE2A24"/>
                </a:buClr>
                <a:buFont typeface="+mj-lt"/>
                <a:buAutoNum type="arabicPeriod"/>
              </a:pPr>
              <a:endParaRPr lang="en-GB" sz="1200">
                <a:solidFill>
                  <a:schemeClr val="tx1"/>
                </a:solidFill>
                <a:latin typeface="HelveticaNeueLT Pro 45 Lt"/>
              </a:endParaRPr>
            </a:p>
          </p:txBody>
        </p:sp>
        <p:sp>
          <p:nvSpPr>
            <p:cNvPr id="15" name="object 11">
              <a:extLst>
                <a:ext uri="{FF2B5EF4-FFF2-40B4-BE49-F238E27FC236}">
                  <a16:creationId xmlns:a16="http://schemas.microsoft.com/office/drawing/2014/main" id="{E0812A42-C13D-6A5D-4080-10A0D7235F86}"/>
                </a:ext>
              </a:extLst>
            </p:cNvPr>
            <p:cNvSpPr>
              <a:spLocks noGrp="1" noRot="1" noMove="1" noResize="1" noEditPoints="1" noAdjustHandles="1" noChangeArrowheads="1" noChangeShapeType="1"/>
            </p:cNvSpPr>
            <p:nvPr/>
          </p:nvSpPr>
          <p:spPr>
            <a:xfrm>
              <a:off x="4340950" y="2009855"/>
              <a:ext cx="5870575" cy="2352040"/>
            </a:xfrm>
            <a:custGeom>
              <a:avLst/>
              <a:gdLst/>
              <a:ahLst/>
              <a:cxnLst/>
              <a:rect l="l" t="t" r="r" b="b"/>
              <a:pathLst>
                <a:path w="5870575" h="2352040">
                  <a:moveTo>
                    <a:pt x="152400" y="0"/>
                  </a:moveTo>
                  <a:lnTo>
                    <a:pt x="104231" y="7769"/>
                  </a:lnTo>
                  <a:lnTo>
                    <a:pt x="62396" y="29405"/>
                  </a:lnTo>
                  <a:lnTo>
                    <a:pt x="29405" y="62396"/>
                  </a:lnTo>
                  <a:lnTo>
                    <a:pt x="7769" y="104231"/>
                  </a:lnTo>
                  <a:lnTo>
                    <a:pt x="0" y="152400"/>
                  </a:lnTo>
                  <a:lnTo>
                    <a:pt x="0" y="2199055"/>
                  </a:lnTo>
                  <a:lnTo>
                    <a:pt x="7769" y="2247223"/>
                  </a:lnTo>
                  <a:lnTo>
                    <a:pt x="29405" y="2289058"/>
                  </a:lnTo>
                  <a:lnTo>
                    <a:pt x="62396" y="2322049"/>
                  </a:lnTo>
                  <a:lnTo>
                    <a:pt x="104231" y="2343685"/>
                  </a:lnTo>
                  <a:lnTo>
                    <a:pt x="152400" y="2351455"/>
                  </a:lnTo>
                  <a:lnTo>
                    <a:pt x="5717946" y="2351455"/>
                  </a:lnTo>
                  <a:lnTo>
                    <a:pt x="5766119" y="2343685"/>
                  </a:lnTo>
                  <a:lnTo>
                    <a:pt x="5807955" y="2322049"/>
                  </a:lnTo>
                  <a:lnTo>
                    <a:pt x="5840944" y="2289058"/>
                  </a:lnTo>
                  <a:lnTo>
                    <a:pt x="5862577" y="2247223"/>
                  </a:lnTo>
                  <a:lnTo>
                    <a:pt x="5870346" y="2199055"/>
                  </a:lnTo>
                  <a:lnTo>
                    <a:pt x="5870346" y="152400"/>
                  </a:lnTo>
                  <a:lnTo>
                    <a:pt x="5862577" y="104231"/>
                  </a:lnTo>
                  <a:lnTo>
                    <a:pt x="5840944" y="62396"/>
                  </a:lnTo>
                  <a:lnTo>
                    <a:pt x="5807955" y="29405"/>
                  </a:lnTo>
                  <a:lnTo>
                    <a:pt x="5766119" y="7769"/>
                  </a:lnTo>
                  <a:lnTo>
                    <a:pt x="5717946" y="0"/>
                  </a:lnTo>
                  <a:lnTo>
                    <a:pt x="152400" y="0"/>
                  </a:lnTo>
                  <a:close/>
                </a:path>
              </a:pathLst>
            </a:custGeom>
            <a:ln w="25400">
              <a:solidFill>
                <a:srgbClr val="231F20"/>
              </a:solidFill>
            </a:ln>
          </p:spPr>
          <p:txBody>
            <a:bodyPr wrap="square" lIns="0" tIns="0" rIns="0" bIns="0" rtlCol="0"/>
            <a:lstStyle/>
            <a:p>
              <a:endParaRPr/>
            </a:p>
          </p:txBody>
        </p:sp>
        <p:sp>
          <p:nvSpPr>
            <p:cNvPr id="16" name="object 12">
              <a:extLst>
                <a:ext uri="{FF2B5EF4-FFF2-40B4-BE49-F238E27FC236}">
                  <a16:creationId xmlns:a16="http://schemas.microsoft.com/office/drawing/2014/main" id="{0B00468D-B3B7-B4B8-2180-EC91B12852BC}"/>
                </a:ext>
              </a:extLst>
            </p:cNvPr>
            <p:cNvSpPr txBox="1">
              <a:spLocks noGrp="1" noRot="1" noMove="1" noResize="1" noEditPoints="1" noAdjustHandles="1" noChangeArrowheads="1" noChangeShapeType="1"/>
            </p:cNvSpPr>
            <p:nvPr/>
          </p:nvSpPr>
          <p:spPr>
            <a:xfrm>
              <a:off x="3122148" y="1241817"/>
              <a:ext cx="918599" cy="508668"/>
            </a:xfrm>
            <a:prstGeom prst="rect">
              <a:avLst/>
            </a:prstGeom>
          </p:spPr>
          <p:txBody>
            <a:bodyPr vert="horz" wrap="square" lIns="0" tIns="12700" rIns="0" bIns="0" rtlCol="0">
              <a:spAutoFit/>
            </a:bodyPr>
            <a:lstStyle/>
            <a:p>
              <a:pPr marL="80645" marR="5080" indent="-68580">
                <a:lnSpc>
                  <a:spcPct val="100000"/>
                </a:lnSpc>
                <a:spcBef>
                  <a:spcPts val="100"/>
                </a:spcBef>
              </a:pPr>
              <a:r>
                <a:rPr sz="1600" b="1" spc="-10">
                  <a:solidFill>
                    <a:srgbClr val="231F20"/>
                  </a:solidFill>
                  <a:latin typeface="HelveticaNeueLT Pro 65 Md" panose="020B0804020202020204" pitchFamily="34" charset="0"/>
                  <a:cs typeface="Arial"/>
                </a:rPr>
                <a:t>Success criteria</a:t>
              </a:r>
              <a:endParaRPr sz="1600">
                <a:latin typeface="HelveticaNeueLT Pro 65 Md" panose="020B0804020202020204" pitchFamily="34" charset="0"/>
                <a:cs typeface="Arial"/>
              </a:endParaRPr>
            </a:p>
          </p:txBody>
        </p:sp>
        <p:sp>
          <p:nvSpPr>
            <p:cNvPr id="17" name="object 13">
              <a:extLst>
                <a:ext uri="{FF2B5EF4-FFF2-40B4-BE49-F238E27FC236}">
                  <a16:creationId xmlns:a16="http://schemas.microsoft.com/office/drawing/2014/main" id="{0272301F-DC15-D016-E92A-2A2D990021D9}"/>
                </a:ext>
              </a:extLst>
            </p:cNvPr>
            <p:cNvSpPr>
              <a:spLocks noGrp="1" noRot="1" noMove="1" noResize="1" noEditPoints="1" noAdjustHandles="1" noChangeArrowheads="1" noChangeShapeType="1"/>
            </p:cNvSpPr>
            <p:nvPr/>
          </p:nvSpPr>
          <p:spPr>
            <a:xfrm>
              <a:off x="3000150" y="1092705"/>
              <a:ext cx="1204595" cy="812165"/>
            </a:xfrm>
            <a:custGeom>
              <a:avLst/>
              <a:gdLst/>
              <a:ahLst/>
              <a:cxnLst/>
              <a:rect l="l" t="t" r="r" b="b"/>
              <a:pathLst>
                <a:path w="1204595" h="812164">
                  <a:moveTo>
                    <a:pt x="152400" y="0"/>
                  </a:moveTo>
                  <a:lnTo>
                    <a:pt x="104231" y="7769"/>
                  </a:lnTo>
                  <a:lnTo>
                    <a:pt x="62396" y="29405"/>
                  </a:lnTo>
                  <a:lnTo>
                    <a:pt x="29405" y="62396"/>
                  </a:lnTo>
                  <a:lnTo>
                    <a:pt x="7769" y="104231"/>
                  </a:lnTo>
                  <a:lnTo>
                    <a:pt x="0" y="152400"/>
                  </a:lnTo>
                  <a:lnTo>
                    <a:pt x="0" y="659206"/>
                  </a:lnTo>
                  <a:lnTo>
                    <a:pt x="7769" y="707374"/>
                  </a:lnTo>
                  <a:lnTo>
                    <a:pt x="29405" y="749209"/>
                  </a:lnTo>
                  <a:lnTo>
                    <a:pt x="62396" y="782200"/>
                  </a:lnTo>
                  <a:lnTo>
                    <a:pt x="104231" y="803836"/>
                  </a:lnTo>
                  <a:lnTo>
                    <a:pt x="152400" y="811606"/>
                  </a:lnTo>
                  <a:lnTo>
                    <a:pt x="1051979" y="811606"/>
                  </a:lnTo>
                  <a:lnTo>
                    <a:pt x="1100147" y="803836"/>
                  </a:lnTo>
                  <a:lnTo>
                    <a:pt x="1141982" y="782200"/>
                  </a:lnTo>
                  <a:lnTo>
                    <a:pt x="1174973" y="749209"/>
                  </a:lnTo>
                  <a:lnTo>
                    <a:pt x="1196609" y="707374"/>
                  </a:lnTo>
                  <a:lnTo>
                    <a:pt x="1204379" y="659206"/>
                  </a:lnTo>
                  <a:lnTo>
                    <a:pt x="1204379" y="152400"/>
                  </a:lnTo>
                  <a:lnTo>
                    <a:pt x="1196609" y="104231"/>
                  </a:lnTo>
                  <a:lnTo>
                    <a:pt x="1174973" y="62396"/>
                  </a:lnTo>
                  <a:lnTo>
                    <a:pt x="1141982" y="29405"/>
                  </a:lnTo>
                  <a:lnTo>
                    <a:pt x="1100147" y="7769"/>
                  </a:lnTo>
                  <a:lnTo>
                    <a:pt x="1051979" y="0"/>
                  </a:lnTo>
                  <a:lnTo>
                    <a:pt x="152400" y="0"/>
                  </a:lnTo>
                  <a:close/>
                </a:path>
              </a:pathLst>
            </a:custGeom>
            <a:ln w="25400">
              <a:solidFill>
                <a:srgbClr val="231F20"/>
              </a:solidFill>
            </a:ln>
          </p:spPr>
          <p:txBody>
            <a:bodyPr wrap="square" lIns="0" tIns="0" rIns="0" bIns="0" rtlCol="0"/>
            <a:lstStyle/>
            <a:p>
              <a:endParaRPr/>
            </a:p>
          </p:txBody>
        </p:sp>
        <p:sp>
          <p:nvSpPr>
            <p:cNvPr id="18" name="object 14">
              <a:extLst>
                <a:ext uri="{FF2B5EF4-FFF2-40B4-BE49-F238E27FC236}">
                  <a16:creationId xmlns:a16="http://schemas.microsoft.com/office/drawing/2014/main" id="{7F7C2C2E-D983-CE68-F8DC-B161CAFA1166}"/>
                </a:ext>
              </a:extLst>
            </p:cNvPr>
            <p:cNvSpPr txBox="1">
              <a:spLocks noGrp="1" noRot="1" noMove="1" noResize="1" noEditPoints="1" noAdjustHandles="1" noChangeArrowheads="1" noChangeShapeType="1"/>
            </p:cNvSpPr>
            <p:nvPr/>
          </p:nvSpPr>
          <p:spPr>
            <a:xfrm>
              <a:off x="3033897" y="2920301"/>
              <a:ext cx="1204595" cy="508668"/>
            </a:xfrm>
            <a:prstGeom prst="rect">
              <a:avLst/>
            </a:prstGeom>
          </p:spPr>
          <p:txBody>
            <a:bodyPr vert="horz" wrap="square" lIns="0" tIns="12700" rIns="0" bIns="0" rtlCol="0">
              <a:spAutoFit/>
            </a:bodyPr>
            <a:lstStyle/>
            <a:p>
              <a:pPr marL="17780" marR="5080" indent="-5715">
                <a:lnSpc>
                  <a:spcPct val="100000"/>
                </a:lnSpc>
                <a:spcBef>
                  <a:spcPts val="100"/>
                </a:spcBef>
              </a:pPr>
              <a:r>
                <a:rPr sz="1600" b="1">
                  <a:solidFill>
                    <a:srgbClr val="231F20"/>
                  </a:solidFill>
                  <a:latin typeface="HelveticaNeueLT Pro 65 Md" panose="020B0804020202020204" pitchFamily="34" charset="0"/>
                  <a:cs typeface="Arial"/>
                </a:rPr>
                <a:t>How</a:t>
              </a:r>
              <a:r>
                <a:rPr sz="1600" b="1" spc="45">
                  <a:solidFill>
                    <a:srgbClr val="231F20"/>
                  </a:solidFill>
                  <a:latin typeface="HelveticaNeueLT Pro 65 Md" panose="020B0804020202020204" pitchFamily="34" charset="0"/>
                  <a:cs typeface="Arial"/>
                </a:rPr>
                <a:t> </a:t>
              </a:r>
              <a:r>
                <a:rPr sz="1600" b="1">
                  <a:solidFill>
                    <a:srgbClr val="231F20"/>
                  </a:solidFill>
                  <a:latin typeface="HelveticaNeueLT Pro 65 Md" panose="020B0804020202020204" pitchFamily="34" charset="0"/>
                  <a:cs typeface="Arial"/>
                </a:rPr>
                <a:t>to</a:t>
              </a:r>
              <a:r>
                <a:rPr sz="1600" b="1" spc="50">
                  <a:solidFill>
                    <a:srgbClr val="231F20"/>
                  </a:solidFill>
                  <a:latin typeface="HelveticaNeueLT Pro 65 Md" panose="020B0804020202020204" pitchFamily="34" charset="0"/>
                  <a:cs typeface="Arial"/>
                </a:rPr>
                <a:t> </a:t>
              </a:r>
              <a:r>
                <a:rPr sz="1600" b="1" spc="-30">
                  <a:solidFill>
                    <a:srgbClr val="231F20"/>
                  </a:solidFill>
                  <a:latin typeface="HelveticaNeueLT Pro 65 Md" panose="020B0804020202020204" pitchFamily="34" charset="0"/>
                  <a:cs typeface="Arial"/>
                </a:rPr>
                <a:t>run </a:t>
              </a:r>
              <a:r>
                <a:rPr sz="1600" b="1">
                  <a:solidFill>
                    <a:srgbClr val="231F20"/>
                  </a:solidFill>
                  <a:latin typeface="HelveticaNeueLT Pro 65 Md" panose="020B0804020202020204" pitchFamily="34" charset="0"/>
                  <a:cs typeface="Arial"/>
                </a:rPr>
                <a:t>the</a:t>
              </a:r>
              <a:r>
                <a:rPr sz="1600" b="1" spc="20">
                  <a:solidFill>
                    <a:srgbClr val="231F20"/>
                  </a:solidFill>
                  <a:latin typeface="HelveticaNeueLT Pro 65 Md" panose="020B0804020202020204" pitchFamily="34" charset="0"/>
                  <a:cs typeface="Arial"/>
                </a:rPr>
                <a:t> </a:t>
              </a:r>
              <a:r>
                <a:rPr sz="1600" b="1" spc="-10">
                  <a:solidFill>
                    <a:srgbClr val="231F20"/>
                  </a:solidFill>
                  <a:latin typeface="HelveticaNeueLT Pro 65 Md" panose="020B0804020202020204" pitchFamily="34" charset="0"/>
                  <a:cs typeface="Arial"/>
                </a:rPr>
                <a:t>activity</a:t>
              </a:r>
              <a:endParaRPr sz="1600">
                <a:latin typeface="HelveticaNeueLT Pro 65 Md" panose="020B0804020202020204" pitchFamily="34" charset="0"/>
                <a:cs typeface="Arial"/>
              </a:endParaRPr>
            </a:p>
          </p:txBody>
        </p:sp>
        <p:sp>
          <p:nvSpPr>
            <p:cNvPr id="19" name="object 15">
              <a:extLst>
                <a:ext uri="{FF2B5EF4-FFF2-40B4-BE49-F238E27FC236}">
                  <a16:creationId xmlns:a16="http://schemas.microsoft.com/office/drawing/2014/main" id="{08A4C2F5-A791-296D-4F2E-D7C9F9C50187}"/>
                </a:ext>
              </a:extLst>
            </p:cNvPr>
            <p:cNvSpPr>
              <a:spLocks noGrp="1" noRot="1" noMove="1" noResize="1" noEditPoints="1" noAdjustHandles="1" noChangeArrowheads="1" noChangeShapeType="1"/>
            </p:cNvSpPr>
            <p:nvPr/>
          </p:nvSpPr>
          <p:spPr>
            <a:xfrm>
              <a:off x="3000150" y="2009855"/>
              <a:ext cx="1204595" cy="2352040"/>
            </a:xfrm>
            <a:custGeom>
              <a:avLst/>
              <a:gdLst/>
              <a:ahLst/>
              <a:cxnLst/>
              <a:rect l="l" t="t" r="r" b="b"/>
              <a:pathLst>
                <a:path w="1204595" h="2352040">
                  <a:moveTo>
                    <a:pt x="152400" y="0"/>
                  </a:moveTo>
                  <a:lnTo>
                    <a:pt x="104231" y="7769"/>
                  </a:lnTo>
                  <a:lnTo>
                    <a:pt x="62396" y="29405"/>
                  </a:lnTo>
                  <a:lnTo>
                    <a:pt x="29405" y="62396"/>
                  </a:lnTo>
                  <a:lnTo>
                    <a:pt x="7769" y="104231"/>
                  </a:lnTo>
                  <a:lnTo>
                    <a:pt x="0" y="152400"/>
                  </a:lnTo>
                  <a:lnTo>
                    <a:pt x="0" y="2199055"/>
                  </a:lnTo>
                  <a:lnTo>
                    <a:pt x="7769" y="2247223"/>
                  </a:lnTo>
                  <a:lnTo>
                    <a:pt x="29405" y="2289058"/>
                  </a:lnTo>
                  <a:lnTo>
                    <a:pt x="62396" y="2322049"/>
                  </a:lnTo>
                  <a:lnTo>
                    <a:pt x="104231" y="2343685"/>
                  </a:lnTo>
                  <a:lnTo>
                    <a:pt x="152400" y="2351455"/>
                  </a:lnTo>
                  <a:lnTo>
                    <a:pt x="1051979" y="2351455"/>
                  </a:lnTo>
                  <a:lnTo>
                    <a:pt x="1100147" y="2343685"/>
                  </a:lnTo>
                  <a:lnTo>
                    <a:pt x="1141982" y="2322049"/>
                  </a:lnTo>
                  <a:lnTo>
                    <a:pt x="1174973" y="2289058"/>
                  </a:lnTo>
                  <a:lnTo>
                    <a:pt x="1196609" y="2247223"/>
                  </a:lnTo>
                  <a:lnTo>
                    <a:pt x="1204379" y="2199055"/>
                  </a:lnTo>
                  <a:lnTo>
                    <a:pt x="1204379" y="152400"/>
                  </a:lnTo>
                  <a:lnTo>
                    <a:pt x="1196609" y="104231"/>
                  </a:lnTo>
                  <a:lnTo>
                    <a:pt x="1174973" y="62396"/>
                  </a:lnTo>
                  <a:lnTo>
                    <a:pt x="1141982" y="29405"/>
                  </a:lnTo>
                  <a:lnTo>
                    <a:pt x="1100147" y="7769"/>
                  </a:lnTo>
                  <a:lnTo>
                    <a:pt x="1051979" y="0"/>
                  </a:lnTo>
                  <a:lnTo>
                    <a:pt x="152400" y="0"/>
                  </a:lnTo>
                  <a:close/>
                </a:path>
              </a:pathLst>
            </a:custGeom>
            <a:ln w="25399">
              <a:solidFill>
                <a:srgbClr val="231F20"/>
              </a:solidFill>
            </a:ln>
          </p:spPr>
          <p:txBody>
            <a:bodyPr wrap="square" lIns="0" tIns="0" rIns="0" bIns="0" rtlCol="0"/>
            <a:lstStyle/>
            <a:p>
              <a:endParaRPr/>
            </a:p>
          </p:txBody>
        </p:sp>
        <p:sp>
          <p:nvSpPr>
            <p:cNvPr id="20" name="object 16">
              <a:extLst>
                <a:ext uri="{FF2B5EF4-FFF2-40B4-BE49-F238E27FC236}">
                  <a16:creationId xmlns:a16="http://schemas.microsoft.com/office/drawing/2014/main" id="{489E390F-3112-0E30-C1C2-30A32C37F747}"/>
                </a:ext>
              </a:extLst>
            </p:cNvPr>
            <p:cNvSpPr txBox="1">
              <a:spLocks noGrp="1" noRot="1" noMove="1" noResize="1" noEditPoints="1" noAdjustHandles="1" noChangeArrowheads="1" noChangeShapeType="1"/>
            </p:cNvSpPr>
            <p:nvPr/>
          </p:nvSpPr>
          <p:spPr>
            <a:xfrm>
              <a:off x="3196751" y="4786377"/>
              <a:ext cx="800735" cy="513080"/>
            </a:xfrm>
            <a:prstGeom prst="rect">
              <a:avLst/>
            </a:prstGeom>
          </p:spPr>
          <p:txBody>
            <a:bodyPr vert="horz" wrap="square" lIns="0" tIns="12700" rIns="0" bIns="0" rtlCol="0">
              <a:spAutoFit/>
            </a:bodyPr>
            <a:lstStyle/>
            <a:p>
              <a:pPr marL="123189" marR="5080" indent="-111125">
                <a:lnSpc>
                  <a:spcPct val="100000"/>
                </a:lnSpc>
                <a:spcBef>
                  <a:spcPts val="100"/>
                </a:spcBef>
              </a:pPr>
              <a:r>
                <a:rPr sz="1600" b="1">
                  <a:solidFill>
                    <a:srgbClr val="231F20"/>
                  </a:solidFill>
                  <a:latin typeface="HelveticaNeueLT Pro 65 Md" panose="020B0804020202020204" pitchFamily="34" charset="0"/>
                  <a:cs typeface="Arial"/>
                </a:rPr>
                <a:t>Ways</a:t>
              </a:r>
              <a:r>
                <a:rPr sz="1600" b="1" spc="-85">
                  <a:solidFill>
                    <a:srgbClr val="231F20"/>
                  </a:solidFill>
                  <a:latin typeface="HelveticaNeueLT Pro 65 Md" panose="020B0804020202020204" pitchFamily="34" charset="0"/>
                  <a:cs typeface="Arial"/>
                </a:rPr>
                <a:t> </a:t>
              </a:r>
              <a:r>
                <a:rPr sz="1600" b="1" spc="-25">
                  <a:solidFill>
                    <a:srgbClr val="231F20"/>
                  </a:solidFill>
                  <a:latin typeface="HelveticaNeueLT Pro 65 Md" panose="020B0804020202020204" pitchFamily="34" charset="0"/>
                  <a:cs typeface="Arial"/>
                </a:rPr>
                <a:t>to </a:t>
              </a:r>
              <a:r>
                <a:rPr sz="1600" b="1" spc="-10">
                  <a:solidFill>
                    <a:srgbClr val="231F20"/>
                  </a:solidFill>
                  <a:latin typeface="HelveticaNeueLT Pro 65 Md" panose="020B0804020202020204" pitchFamily="34" charset="0"/>
                  <a:cs typeface="Arial"/>
                </a:rPr>
                <a:t>adapt</a:t>
              </a:r>
              <a:endParaRPr sz="1600">
                <a:latin typeface="HelveticaNeueLT Pro 65 Md" panose="020B0804020202020204" pitchFamily="34" charset="0"/>
                <a:cs typeface="Arial"/>
              </a:endParaRPr>
            </a:p>
          </p:txBody>
        </p:sp>
        <p:sp>
          <p:nvSpPr>
            <p:cNvPr id="21" name="object 17">
              <a:extLst>
                <a:ext uri="{FF2B5EF4-FFF2-40B4-BE49-F238E27FC236}">
                  <a16:creationId xmlns:a16="http://schemas.microsoft.com/office/drawing/2014/main" id="{EF523622-D70A-95DA-BF3C-018C08BC4C55}"/>
                </a:ext>
              </a:extLst>
            </p:cNvPr>
            <p:cNvSpPr>
              <a:spLocks noGrp="1" noRot="1" noMove="1" noResize="1" noEditPoints="1" noAdjustHandles="1" noChangeArrowheads="1" noChangeShapeType="1"/>
            </p:cNvSpPr>
            <p:nvPr/>
          </p:nvSpPr>
          <p:spPr>
            <a:xfrm>
              <a:off x="3000150" y="4464005"/>
              <a:ext cx="1204595" cy="1175385"/>
            </a:xfrm>
            <a:custGeom>
              <a:avLst/>
              <a:gdLst/>
              <a:ahLst/>
              <a:cxnLst/>
              <a:rect l="l" t="t" r="r" b="b"/>
              <a:pathLst>
                <a:path w="1204595" h="1175385">
                  <a:moveTo>
                    <a:pt x="152400" y="0"/>
                  </a:moveTo>
                  <a:lnTo>
                    <a:pt x="104231" y="7769"/>
                  </a:lnTo>
                  <a:lnTo>
                    <a:pt x="62396" y="29405"/>
                  </a:lnTo>
                  <a:lnTo>
                    <a:pt x="29405" y="62396"/>
                  </a:lnTo>
                  <a:lnTo>
                    <a:pt x="7769" y="104231"/>
                  </a:lnTo>
                  <a:lnTo>
                    <a:pt x="0" y="152399"/>
                  </a:lnTo>
                  <a:lnTo>
                    <a:pt x="0" y="1022896"/>
                  </a:lnTo>
                  <a:lnTo>
                    <a:pt x="7769" y="1071069"/>
                  </a:lnTo>
                  <a:lnTo>
                    <a:pt x="29405" y="1112904"/>
                  </a:lnTo>
                  <a:lnTo>
                    <a:pt x="62396" y="1145893"/>
                  </a:lnTo>
                  <a:lnTo>
                    <a:pt x="104231" y="1167527"/>
                  </a:lnTo>
                  <a:lnTo>
                    <a:pt x="152400" y="1175296"/>
                  </a:lnTo>
                  <a:lnTo>
                    <a:pt x="1051979" y="1175296"/>
                  </a:lnTo>
                  <a:lnTo>
                    <a:pt x="1100147" y="1167527"/>
                  </a:lnTo>
                  <a:lnTo>
                    <a:pt x="1141982" y="1145893"/>
                  </a:lnTo>
                  <a:lnTo>
                    <a:pt x="1174973" y="1112904"/>
                  </a:lnTo>
                  <a:lnTo>
                    <a:pt x="1196609" y="1071069"/>
                  </a:lnTo>
                  <a:lnTo>
                    <a:pt x="1204379" y="1022896"/>
                  </a:lnTo>
                  <a:lnTo>
                    <a:pt x="1204379" y="152399"/>
                  </a:lnTo>
                  <a:lnTo>
                    <a:pt x="1196609" y="104231"/>
                  </a:lnTo>
                  <a:lnTo>
                    <a:pt x="1174973" y="62396"/>
                  </a:lnTo>
                  <a:lnTo>
                    <a:pt x="1141982" y="29405"/>
                  </a:lnTo>
                  <a:lnTo>
                    <a:pt x="1100147" y="7769"/>
                  </a:lnTo>
                  <a:lnTo>
                    <a:pt x="1051979" y="0"/>
                  </a:lnTo>
                  <a:lnTo>
                    <a:pt x="152400" y="0"/>
                  </a:lnTo>
                  <a:close/>
                </a:path>
              </a:pathLst>
            </a:custGeom>
            <a:ln w="25399">
              <a:solidFill>
                <a:srgbClr val="231F20"/>
              </a:solidFill>
            </a:ln>
          </p:spPr>
          <p:txBody>
            <a:bodyPr wrap="square" lIns="0" tIns="0" rIns="0" bIns="0" rtlCol="0"/>
            <a:lstStyle/>
            <a:p>
              <a:endParaRPr/>
            </a:p>
          </p:txBody>
        </p:sp>
        <p:sp>
          <p:nvSpPr>
            <p:cNvPr id="22" name="object 18">
              <a:extLst>
                <a:ext uri="{FF2B5EF4-FFF2-40B4-BE49-F238E27FC236}">
                  <a16:creationId xmlns:a16="http://schemas.microsoft.com/office/drawing/2014/main" id="{D1A3BCC1-0065-311E-6AB9-91E83A75F572}"/>
                </a:ext>
              </a:extLst>
            </p:cNvPr>
            <p:cNvSpPr txBox="1">
              <a:spLocks noGrp="1" noRot="1" noMove="1" noResize="1" noEditPoints="1" noAdjustHandles="1" noChangeArrowheads="1" noChangeShapeType="1"/>
            </p:cNvSpPr>
            <p:nvPr/>
          </p:nvSpPr>
          <p:spPr>
            <a:xfrm>
              <a:off x="3022333" y="6148127"/>
              <a:ext cx="1157964" cy="513080"/>
            </a:xfrm>
            <a:prstGeom prst="rect">
              <a:avLst/>
            </a:prstGeom>
          </p:spPr>
          <p:txBody>
            <a:bodyPr vert="horz" wrap="square" lIns="0" tIns="12700" rIns="0" bIns="0" rtlCol="0">
              <a:spAutoFit/>
            </a:bodyPr>
            <a:lstStyle/>
            <a:p>
              <a:pPr marL="324485" marR="5080" indent="-312420">
                <a:lnSpc>
                  <a:spcPct val="100000"/>
                </a:lnSpc>
                <a:spcBef>
                  <a:spcPts val="100"/>
                </a:spcBef>
              </a:pPr>
              <a:r>
                <a:rPr sz="1600" b="1" spc="-10">
                  <a:solidFill>
                    <a:srgbClr val="231F20"/>
                  </a:solidFill>
                  <a:latin typeface="HelveticaNeueLT Pro 65 Md" panose="020B0804020202020204" pitchFamily="34" charset="0"/>
                  <a:cs typeface="Arial"/>
                </a:rPr>
                <a:t>Curriculum links</a:t>
              </a:r>
              <a:endParaRPr sz="1600">
                <a:latin typeface="HelveticaNeueLT Pro 65 Md" panose="020B0804020202020204" pitchFamily="34" charset="0"/>
                <a:cs typeface="Arial"/>
              </a:endParaRPr>
            </a:p>
          </p:txBody>
        </p:sp>
        <p:sp>
          <p:nvSpPr>
            <p:cNvPr id="23" name="object 19">
              <a:extLst>
                <a:ext uri="{FF2B5EF4-FFF2-40B4-BE49-F238E27FC236}">
                  <a16:creationId xmlns:a16="http://schemas.microsoft.com/office/drawing/2014/main" id="{D3F20FA9-4505-AA81-3F10-DAAE94F720D7}"/>
                </a:ext>
              </a:extLst>
            </p:cNvPr>
            <p:cNvSpPr>
              <a:spLocks noGrp="1" noRot="1" noMove="1" noResize="1" noEditPoints="1" noAdjustHandles="1" noChangeArrowheads="1" noChangeShapeType="1"/>
            </p:cNvSpPr>
            <p:nvPr/>
          </p:nvSpPr>
          <p:spPr>
            <a:xfrm>
              <a:off x="3000150" y="5736705"/>
              <a:ext cx="1204595" cy="1353820"/>
            </a:xfrm>
            <a:custGeom>
              <a:avLst/>
              <a:gdLst/>
              <a:ahLst/>
              <a:cxnLst/>
              <a:rect l="l" t="t" r="r" b="b"/>
              <a:pathLst>
                <a:path w="1204595" h="1353820">
                  <a:moveTo>
                    <a:pt x="152400" y="0"/>
                  </a:moveTo>
                  <a:lnTo>
                    <a:pt x="104231" y="7769"/>
                  </a:lnTo>
                  <a:lnTo>
                    <a:pt x="62396" y="29405"/>
                  </a:lnTo>
                  <a:lnTo>
                    <a:pt x="29405" y="62396"/>
                  </a:lnTo>
                  <a:lnTo>
                    <a:pt x="7769" y="104231"/>
                  </a:lnTo>
                  <a:lnTo>
                    <a:pt x="0" y="152400"/>
                  </a:lnTo>
                  <a:lnTo>
                    <a:pt x="0" y="1201000"/>
                  </a:lnTo>
                  <a:lnTo>
                    <a:pt x="7769" y="1249169"/>
                  </a:lnTo>
                  <a:lnTo>
                    <a:pt x="29405" y="1291004"/>
                  </a:lnTo>
                  <a:lnTo>
                    <a:pt x="62396" y="1323995"/>
                  </a:lnTo>
                  <a:lnTo>
                    <a:pt x="104231" y="1345630"/>
                  </a:lnTo>
                  <a:lnTo>
                    <a:pt x="152400" y="1353400"/>
                  </a:lnTo>
                  <a:lnTo>
                    <a:pt x="1051979" y="1353400"/>
                  </a:lnTo>
                  <a:lnTo>
                    <a:pt x="1100147" y="1345630"/>
                  </a:lnTo>
                  <a:lnTo>
                    <a:pt x="1141982" y="1323995"/>
                  </a:lnTo>
                  <a:lnTo>
                    <a:pt x="1174973" y="1291004"/>
                  </a:lnTo>
                  <a:lnTo>
                    <a:pt x="1196609" y="1249169"/>
                  </a:lnTo>
                  <a:lnTo>
                    <a:pt x="1204379" y="1201000"/>
                  </a:lnTo>
                  <a:lnTo>
                    <a:pt x="1204379" y="152400"/>
                  </a:lnTo>
                  <a:lnTo>
                    <a:pt x="1196609" y="104231"/>
                  </a:lnTo>
                  <a:lnTo>
                    <a:pt x="1174973" y="62396"/>
                  </a:lnTo>
                  <a:lnTo>
                    <a:pt x="1141982" y="29405"/>
                  </a:lnTo>
                  <a:lnTo>
                    <a:pt x="1100147" y="7769"/>
                  </a:lnTo>
                  <a:lnTo>
                    <a:pt x="1051979" y="0"/>
                  </a:lnTo>
                  <a:lnTo>
                    <a:pt x="152400" y="0"/>
                  </a:lnTo>
                  <a:close/>
                </a:path>
              </a:pathLst>
            </a:custGeom>
            <a:ln w="25400">
              <a:solidFill>
                <a:srgbClr val="231F20"/>
              </a:solidFill>
            </a:ln>
          </p:spPr>
          <p:txBody>
            <a:bodyPr wrap="square" lIns="0" tIns="0" rIns="0" bIns="0" rtlCol="0"/>
            <a:lstStyle/>
            <a:p>
              <a:endParaRPr/>
            </a:p>
          </p:txBody>
        </p:sp>
        <p:sp>
          <p:nvSpPr>
            <p:cNvPr id="24" name="object 20">
              <a:extLst>
                <a:ext uri="{FF2B5EF4-FFF2-40B4-BE49-F238E27FC236}">
                  <a16:creationId xmlns:a16="http://schemas.microsoft.com/office/drawing/2014/main" id="{45AD6251-7888-7E92-2310-2B3DB5B35946}"/>
                </a:ext>
              </a:extLst>
            </p:cNvPr>
            <p:cNvSpPr txBox="1">
              <a:spLocks noGrp="1" noRot="1" noMove="1" noResize="1" noEditPoints="1" noAdjustHandles="1" noChangeArrowheads="1" noChangeShapeType="1"/>
            </p:cNvSpPr>
            <p:nvPr/>
          </p:nvSpPr>
          <p:spPr>
            <a:xfrm>
              <a:off x="676083" y="3926805"/>
              <a:ext cx="1467485" cy="269240"/>
            </a:xfrm>
            <a:prstGeom prst="rect">
              <a:avLst/>
            </a:prstGeom>
          </p:spPr>
          <p:txBody>
            <a:bodyPr vert="horz" wrap="square" lIns="0" tIns="12700" rIns="0" bIns="0" rtlCol="0">
              <a:spAutoFit/>
            </a:bodyPr>
            <a:lstStyle/>
            <a:p>
              <a:pPr marL="12700">
                <a:lnSpc>
                  <a:spcPct val="100000"/>
                </a:lnSpc>
                <a:spcBef>
                  <a:spcPts val="100"/>
                </a:spcBef>
              </a:pPr>
              <a:r>
                <a:rPr sz="1600" b="1">
                  <a:solidFill>
                    <a:srgbClr val="231F20"/>
                  </a:solidFill>
                  <a:latin typeface="Arial"/>
                  <a:cs typeface="Arial"/>
                </a:rPr>
                <a:t>What</a:t>
              </a:r>
              <a:r>
                <a:rPr sz="1600" b="1" spc="-45">
                  <a:solidFill>
                    <a:srgbClr val="231F20"/>
                  </a:solidFill>
                  <a:latin typeface="Arial"/>
                  <a:cs typeface="Arial"/>
                </a:rPr>
                <a:t> </a:t>
              </a:r>
              <a:r>
                <a:rPr sz="1600" b="1" spc="-10">
                  <a:solidFill>
                    <a:srgbClr val="231F20"/>
                  </a:solidFill>
                  <a:latin typeface="Arial"/>
                  <a:cs typeface="Arial"/>
                </a:rPr>
                <a:t>you</a:t>
              </a:r>
              <a:r>
                <a:rPr sz="1600" b="1" spc="-40">
                  <a:solidFill>
                    <a:srgbClr val="231F20"/>
                  </a:solidFill>
                  <a:latin typeface="Arial"/>
                  <a:cs typeface="Arial"/>
                </a:rPr>
                <a:t> </a:t>
              </a:r>
              <a:r>
                <a:rPr sz="1600" b="1" spc="-20">
                  <a:solidFill>
                    <a:srgbClr val="231F20"/>
                  </a:solidFill>
                  <a:latin typeface="Arial"/>
                  <a:cs typeface="Arial"/>
                </a:rPr>
                <a:t>need</a:t>
              </a:r>
              <a:endParaRPr sz="1600">
                <a:latin typeface="Arial"/>
                <a:cs typeface="Arial"/>
              </a:endParaRPr>
            </a:p>
          </p:txBody>
        </p:sp>
        <p:sp>
          <p:nvSpPr>
            <p:cNvPr id="25" name="object 21">
              <a:extLst>
                <a:ext uri="{FF2B5EF4-FFF2-40B4-BE49-F238E27FC236}">
                  <a16:creationId xmlns:a16="http://schemas.microsoft.com/office/drawing/2014/main" id="{3C7C2DAE-1088-85E4-5D01-819AAA243F0C}"/>
                </a:ext>
              </a:extLst>
            </p:cNvPr>
            <p:cNvSpPr txBox="1">
              <a:spLocks noGrp="1" noRot="1" noMove="1" noResize="1" noEditPoints="1" noAdjustHandles="1" noChangeArrowheads="1" noChangeShapeType="1"/>
            </p:cNvSpPr>
            <p:nvPr/>
          </p:nvSpPr>
          <p:spPr>
            <a:xfrm>
              <a:off x="621549" y="4265911"/>
              <a:ext cx="1963552" cy="1429628"/>
            </a:xfrm>
            <a:prstGeom prst="rect">
              <a:avLst/>
            </a:prstGeom>
          </p:spPr>
          <p:txBody>
            <a:bodyPr vert="horz" wrap="square" lIns="0" tIns="0" rIns="0" bIns="0" rtlCol="0" anchor="t">
              <a:spAutoFit/>
            </a:bodyPr>
            <a:lstStyle/>
            <a:p>
              <a:pPr marL="241300" indent="-228600">
                <a:lnSpc>
                  <a:spcPts val="1600"/>
                </a:lnSpc>
                <a:buClr>
                  <a:srgbClr val="DC2327"/>
                </a:buClr>
                <a:buSzPct val="150000"/>
                <a:buChar char="-"/>
                <a:tabLst>
                  <a:tab pos="240665" algn="l"/>
                  <a:tab pos="241300" algn="l"/>
                </a:tabLst>
              </a:pPr>
              <a:r>
                <a:rPr lang="en-GB" sz="1200" dirty="0">
                  <a:solidFill>
                    <a:srgbClr val="231F20"/>
                  </a:solidFill>
                  <a:latin typeface="Arial"/>
                  <a:cs typeface="Arial"/>
                </a:rPr>
                <a:t>Before the activity, open and check the flood maps for your area</a:t>
              </a:r>
            </a:p>
            <a:p>
              <a:pPr marL="241300" indent="-228600">
                <a:lnSpc>
                  <a:spcPts val="1600"/>
                </a:lnSpc>
                <a:buClr>
                  <a:srgbClr val="DC2327"/>
                </a:buClr>
                <a:buSzPct val="150000"/>
                <a:buChar char="-"/>
                <a:tabLst>
                  <a:tab pos="240665" algn="l"/>
                  <a:tab pos="241300" algn="l"/>
                </a:tabLst>
              </a:pPr>
              <a:r>
                <a:rPr lang="en-GB" sz="1200" dirty="0">
                  <a:solidFill>
                    <a:srgbClr val="231F20"/>
                  </a:solidFill>
                  <a:latin typeface="Arial"/>
                  <a:cs typeface="Arial"/>
                </a:rPr>
                <a:t>Optional: laptops/tablets</a:t>
              </a:r>
            </a:p>
            <a:p>
              <a:pPr marL="241300" indent="-228600">
                <a:lnSpc>
                  <a:spcPts val="1600"/>
                </a:lnSpc>
                <a:buClr>
                  <a:srgbClr val="DC2327"/>
                </a:buClr>
                <a:buSzPct val="150000"/>
                <a:buChar char="-"/>
                <a:tabLst>
                  <a:tab pos="240665" algn="l"/>
                  <a:tab pos="241300" algn="l"/>
                </a:tabLst>
              </a:pPr>
              <a:r>
                <a:rPr lang="en-GB" sz="1200">
                  <a:solidFill>
                    <a:srgbClr val="231F20"/>
                  </a:solidFill>
                  <a:latin typeface="Arial"/>
                  <a:cs typeface="Arial"/>
                </a:rPr>
                <a:t>Optional: </a:t>
              </a:r>
              <a:r>
                <a:rPr lang="en-GB" sz="1200" dirty="0">
                  <a:solidFill>
                    <a:srgbClr val="231F20"/>
                  </a:solidFill>
                  <a:latin typeface="Arial"/>
                  <a:cs typeface="Arial"/>
                  <a:hlinkClick r:id="rId3"/>
                </a:rPr>
                <a:t>note writing help</a:t>
              </a:r>
              <a:r>
                <a:rPr lang="en-GB" sz="1200">
                  <a:solidFill>
                    <a:srgbClr val="231F20"/>
                  </a:solidFill>
                  <a:latin typeface="Arial"/>
                  <a:cs typeface="Arial"/>
                </a:rPr>
                <a:t>, printed as required for learners.</a:t>
              </a:r>
              <a:endParaRPr sz="1200">
                <a:latin typeface="Arial"/>
                <a:cs typeface="Arial"/>
              </a:endParaRPr>
            </a:p>
          </p:txBody>
        </p:sp>
        <p:sp>
          <p:nvSpPr>
            <p:cNvPr id="26" name="object 23">
              <a:extLst>
                <a:ext uri="{FF2B5EF4-FFF2-40B4-BE49-F238E27FC236}">
                  <a16:creationId xmlns:a16="http://schemas.microsoft.com/office/drawing/2014/main" id="{9164531A-5E47-738B-288B-5185E447DABA}"/>
                </a:ext>
              </a:extLst>
            </p:cNvPr>
            <p:cNvSpPr>
              <a:spLocks noGrp="1" noRot="1" noMove="1" noResize="1" noEditPoints="1" noAdjustHandles="1" noChangeArrowheads="1" noChangeShapeType="1"/>
            </p:cNvSpPr>
            <p:nvPr/>
          </p:nvSpPr>
          <p:spPr>
            <a:xfrm>
              <a:off x="552700" y="3810704"/>
              <a:ext cx="2163445" cy="3088640"/>
            </a:xfrm>
            <a:custGeom>
              <a:avLst/>
              <a:gdLst/>
              <a:ahLst/>
              <a:cxnLst/>
              <a:rect l="l" t="t" r="r" b="b"/>
              <a:pathLst>
                <a:path w="2163445" h="3088640">
                  <a:moveTo>
                    <a:pt x="152400" y="0"/>
                  </a:moveTo>
                  <a:lnTo>
                    <a:pt x="104231" y="7769"/>
                  </a:lnTo>
                  <a:lnTo>
                    <a:pt x="62396" y="29405"/>
                  </a:lnTo>
                  <a:lnTo>
                    <a:pt x="29405" y="62396"/>
                  </a:lnTo>
                  <a:lnTo>
                    <a:pt x="7769" y="104231"/>
                  </a:lnTo>
                  <a:lnTo>
                    <a:pt x="0" y="152400"/>
                  </a:lnTo>
                  <a:lnTo>
                    <a:pt x="0" y="2936201"/>
                  </a:lnTo>
                  <a:lnTo>
                    <a:pt x="7769" y="2984370"/>
                  </a:lnTo>
                  <a:lnTo>
                    <a:pt x="29405" y="3026205"/>
                  </a:lnTo>
                  <a:lnTo>
                    <a:pt x="62396" y="3059196"/>
                  </a:lnTo>
                  <a:lnTo>
                    <a:pt x="104231" y="3080831"/>
                  </a:lnTo>
                  <a:lnTo>
                    <a:pt x="152400" y="3088601"/>
                  </a:lnTo>
                  <a:lnTo>
                    <a:pt x="2010803" y="3088601"/>
                  </a:lnTo>
                  <a:lnTo>
                    <a:pt x="2058971" y="3080831"/>
                  </a:lnTo>
                  <a:lnTo>
                    <a:pt x="2100806" y="3059196"/>
                  </a:lnTo>
                  <a:lnTo>
                    <a:pt x="2133797" y="3026205"/>
                  </a:lnTo>
                  <a:lnTo>
                    <a:pt x="2155433" y="2984370"/>
                  </a:lnTo>
                  <a:lnTo>
                    <a:pt x="2163203" y="2936201"/>
                  </a:lnTo>
                  <a:lnTo>
                    <a:pt x="2163203" y="152400"/>
                  </a:lnTo>
                  <a:lnTo>
                    <a:pt x="2155433" y="104231"/>
                  </a:lnTo>
                  <a:lnTo>
                    <a:pt x="2133797" y="62396"/>
                  </a:lnTo>
                  <a:lnTo>
                    <a:pt x="2100806" y="29405"/>
                  </a:lnTo>
                  <a:lnTo>
                    <a:pt x="2058971" y="7769"/>
                  </a:lnTo>
                  <a:lnTo>
                    <a:pt x="2010803" y="0"/>
                  </a:lnTo>
                  <a:lnTo>
                    <a:pt x="152400" y="0"/>
                  </a:lnTo>
                  <a:close/>
                </a:path>
              </a:pathLst>
            </a:custGeom>
            <a:ln w="25400">
              <a:solidFill>
                <a:srgbClr val="231F20"/>
              </a:solidFill>
            </a:ln>
          </p:spPr>
          <p:txBody>
            <a:bodyPr wrap="square" lIns="0" tIns="0" rIns="0" bIns="0" rtlCol="0"/>
            <a:lstStyle/>
            <a:p>
              <a:endParaRPr/>
            </a:p>
          </p:txBody>
        </p:sp>
        <p:sp>
          <p:nvSpPr>
            <p:cNvPr id="27" name="object 24">
              <a:extLst>
                <a:ext uri="{FF2B5EF4-FFF2-40B4-BE49-F238E27FC236}">
                  <a16:creationId xmlns:a16="http://schemas.microsoft.com/office/drawing/2014/main" id="{6BB5B7EB-F036-D5ED-8C7F-41A5FB58D6FB}"/>
                </a:ext>
              </a:extLst>
            </p:cNvPr>
            <p:cNvSpPr>
              <a:spLocks noGrp="1" noRot="1" noMove="1" noResize="1" noEditPoints="1" noAdjustHandles="1" noChangeArrowheads="1" noChangeShapeType="1"/>
            </p:cNvSpPr>
            <p:nvPr/>
          </p:nvSpPr>
          <p:spPr>
            <a:xfrm>
              <a:off x="546750" y="2604705"/>
              <a:ext cx="2169160" cy="1149985"/>
            </a:xfrm>
            <a:custGeom>
              <a:avLst/>
              <a:gdLst/>
              <a:ahLst/>
              <a:cxnLst/>
              <a:rect l="l" t="t" r="r" b="b"/>
              <a:pathLst>
                <a:path w="2169160" h="1149985">
                  <a:moveTo>
                    <a:pt x="152400" y="0"/>
                  </a:moveTo>
                  <a:lnTo>
                    <a:pt x="104231" y="7769"/>
                  </a:lnTo>
                  <a:lnTo>
                    <a:pt x="62396" y="29405"/>
                  </a:lnTo>
                  <a:lnTo>
                    <a:pt x="29405" y="62396"/>
                  </a:lnTo>
                  <a:lnTo>
                    <a:pt x="7769" y="104231"/>
                  </a:lnTo>
                  <a:lnTo>
                    <a:pt x="0" y="152400"/>
                  </a:lnTo>
                  <a:lnTo>
                    <a:pt x="0" y="997077"/>
                  </a:lnTo>
                  <a:lnTo>
                    <a:pt x="7769" y="1045245"/>
                  </a:lnTo>
                  <a:lnTo>
                    <a:pt x="29405" y="1087080"/>
                  </a:lnTo>
                  <a:lnTo>
                    <a:pt x="62396" y="1120071"/>
                  </a:lnTo>
                  <a:lnTo>
                    <a:pt x="104231" y="1141707"/>
                  </a:lnTo>
                  <a:lnTo>
                    <a:pt x="152400" y="1149477"/>
                  </a:lnTo>
                  <a:lnTo>
                    <a:pt x="2016747" y="1149477"/>
                  </a:lnTo>
                  <a:lnTo>
                    <a:pt x="2064920" y="1141707"/>
                  </a:lnTo>
                  <a:lnTo>
                    <a:pt x="2106755" y="1120071"/>
                  </a:lnTo>
                  <a:lnTo>
                    <a:pt x="2139745" y="1087080"/>
                  </a:lnTo>
                  <a:lnTo>
                    <a:pt x="2161378" y="1045245"/>
                  </a:lnTo>
                  <a:lnTo>
                    <a:pt x="2169147" y="997077"/>
                  </a:lnTo>
                  <a:lnTo>
                    <a:pt x="2169147" y="152400"/>
                  </a:lnTo>
                  <a:lnTo>
                    <a:pt x="2161378" y="104231"/>
                  </a:lnTo>
                  <a:lnTo>
                    <a:pt x="2139745" y="62396"/>
                  </a:lnTo>
                  <a:lnTo>
                    <a:pt x="2106755" y="29405"/>
                  </a:lnTo>
                  <a:lnTo>
                    <a:pt x="2064920" y="7769"/>
                  </a:lnTo>
                  <a:lnTo>
                    <a:pt x="2016747" y="0"/>
                  </a:lnTo>
                  <a:lnTo>
                    <a:pt x="152400" y="0"/>
                  </a:lnTo>
                  <a:close/>
                </a:path>
              </a:pathLst>
            </a:custGeom>
            <a:ln w="25400">
              <a:solidFill>
                <a:srgbClr val="231F20"/>
              </a:solidFill>
            </a:ln>
          </p:spPr>
          <p:txBody>
            <a:bodyPr wrap="square" lIns="0" tIns="0" rIns="0" bIns="0" rtlCol="0"/>
            <a:lstStyle/>
            <a:p>
              <a:endParaRPr/>
            </a:p>
          </p:txBody>
        </p:sp>
        <p:sp>
          <p:nvSpPr>
            <p:cNvPr id="28" name="object 25">
              <a:extLst>
                <a:ext uri="{FF2B5EF4-FFF2-40B4-BE49-F238E27FC236}">
                  <a16:creationId xmlns:a16="http://schemas.microsoft.com/office/drawing/2014/main" id="{21E22150-1B19-7EBA-3750-6876189F4C97}"/>
                </a:ext>
              </a:extLst>
            </p:cNvPr>
            <p:cNvSpPr txBox="1">
              <a:spLocks noGrp="1" noRot="1" noMove="1" noResize="1" noEditPoints="1" noAdjustHandles="1" noChangeArrowheads="1" noChangeShapeType="1"/>
            </p:cNvSpPr>
            <p:nvPr/>
          </p:nvSpPr>
          <p:spPr>
            <a:xfrm>
              <a:off x="1235858" y="1460309"/>
              <a:ext cx="1349243" cy="260789"/>
            </a:xfrm>
            <a:prstGeom prst="rect">
              <a:avLst/>
            </a:prstGeom>
          </p:spPr>
          <p:txBody>
            <a:bodyPr vert="horz" wrap="square" lIns="0" tIns="12700" rIns="0" bIns="0" rtlCol="0">
              <a:spAutoFit/>
            </a:bodyPr>
            <a:lstStyle/>
            <a:p>
              <a:pPr marL="12700">
                <a:lnSpc>
                  <a:spcPct val="100000"/>
                </a:lnSpc>
                <a:spcBef>
                  <a:spcPts val="100"/>
                </a:spcBef>
              </a:pPr>
              <a:r>
                <a:rPr lang="en-GB" sz="1600" b="1" spc="-10">
                  <a:solidFill>
                    <a:srgbClr val="231F20"/>
                  </a:solidFill>
                  <a:latin typeface="HelveticaNeueLT Pro 65 Md" panose="020B0804020202020204" pitchFamily="34" charset="0"/>
                  <a:cs typeface="Arial"/>
                </a:rPr>
                <a:t>Whole group</a:t>
              </a:r>
              <a:endParaRPr sz="1600">
                <a:latin typeface="HelveticaNeueLT Pro 65 Md" panose="020B0804020202020204" pitchFamily="34" charset="0"/>
                <a:cs typeface="Arial"/>
              </a:endParaRPr>
            </a:p>
          </p:txBody>
        </p:sp>
        <p:sp>
          <p:nvSpPr>
            <p:cNvPr id="29" name="object 26">
              <a:extLst>
                <a:ext uri="{FF2B5EF4-FFF2-40B4-BE49-F238E27FC236}">
                  <a16:creationId xmlns:a16="http://schemas.microsoft.com/office/drawing/2014/main" id="{AE8EAC4C-66A2-8239-AA60-0D8746DC4B2C}"/>
                </a:ext>
              </a:extLst>
            </p:cNvPr>
            <p:cNvSpPr>
              <a:spLocks noGrp="1" noRot="1" noMove="1" noResize="1" noEditPoints="1" noAdjustHandles="1" noChangeArrowheads="1" noChangeShapeType="1"/>
            </p:cNvSpPr>
            <p:nvPr/>
          </p:nvSpPr>
          <p:spPr>
            <a:xfrm>
              <a:off x="552700" y="1303030"/>
              <a:ext cx="2163445" cy="601345"/>
            </a:xfrm>
            <a:custGeom>
              <a:avLst/>
              <a:gdLst/>
              <a:ahLst/>
              <a:cxnLst/>
              <a:rect l="l" t="t" r="r" b="b"/>
              <a:pathLst>
                <a:path w="2163445" h="601344">
                  <a:moveTo>
                    <a:pt x="152400" y="0"/>
                  </a:moveTo>
                  <a:lnTo>
                    <a:pt x="104231" y="7769"/>
                  </a:lnTo>
                  <a:lnTo>
                    <a:pt x="62396" y="29405"/>
                  </a:lnTo>
                  <a:lnTo>
                    <a:pt x="29405" y="62396"/>
                  </a:lnTo>
                  <a:lnTo>
                    <a:pt x="7769" y="104231"/>
                  </a:lnTo>
                  <a:lnTo>
                    <a:pt x="0" y="152400"/>
                  </a:lnTo>
                  <a:lnTo>
                    <a:pt x="0" y="448868"/>
                  </a:lnTo>
                  <a:lnTo>
                    <a:pt x="7769" y="497041"/>
                  </a:lnTo>
                  <a:lnTo>
                    <a:pt x="29405" y="538877"/>
                  </a:lnTo>
                  <a:lnTo>
                    <a:pt x="62396" y="571866"/>
                  </a:lnTo>
                  <a:lnTo>
                    <a:pt x="104231" y="593500"/>
                  </a:lnTo>
                  <a:lnTo>
                    <a:pt x="152400" y="601268"/>
                  </a:lnTo>
                  <a:lnTo>
                    <a:pt x="2010803" y="601268"/>
                  </a:lnTo>
                  <a:lnTo>
                    <a:pt x="2058971" y="593500"/>
                  </a:lnTo>
                  <a:lnTo>
                    <a:pt x="2100806" y="571866"/>
                  </a:lnTo>
                  <a:lnTo>
                    <a:pt x="2133797" y="538877"/>
                  </a:lnTo>
                  <a:lnTo>
                    <a:pt x="2155433" y="497041"/>
                  </a:lnTo>
                  <a:lnTo>
                    <a:pt x="2163203" y="448868"/>
                  </a:lnTo>
                  <a:lnTo>
                    <a:pt x="2163203" y="152400"/>
                  </a:lnTo>
                  <a:lnTo>
                    <a:pt x="2155433" y="104231"/>
                  </a:lnTo>
                  <a:lnTo>
                    <a:pt x="2133797" y="62396"/>
                  </a:lnTo>
                  <a:lnTo>
                    <a:pt x="2100806" y="29405"/>
                  </a:lnTo>
                  <a:lnTo>
                    <a:pt x="2058971" y="7769"/>
                  </a:lnTo>
                  <a:lnTo>
                    <a:pt x="2010803" y="0"/>
                  </a:lnTo>
                  <a:lnTo>
                    <a:pt x="152400" y="0"/>
                  </a:lnTo>
                  <a:close/>
                </a:path>
              </a:pathLst>
            </a:custGeom>
            <a:ln w="25400">
              <a:solidFill>
                <a:srgbClr val="231F20"/>
              </a:solidFill>
            </a:ln>
          </p:spPr>
          <p:txBody>
            <a:bodyPr wrap="square" lIns="0" tIns="0" rIns="0" bIns="0" rtlCol="0"/>
            <a:lstStyle/>
            <a:p>
              <a:endParaRPr/>
            </a:p>
          </p:txBody>
        </p:sp>
        <p:sp>
          <p:nvSpPr>
            <p:cNvPr id="30" name="object 27">
              <a:extLst>
                <a:ext uri="{FF2B5EF4-FFF2-40B4-BE49-F238E27FC236}">
                  <a16:creationId xmlns:a16="http://schemas.microsoft.com/office/drawing/2014/main" id="{39624D72-15D5-2103-75A4-1CB51495D188}"/>
                </a:ext>
              </a:extLst>
            </p:cNvPr>
            <p:cNvSpPr txBox="1">
              <a:spLocks noGrp="1" noRot="1" noMove="1" noResize="1" noEditPoints="1" noAdjustHandles="1" noChangeArrowheads="1" noChangeShapeType="1"/>
            </p:cNvSpPr>
            <p:nvPr/>
          </p:nvSpPr>
          <p:spPr>
            <a:xfrm>
              <a:off x="1213050" y="2111021"/>
              <a:ext cx="1155296" cy="260789"/>
            </a:xfrm>
            <a:prstGeom prst="rect">
              <a:avLst/>
            </a:prstGeom>
          </p:spPr>
          <p:txBody>
            <a:bodyPr vert="horz" wrap="square" lIns="0" tIns="12700" rIns="0" bIns="0" rtlCol="0">
              <a:spAutoFit/>
            </a:bodyPr>
            <a:lstStyle/>
            <a:p>
              <a:pPr marL="12700">
                <a:lnSpc>
                  <a:spcPct val="100000"/>
                </a:lnSpc>
                <a:spcBef>
                  <a:spcPts val="100"/>
                </a:spcBef>
              </a:pPr>
              <a:r>
                <a:rPr lang="en-GB" sz="1600" b="1" spc="-10">
                  <a:solidFill>
                    <a:srgbClr val="231F20"/>
                  </a:solidFill>
                  <a:latin typeface="HelveticaNeueLT Pro 65 Md" panose="020B0804020202020204" pitchFamily="34" charset="0"/>
                  <a:cs typeface="Arial"/>
                </a:rPr>
                <a:t>Reading</a:t>
              </a:r>
              <a:endParaRPr sz="1600">
                <a:latin typeface="HelveticaNeueLT Pro 65 Md" panose="020B0804020202020204" pitchFamily="34" charset="0"/>
                <a:cs typeface="Arial"/>
              </a:endParaRPr>
            </a:p>
          </p:txBody>
        </p:sp>
        <p:sp>
          <p:nvSpPr>
            <p:cNvPr id="31" name="object 28">
              <a:extLst>
                <a:ext uri="{FF2B5EF4-FFF2-40B4-BE49-F238E27FC236}">
                  <a16:creationId xmlns:a16="http://schemas.microsoft.com/office/drawing/2014/main" id="{DEF947DB-980E-4B2B-0E6C-E751C4CCA0EA}"/>
                </a:ext>
              </a:extLst>
            </p:cNvPr>
            <p:cNvSpPr>
              <a:spLocks noGrp="1" noRot="1" noMove="1" noResize="1" noEditPoints="1" noAdjustHandles="1" noChangeArrowheads="1" noChangeShapeType="1"/>
            </p:cNvSpPr>
            <p:nvPr/>
          </p:nvSpPr>
          <p:spPr>
            <a:xfrm>
              <a:off x="546750" y="1953742"/>
              <a:ext cx="2169160" cy="601345"/>
            </a:xfrm>
            <a:custGeom>
              <a:avLst/>
              <a:gdLst/>
              <a:ahLst/>
              <a:cxnLst/>
              <a:rect l="l" t="t" r="r" b="b"/>
              <a:pathLst>
                <a:path w="2169160" h="601344">
                  <a:moveTo>
                    <a:pt x="152400" y="0"/>
                  </a:moveTo>
                  <a:lnTo>
                    <a:pt x="104231" y="7769"/>
                  </a:lnTo>
                  <a:lnTo>
                    <a:pt x="62396" y="29405"/>
                  </a:lnTo>
                  <a:lnTo>
                    <a:pt x="29405" y="62396"/>
                  </a:lnTo>
                  <a:lnTo>
                    <a:pt x="7769" y="104231"/>
                  </a:lnTo>
                  <a:lnTo>
                    <a:pt x="0" y="152400"/>
                  </a:lnTo>
                  <a:lnTo>
                    <a:pt x="0" y="448868"/>
                  </a:lnTo>
                  <a:lnTo>
                    <a:pt x="7769" y="497041"/>
                  </a:lnTo>
                  <a:lnTo>
                    <a:pt x="29405" y="538877"/>
                  </a:lnTo>
                  <a:lnTo>
                    <a:pt x="62396" y="571866"/>
                  </a:lnTo>
                  <a:lnTo>
                    <a:pt x="104231" y="593500"/>
                  </a:lnTo>
                  <a:lnTo>
                    <a:pt x="152400" y="601268"/>
                  </a:lnTo>
                  <a:lnTo>
                    <a:pt x="2016747" y="601268"/>
                  </a:lnTo>
                  <a:lnTo>
                    <a:pt x="2064920" y="593500"/>
                  </a:lnTo>
                  <a:lnTo>
                    <a:pt x="2106755" y="571866"/>
                  </a:lnTo>
                  <a:lnTo>
                    <a:pt x="2139745" y="538877"/>
                  </a:lnTo>
                  <a:lnTo>
                    <a:pt x="2161378" y="497041"/>
                  </a:lnTo>
                  <a:lnTo>
                    <a:pt x="2169147" y="448868"/>
                  </a:lnTo>
                  <a:lnTo>
                    <a:pt x="2169147" y="152400"/>
                  </a:lnTo>
                  <a:lnTo>
                    <a:pt x="2161378" y="104231"/>
                  </a:lnTo>
                  <a:lnTo>
                    <a:pt x="2139745" y="62396"/>
                  </a:lnTo>
                  <a:lnTo>
                    <a:pt x="2106755" y="29405"/>
                  </a:lnTo>
                  <a:lnTo>
                    <a:pt x="2064920" y="7769"/>
                  </a:lnTo>
                  <a:lnTo>
                    <a:pt x="2016747" y="0"/>
                  </a:lnTo>
                  <a:lnTo>
                    <a:pt x="152400" y="0"/>
                  </a:lnTo>
                  <a:close/>
                </a:path>
              </a:pathLst>
            </a:custGeom>
            <a:ln w="25400">
              <a:solidFill>
                <a:srgbClr val="231F20"/>
              </a:solidFill>
            </a:ln>
          </p:spPr>
          <p:txBody>
            <a:bodyPr wrap="square" lIns="0" tIns="0" rIns="0" bIns="0" rtlCol="0"/>
            <a:lstStyle/>
            <a:p>
              <a:endParaRPr/>
            </a:p>
          </p:txBody>
        </p:sp>
        <p:sp>
          <p:nvSpPr>
            <p:cNvPr id="32" name="object 29">
              <a:extLst>
                <a:ext uri="{FF2B5EF4-FFF2-40B4-BE49-F238E27FC236}">
                  <a16:creationId xmlns:a16="http://schemas.microsoft.com/office/drawing/2014/main" id="{6329D140-EDB2-F253-0B5A-3612D094332D}"/>
                </a:ext>
              </a:extLst>
            </p:cNvPr>
            <p:cNvSpPr txBox="1">
              <a:spLocks noGrp="1" noRot="1" noMove="1" noResize="1" noEditPoints="1" noAdjustHandles="1" noChangeArrowheads="1" noChangeShapeType="1"/>
            </p:cNvSpPr>
            <p:nvPr/>
          </p:nvSpPr>
          <p:spPr>
            <a:xfrm>
              <a:off x="1232004" y="809595"/>
              <a:ext cx="1256112" cy="260789"/>
            </a:xfrm>
            <a:prstGeom prst="rect">
              <a:avLst/>
            </a:prstGeom>
          </p:spPr>
          <p:txBody>
            <a:bodyPr vert="horz" wrap="square" lIns="0" tIns="12700" rIns="0" bIns="0" rtlCol="0">
              <a:spAutoFit/>
            </a:bodyPr>
            <a:lstStyle/>
            <a:p>
              <a:pPr marL="12700">
                <a:lnSpc>
                  <a:spcPct val="100000"/>
                </a:lnSpc>
                <a:spcBef>
                  <a:spcPts val="100"/>
                </a:spcBef>
              </a:pPr>
              <a:r>
                <a:rPr lang="en-GB" sz="1600" b="1" spc="-20">
                  <a:solidFill>
                    <a:srgbClr val="231F20"/>
                  </a:solidFill>
                  <a:latin typeface="HelveticaNeueLT Pro 65 Md" panose="020B0804020202020204" pitchFamily="34" charset="0"/>
                  <a:cs typeface="Arial"/>
                </a:rPr>
                <a:t>30</a:t>
              </a:r>
              <a:r>
                <a:rPr sz="1600" b="1" spc="-20">
                  <a:solidFill>
                    <a:srgbClr val="231F20"/>
                  </a:solidFill>
                  <a:latin typeface="HelveticaNeueLT Pro 65 Md" panose="020B0804020202020204" pitchFamily="34" charset="0"/>
                  <a:cs typeface="Arial"/>
                </a:rPr>
                <a:t> </a:t>
              </a:r>
              <a:r>
                <a:rPr sz="1600" b="1" spc="-10">
                  <a:solidFill>
                    <a:srgbClr val="231F20"/>
                  </a:solidFill>
                  <a:latin typeface="HelveticaNeueLT Pro 65 Md" panose="020B0804020202020204" pitchFamily="34" charset="0"/>
                  <a:cs typeface="Arial"/>
                </a:rPr>
                <a:t>Minutes</a:t>
              </a:r>
              <a:endParaRPr sz="1600">
                <a:latin typeface="HelveticaNeueLT Pro 65 Md" panose="020B0804020202020204" pitchFamily="34" charset="0"/>
                <a:cs typeface="Arial"/>
              </a:endParaRPr>
            </a:p>
          </p:txBody>
        </p:sp>
        <p:sp>
          <p:nvSpPr>
            <p:cNvPr id="33" name="object 31">
              <a:extLst>
                <a:ext uri="{FF2B5EF4-FFF2-40B4-BE49-F238E27FC236}">
                  <a16:creationId xmlns:a16="http://schemas.microsoft.com/office/drawing/2014/main" id="{E06C057B-2CEB-8E76-858A-E9DE9B50C311}"/>
                </a:ext>
              </a:extLst>
            </p:cNvPr>
            <p:cNvSpPr>
              <a:spLocks noGrp="1" noRot="1" noMove="1" noResize="1" noEditPoints="1" noAdjustHandles="1" noChangeArrowheads="1" noChangeShapeType="1"/>
            </p:cNvSpPr>
            <p:nvPr/>
          </p:nvSpPr>
          <p:spPr>
            <a:xfrm>
              <a:off x="552700" y="652317"/>
              <a:ext cx="2163445" cy="601345"/>
            </a:xfrm>
            <a:custGeom>
              <a:avLst/>
              <a:gdLst/>
              <a:ahLst/>
              <a:cxnLst/>
              <a:rect l="l" t="t" r="r" b="b"/>
              <a:pathLst>
                <a:path w="2163445" h="601344">
                  <a:moveTo>
                    <a:pt x="152400" y="0"/>
                  </a:moveTo>
                  <a:lnTo>
                    <a:pt x="104231" y="7769"/>
                  </a:lnTo>
                  <a:lnTo>
                    <a:pt x="62396" y="29405"/>
                  </a:lnTo>
                  <a:lnTo>
                    <a:pt x="29405" y="62396"/>
                  </a:lnTo>
                  <a:lnTo>
                    <a:pt x="7769" y="104231"/>
                  </a:lnTo>
                  <a:lnTo>
                    <a:pt x="0" y="152400"/>
                  </a:lnTo>
                  <a:lnTo>
                    <a:pt x="0" y="448868"/>
                  </a:lnTo>
                  <a:lnTo>
                    <a:pt x="7769" y="497041"/>
                  </a:lnTo>
                  <a:lnTo>
                    <a:pt x="29405" y="538877"/>
                  </a:lnTo>
                  <a:lnTo>
                    <a:pt x="62396" y="571866"/>
                  </a:lnTo>
                  <a:lnTo>
                    <a:pt x="104231" y="593500"/>
                  </a:lnTo>
                  <a:lnTo>
                    <a:pt x="152400" y="601268"/>
                  </a:lnTo>
                  <a:lnTo>
                    <a:pt x="2010803" y="601268"/>
                  </a:lnTo>
                  <a:lnTo>
                    <a:pt x="2058971" y="593500"/>
                  </a:lnTo>
                  <a:lnTo>
                    <a:pt x="2100806" y="571866"/>
                  </a:lnTo>
                  <a:lnTo>
                    <a:pt x="2133797" y="538877"/>
                  </a:lnTo>
                  <a:lnTo>
                    <a:pt x="2155433" y="497041"/>
                  </a:lnTo>
                  <a:lnTo>
                    <a:pt x="2163203" y="448868"/>
                  </a:lnTo>
                  <a:lnTo>
                    <a:pt x="2163203" y="152400"/>
                  </a:lnTo>
                  <a:lnTo>
                    <a:pt x="2155433" y="104231"/>
                  </a:lnTo>
                  <a:lnTo>
                    <a:pt x="2133797" y="62396"/>
                  </a:lnTo>
                  <a:lnTo>
                    <a:pt x="2100806" y="29405"/>
                  </a:lnTo>
                  <a:lnTo>
                    <a:pt x="2058971" y="7769"/>
                  </a:lnTo>
                  <a:lnTo>
                    <a:pt x="2010803" y="0"/>
                  </a:lnTo>
                  <a:lnTo>
                    <a:pt x="152400" y="0"/>
                  </a:lnTo>
                  <a:close/>
                </a:path>
              </a:pathLst>
            </a:custGeom>
            <a:ln w="25400">
              <a:solidFill>
                <a:srgbClr val="231F20"/>
              </a:solidFill>
            </a:ln>
          </p:spPr>
          <p:txBody>
            <a:bodyPr wrap="square" lIns="0" tIns="0" rIns="0" bIns="0" rtlCol="0"/>
            <a:lstStyle/>
            <a:p>
              <a:endParaRPr/>
            </a:p>
          </p:txBody>
        </p:sp>
        <p:pic>
          <p:nvPicPr>
            <p:cNvPr id="34" name="object 32">
              <a:extLst>
                <a:ext uri="{FF2B5EF4-FFF2-40B4-BE49-F238E27FC236}">
                  <a16:creationId xmlns:a16="http://schemas.microsoft.com/office/drawing/2014/main" id="{5EE113A1-8B6E-ECE3-C68B-19FE3D2183CF}"/>
                </a:ext>
              </a:extLst>
            </p:cNvPr>
            <p:cNvPicPr>
              <a:picLocks noGrp="1" noRot="1" noMove="1" noResize="1" noEditPoints="1" noAdjustHandles="1" noChangeArrowheads="1" noChangeShapeType="1" noCrop="1"/>
            </p:cNvPicPr>
            <p:nvPr/>
          </p:nvPicPr>
          <p:blipFill>
            <a:blip r:embed="rId4" cstate="print"/>
            <a:stretch>
              <a:fillRect/>
            </a:stretch>
          </p:blipFill>
          <p:spPr>
            <a:xfrm>
              <a:off x="566445" y="1288618"/>
              <a:ext cx="693546" cy="602983"/>
            </a:xfrm>
            <a:prstGeom prst="rect">
              <a:avLst/>
            </a:prstGeom>
          </p:spPr>
        </p:pic>
        <p:pic>
          <p:nvPicPr>
            <p:cNvPr id="35" name="object 33">
              <a:extLst>
                <a:ext uri="{FF2B5EF4-FFF2-40B4-BE49-F238E27FC236}">
                  <a16:creationId xmlns:a16="http://schemas.microsoft.com/office/drawing/2014/main" id="{45401143-339F-053D-B557-09218E534A00}"/>
                </a:ext>
              </a:extLst>
            </p:cNvPr>
            <p:cNvPicPr>
              <a:picLocks noGrp="1" noRot="1" noMove="1" noResize="1" noEditPoints="1" noAdjustHandles="1" noChangeArrowheads="1" noChangeShapeType="1" noCrop="1"/>
            </p:cNvPicPr>
            <p:nvPr/>
          </p:nvPicPr>
          <p:blipFill>
            <a:blip r:embed="rId5" cstate="print"/>
            <a:stretch>
              <a:fillRect/>
            </a:stretch>
          </p:blipFill>
          <p:spPr>
            <a:xfrm>
              <a:off x="621550" y="695553"/>
              <a:ext cx="453593" cy="514794"/>
            </a:xfrm>
            <a:prstGeom prst="rect">
              <a:avLst/>
            </a:prstGeom>
          </p:spPr>
        </p:pic>
        <p:pic>
          <p:nvPicPr>
            <p:cNvPr id="36" name="object 34">
              <a:extLst>
                <a:ext uri="{FF2B5EF4-FFF2-40B4-BE49-F238E27FC236}">
                  <a16:creationId xmlns:a16="http://schemas.microsoft.com/office/drawing/2014/main" id="{B31F9094-5CE0-6146-7323-3603E1462A64}"/>
                </a:ext>
              </a:extLst>
            </p:cNvPr>
            <p:cNvPicPr>
              <a:picLocks noGrp="1" noRot="1" noMove="1" noResize="1" noEditPoints="1" noAdjustHandles="1" noChangeArrowheads="1" noChangeShapeType="1" noCrop="1"/>
            </p:cNvPicPr>
            <p:nvPr/>
          </p:nvPicPr>
          <p:blipFill>
            <a:blip r:embed="rId6" cstate="print"/>
            <a:stretch>
              <a:fillRect/>
            </a:stretch>
          </p:blipFill>
          <p:spPr>
            <a:xfrm>
              <a:off x="583818" y="2915589"/>
              <a:ext cx="612622" cy="540003"/>
            </a:xfrm>
            <a:prstGeom prst="rect">
              <a:avLst/>
            </a:prstGeom>
          </p:spPr>
        </p:pic>
        <p:pic>
          <p:nvPicPr>
            <p:cNvPr id="37" name="object 35">
              <a:extLst>
                <a:ext uri="{FF2B5EF4-FFF2-40B4-BE49-F238E27FC236}">
                  <a16:creationId xmlns:a16="http://schemas.microsoft.com/office/drawing/2014/main" id="{CB8E91F0-8ECD-9909-3C94-54F932E4C448}"/>
                </a:ext>
              </a:extLst>
            </p:cNvPr>
            <p:cNvPicPr>
              <a:picLocks noGrp="1" noRot="1" noMove="1" noResize="1" noEditPoints="1" noAdjustHandles="1" noChangeArrowheads="1" noChangeShapeType="1" noCrop="1"/>
            </p:cNvPicPr>
            <p:nvPr/>
          </p:nvPicPr>
          <p:blipFill>
            <a:blip r:embed="rId7" cstate="print"/>
            <a:stretch>
              <a:fillRect/>
            </a:stretch>
          </p:blipFill>
          <p:spPr>
            <a:xfrm>
              <a:off x="10267201" y="401202"/>
              <a:ext cx="367195" cy="1710426"/>
            </a:xfrm>
            <a:prstGeom prst="rect">
              <a:avLst/>
            </a:prstGeom>
          </p:spPr>
        </p:pic>
        <p:pic>
          <p:nvPicPr>
            <p:cNvPr id="38" name="object 36">
              <a:extLst>
                <a:ext uri="{FF2B5EF4-FFF2-40B4-BE49-F238E27FC236}">
                  <a16:creationId xmlns:a16="http://schemas.microsoft.com/office/drawing/2014/main" id="{F5EFC462-5F80-543F-FA75-884221A3E0B6}"/>
                </a:ext>
              </a:extLst>
            </p:cNvPr>
            <p:cNvPicPr>
              <a:picLocks noGrp="1" noRot="1" noMove="1" noResize="1" noEditPoints="1" noAdjustHandles="1" noChangeArrowheads="1" noChangeShapeType="1" noCrop="1"/>
            </p:cNvPicPr>
            <p:nvPr/>
          </p:nvPicPr>
          <p:blipFill>
            <a:blip r:embed="rId8" cstate="print"/>
            <a:stretch>
              <a:fillRect/>
            </a:stretch>
          </p:blipFill>
          <p:spPr>
            <a:xfrm>
              <a:off x="640587" y="1997151"/>
              <a:ext cx="504405" cy="492150"/>
            </a:xfrm>
            <a:prstGeom prst="rect">
              <a:avLst/>
            </a:prstGeom>
          </p:spPr>
        </p:pic>
        <p:sp>
          <p:nvSpPr>
            <p:cNvPr id="39" name="object 37">
              <a:extLst>
                <a:ext uri="{FF2B5EF4-FFF2-40B4-BE49-F238E27FC236}">
                  <a16:creationId xmlns:a16="http://schemas.microsoft.com/office/drawing/2014/main" id="{3A20F60E-E0BE-80D7-517A-B7091D2A3124}"/>
                </a:ext>
              </a:extLst>
            </p:cNvPr>
            <p:cNvSpPr txBox="1">
              <a:spLocks noGrp="1" noRot="1" noMove="1" noResize="1" noEditPoints="1" noAdjustHandles="1" noChangeArrowheads="1" noChangeShapeType="1"/>
            </p:cNvSpPr>
            <p:nvPr/>
          </p:nvSpPr>
          <p:spPr>
            <a:xfrm>
              <a:off x="320850" y="7127564"/>
              <a:ext cx="9893300" cy="177800"/>
            </a:xfrm>
            <a:prstGeom prst="rect">
              <a:avLst/>
            </a:prstGeom>
          </p:spPr>
          <p:txBody>
            <a:bodyPr vert="horz" wrap="square" lIns="0" tIns="12700" rIns="0" bIns="0" rtlCol="0">
              <a:spAutoFit/>
            </a:bodyPr>
            <a:lstStyle/>
            <a:p>
              <a:pPr marL="12700">
                <a:lnSpc>
                  <a:spcPct val="100000"/>
                </a:lnSpc>
                <a:spcBef>
                  <a:spcPts val="100"/>
                </a:spcBef>
              </a:pPr>
              <a:r>
                <a:rPr sz="1000" i="1">
                  <a:solidFill>
                    <a:srgbClr val="231F20"/>
                  </a:solidFill>
                  <a:latin typeface="Arial"/>
                  <a:cs typeface="Arial"/>
                </a:rPr>
                <a:t>The</a:t>
              </a:r>
              <a:r>
                <a:rPr sz="1000" i="1" spc="-20">
                  <a:solidFill>
                    <a:srgbClr val="231F20"/>
                  </a:solidFill>
                  <a:latin typeface="Arial"/>
                  <a:cs typeface="Arial"/>
                </a:rPr>
                <a:t> </a:t>
              </a:r>
              <a:r>
                <a:rPr sz="1000" i="1">
                  <a:solidFill>
                    <a:srgbClr val="231F20"/>
                  </a:solidFill>
                  <a:latin typeface="Arial"/>
                  <a:cs typeface="Arial"/>
                </a:rPr>
                <a:t>British</a:t>
              </a:r>
              <a:r>
                <a:rPr sz="1000" i="1" spc="-10">
                  <a:solidFill>
                    <a:srgbClr val="231F20"/>
                  </a:solidFill>
                  <a:latin typeface="Arial"/>
                  <a:cs typeface="Arial"/>
                </a:rPr>
                <a:t> </a:t>
              </a:r>
              <a:r>
                <a:rPr sz="1000" i="1">
                  <a:solidFill>
                    <a:srgbClr val="231F20"/>
                  </a:solidFill>
                  <a:latin typeface="Arial"/>
                  <a:cs typeface="Arial"/>
                </a:rPr>
                <a:t>Red</a:t>
              </a:r>
              <a:r>
                <a:rPr sz="1000" i="1" spc="-15">
                  <a:solidFill>
                    <a:srgbClr val="231F20"/>
                  </a:solidFill>
                  <a:latin typeface="Arial"/>
                  <a:cs typeface="Arial"/>
                </a:rPr>
                <a:t> </a:t>
              </a:r>
              <a:r>
                <a:rPr sz="1000" i="1">
                  <a:solidFill>
                    <a:srgbClr val="231F20"/>
                  </a:solidFill>
                  <a:latin typeface="Arial"/>
                  <a:cs typeface="Arial"/>
                </a:rPr>
                <a:t>Cross</a:t>
              </a:r>
              <a:r>
                <a:rPr sz="1000" i="1" spc="-15">
                  <a:solidFill>
                    <a:srgbClr val="231F20"/>
                  </a:solidFill>
                  <a:latin typeface="Arial"/>
                  <a:cs typeface="Arial"/>
                </a:rPr>
                <a:t> </a:t>
              </a:r>
              <a:r>
                <a:rPr sz="1000" i="1">
                  <a:solidFill>
                    <a:srgbClr val="231F20"/>
                  </a:solidFill>
                  <a:latin typeface="Arial"/>
                  <a:cs typeface="Arial"/>
                </a:rPr>
                <a:t>Society</a:t>
              </a:r>
              <a:r>
                <a:rPr sz="1000" i="1" spc="-5">
                  <a:solidFill>
                    <a:srgbClr val="231F20"/>
                  </a:solidFill>
                  <a:latin typeface="Arial"/>
                  <a:cs typeface="Arial"/>
                </a:rPr>
                <a:t> </a:t>
              </a:r>
              <a:r>
                <a:rPr sz="1000" i="1">
                  <a:solidFill>
                    <a:srgbClr val="231F20"/>
                  </a:solidFill>
                  <a:latin typeface="Arial"/>
                  <a:cs typeface="Arial"/>
                </a:rPr>
                <a:t>©</a:t>
              </a:r>
              <a:r>
                <a:rPr sz="1000" i="1" spc="-10">
                  <a:solidFill>
                    <a:srgbClr val="231F20"/>
                  </a:solidFill>
                  <a:latin typeface="Arial"/>
                  <a:cs typeface="Arial"/>
                </a:rPr>
                <a:t> </a:t>
              </a:r>
              <a:r>
                <a:rPr sz="1000" i="1">
                  <a:solidFill>
                    <a:srgbClr val="231F20"/>
                  </a:solidFill>
                  <a:latin typeface="Arial"/>
                  <a:cs typeface="Arial"/>
                </a:rPr>
                <a:t>2022</a:t>
              </a:r>
              <a:r>
                <a:rPr sz="1000" i="1" spc="-15">
                  <a:solidFill>
                    <a:srgbClr val="231F20"/>
                  </a:solidFill>
                  <a:latin typeface="Arial"/>
                  <a:cs typeface="Arial"/>
                </a:rPr>
                <a:t> </a:t>
              </a:r>
              <a:r>
                <a:rPr sz="1000" i="1">
                  <a:solidFill>
                    <a:srgbClr val="231F20"/>
                  </a:solidFill>
                  <a:latin typeface="Arial"/>
                  <a:cs typeface="Arial"/>
                </a:rPr>
                <a:t>incorporated</a:t>
              </a:r>
              <a:r>
                <a:rPr sz="1000" i="1" spc="-15">
                  <a:solidFill>
                    <a:srgbClr val="231F20"/>
                  </a:solidFill>
                  <a:latin typeface="Arial"/>
                  <a:cs typeface="Arial"/>
                </a:rPr>
                <a:t> </a:t>
              </a:r>
              <a:r>
                <a:rPr sz="1000" i="1">
                  <a:solidFill>
                    <a:srgbClr val="231F20"/>
                  </a:solidFill>
                  <a:latin typeface="Arial"/>
                  <a:cs typeface="Arial"/>
                </a:rPr>
                <a:t>by</a:t>
              </a:r>
              <a:r>
                <a:rPr sz="1000" i="1" spc="-10">
                  <a:solidFill>
                    <a:srgbClr val="231F20"/>
                  </a:solidFill>
                  <a:latin typeface="Arial"/>
                  <a:cs typeface="Arial"/>
                </a:rPr>
                <a:t> </a:t>
              </a:r>
              <a:r>
                <a:rPr sz="1000" i="1">
                  <a:solidFill>
                    <a:srgbClr val="231F20"/>
                  </a:solidFill>
                  <a:latin typeface="Arial"/>
                  <a:cs typeface="Arial"/>
                </a:rPr>
                <a:t>Royal</a:t>
              </a:r>
              <a:r>
                <a:rPr sz="1000" i="1" spc="-15">
                  <a:solidFill>
                    <a:srgbClr val="231F20"/>
                  </a:solidFill>
                  <a:latin typeface="Arial"/>
                  <a:cs typeface="Arial"/>
                </a:rPr>
                <a:t> </a:t>
              </a:r>
              <a:r>
                <a:rPr sz="1000" i="1">
                  <a:solidFill>
                    <a:srgbClr val="231F20"/>
                  </a:solidFill>
                  <a:latin typeface="Arial"/>
                  <a:cs typeface="Arial"/>
                </a:rPr>
                <a:t>Charter</a:t>
              </a:r>
              <a:r>
                <a:rPr sz="1000" i="1" spc="-15">
                  <a:solidFill>
                    <a:srgbClr val="231F20"/>
                  </a:solidFill>
                  <a:latin typeface="Arial"/>
                  <a:cs typeface="Arial"/>
                </a:rPr>
                <a:t> </a:t>
              </a:r>
              <a:r>
                <a:rPr sz="1000" i="1">
                  <a:solidFill>
                    <a:srgbClr val="231F20"/>
                  </a:solidFill>
                  <a:latin typeface="Arial"/>
                  <a:cs typeface="Arial"/>
                </a:rPr>
                <a:t>1908,</a:t>
              </a:r>
              <a:r>
                <a:rPr sz="1000" i="1" spc="-15">
                  <a:solidFill>
                    <a:srgbClr val="231F20"/>
                  </a:solidFill>
                  <a:latin typeface="Arial"/>
                  <a:cs typeface="Arial"/>
                </a:rPr>
                <a:t> </a:t>
              </a:r>
              <a:r>
                <a:rPr sz="1000" i="1">
                  <a:solidFill>
                    <a:srgbClr val="231F20"/>
                  </a:solidFill>
                  <a:latin typeface="Arial"/>
                  <a:cs typeface="Arial"/>
                </a:rPr>
                <a:t>is</a:t>
              </a:r>
              <a:r>
                <a:rPr sz="1000" i="1" spc="-15">
                  <a:solidFill>
                    <a:srgbClr val="231F20"/>
                  </a:solidFill>
                  <a:latin typeface="Arial"/>
                  <a:cs typeface="Arial"/>
                </a:rPr>
                <a:t> </a:t>
              </a:r>
              <a:r>
                <a:rPr sz="1000" i="1">
                  <a:solidFill>
                    <a:srgbClr val="231F20"/>
                  </a:solidFill>
                  <a:latin typeface="Arial"/>
                  <a:cs typeface="Arial"/>
                </a:rPr>
                <a:t>a</a:t>
              </a:r>
              <a:r>
                <a:rPr sz="1000" i="1" spc="-10">
                  <a:solidFill>
                    <a:srgbClr val="231F20"/>
                  </a:solidFill>
                  <a:latin typeface="Arial"/>
                  <a:cs typeface="Arial"/>
                </a:rPr>
                <a:t> </a:t>
              </a:r>
              <a:r>
                <a:rPr sz="1000" i="1">
                  <a:solidFill>
                    <a:srgbClr val="231F20"/>
                  </a:solidFill>
                  <a:latin typeface="Arial"/>
                  <a:cs typeface="Arial"/>
                </a:rPr>
                <a:t>charity</a:t>
              </a:r>
              <a:r>
                <a:rPr sz="1000" i="1" spc="-10">
                  <a:solidFill>
                    <a:srgbClr val="231F20"/>
                  </a:solidFill>
                  <a:latin typeface="Arial"/>
                  <a:cs typeface="Arial"/>
                </a:rPr>
                <a:t> </a:t>
              </a:r>
              <a:r>
                <a:rPr sz="1000" i="1">
                  <a:solidFill>
                    <a:srgbClr val="231F20"/>
                  </a:solidFill>
                  <a:latin typeface="Arial"/>
                  <a:cs typeface="Arial"/>
                </a:rPr>
                <a:t>registered</a:t>
              </a:r>
              <a:r>
                <a:rPr sz="1000" i="1" spc="-10">
                  <a:solidFill>
                    <a:srgbClr val="231F20"/>
                  </a:solidFill>
                  <a:latin typeface="Arial"/>
                  <a:cs typeface="Arial"/>
                </a:rPr>
                <a:t> </a:t>
              </a:r>
              <a:r>
                <a:rPr sz="1000" i="1">
                  <a:solidFill>
                    <a:srgbClr val="231F20"/>
                  </a:solidFill>
                  <a:latin typeface="Arial"/>
                  <a:cs typeface="Arial"/>
                </a:rPr>
                <a:t>in</a:t>
              </a:r>
              <a:r>
                <a:rPr sz="1000" i="1" spc="-15">
                  <a:solidFill>
                    <a:srgbClr val="231F20"/>
                  </a:solidFill>
                  <a:latin typeface="Arial"/>
                  <a:cs typeface="Arial"/>
                </a:rPr>
                <a:t> </a:t>
              </a:r>
              <a:r>
                <a:rPr sz="1000" i="1">
                  <a:solidFill>
                    <a:srgbClr val="231F20"/>
                  </a:solidFill>
                  <a:latin typeface="Arial"/>
                  <a:cs typeface="Arial"/>
                </a:rPr>
                <a:t>England</a:t>
              </a:r>
              <a:r>
                <a:rPr sz="1000" i="1" spc="-5">
                  <a:solidFill>
                    <a:srgbClr val="231F20"/>
                  </a:solidFill>
                  <a:latin typeface="Arial"/>
                  <a:cs typeface="Arial"/>
                </a:rPr>
                <a:t> </a:t>
              </a:r>
              <a:r>
                <a:rPr sz="1000" i="1">
                  <a:solidFill>
                    <a:srgbClr val="231F20"/>
                  </a:solidFill>
                  <a:latin typeface="Arial"/>
                  <a:cs typeface="Arial"/>
                </a:rPr>
                <a:t>and</a:t>
              </a:r>
              <a:r>
                <a:rPr sz="1000" i="1" spc="-15">
                  <a:solidFill>
                    <a:srgbClr val="231F20"/>
                  </a:solidFill>
                  <a:latin typeface="Arial"/>
                  <a:cs typeface="Arial"/>
                </a:rPr>
                <a:t> </a:t>
              </a:r>
              <a:r>
                <a:rPr sz="1000" i="1">
                  <a:solidFill>
                    <a:srgbClr val="231F20"/>
                  </a:solidFill>
                  <a:latin typeface="Arial"/>
                  <a:cs typeface="Arial"/>
                </a:rPr>
                <a:t>Wales</a:t>
              </a:r>
              <a:r>
                <a:rPr sz="1000" i="1" spc="-15">
                  <a:solidFill>
                    <a:srgbClr val="231F20"/>
                  </a:solidFill>
                  <a:latin typeface="Arial"/>
                  <a:cs typeface="Arial"/>
                </a:rPr>
                <a:t> </a:t>
              </a:r>
              <a:r>
                <a:rPr sz="1000" i="1">
                  <a:solidFill>
                    <a:srgbClr val="231F20"/>
                  </a:solidFill>
                  <a:latin typeface="Arial"/>
                  <a:cs typeface="Arial"/>
                </a:rPr>
                <a:t>(220949),</a:t>
              </a:r>
              <a:r>
                <a:rPr sz="1000" i="1" spc="-10">
                  <a:solidFill>
                    <a:srgbClr val="231F20"/>
                  </a:solidFill>
                  <a:latin typeface="Arial"/>
                  <a:cs typeface="Arial"/>
                </a:rPr>
                <a:t> </a:t>
              </a:r>
              <a:r>
                <a:rPr sz="1000" i="1">
                  <a:solidFill>
                    <a:srgbClr val="231F20"/>
                  </a:solidFill>
                  <a:latin typeface="Arial"/>
                  <a:cs typeface="Arial"/>
                </a:rPr>
                <a:t>Scotland</a:t>
              </a:r>
              <a:r>
                <a:rPr sz="1000" i="1" spc="-10">
                  <a:solidFill>
                    <a:srgbClr val="231F20"/>
                  </a:solidFill>
                  <a:latin typeface="Arial"/>
                  <a:cs typeface="Arial"/>
                </a:rPr>
                <a:t> </a:t>
              </a:r>
              <a:r>
                <a:rPr sz="1000" i="1">
                  <a:solidFill>
                    <a:srgbClr val="231F20"/>
                  </a:solidFill>
                  <a:latin typeface="Arial"/>
                  <a:cs typeface="Arial"/>
                </a:rPr>
                <a:t>(SC037738)</a:t>
              </a:r>
              <a:r>
                <a:rPr sz="1000" i="1" spc="-5">
                  <a:solidFill>
                    <a:srgbClr val="231F20"/>
                  </a:solidFill>
                  <a:latin typeface="Arial"/>
                  <a:cs typeface="Arial"/>
                </a:rPr>
                <a:t> </a:t>
              </a:r>
              <a:r>
                <a:rPr sz="1000" i="1">
                  <a:solidFill>
                    <a:srgbClr val="231F20"/>
                  </a:solidFill>
                  <a:latin typeface="Arial"/>
                  <a:cs typeface="Arial"/>
                </a:rPr>
                <a:t>and</a:t>
              </a:r>
              <a:r>
                <a:rPr sz="1000" i="1" spc="-15">
                  <a:solidFill>
                    <a:srgbClr val="231F20"/>
                  </a:solidFill>
                  <a:latin typeface="Arial"/>
                  <a:cs typeface="Arial"/>
                </a:rPr>
                <a:t> </a:t>
              </a:r>
              <a:r>
                <a:rPr sz="1000" i="1">
                  <a:solidFill>
                    <a:srgbClr val="231F20"/>
                  </a:solidFill>
                  <a:latin typeface="Arial"/>
                  <a:cs typeface="Arial"/>
                </a:rPr>
                <a:t>Isle</a:t>
              </a:r>
              <a:r>
                <a:rPr sz="1000" i="1" spc="-10">
                  <a:solidFill>
                    <a:srgbClr val="231F20"/>
                  </a:solidFill>
                  <a:latin typeface="Arial"/>
                  <a:cs typeface="Arial"/>
                </a:rPr>
                <a:t> </a:t>
              </a:r>
              <a:r>
                <a:rPr sz="1000" i="1">
                  <a:solidFill>
                    <a:srgbClr val="231F20"/>
                  </a:solidFill>
                  <a:latin typeface="Arial"/>
                  <a:cs typeface="Arial"/>
                </a:rPr>
                <a:t>of</a:t>
              </a:r>
              <a:r>
                <a:rPr sz="1000" i="1" spc="-15">
                  <a:solidFill>
                    <a:srgbClr val="231F20"/>
                  </a:solidFill>
                  <a:latin typeface="Arial"/>
                  <a:cs typeface="Arial"/>
                </a:rPr>
                <a:t> </a:t>
              </a:r>
              <a:r>
                <a:rPr sz="1000" i="1">
                  <a:solidFill>
                    <a:srgbClr val="231F20"/>
                  </a:solidFill>
                  <a:latin typeface="Arial"/>
                  <a:cs typeface="Arial"/>
                </a:rPr>
                <a:t>Man</a:t>
              </a:r>
              <a:r>
                <a:rPr sz="1000" i="1" spc="-5">
                  <a:solidFill>
                    <a:srgbClr val="231F20"/>
                  </a:solidFill>
                  <a:latin typeface="Arial"/>
                  <a:cs typeface="Arial"/>
                </a:rPr>
                <a:t> </a:t>
              </a:r>
              <a:r>
                <a:rPr sz="1000" i="1" spc="-10">
                  <a:solidFill>
                    <a:srgbClr val="231F20"/>
                  </a:solidFill>
                  <a:latin typeface="Arial"/>
                  <a:cs typeface="Arial"/>
                </a:rPr>
                <a:t>(0752)</a:t>
              </a:r>
              <a:endParaRPr sz="1000">
                <a:latin typeface="Arial"/>
                <a:cs typeface="Arial"/>
              </a:endParaRPr>
            </a:p>
          </p:txBody>
        </p:sp>
        <p:sp>
          <p:nvSpPr>
            <p:cNvPr id="40" name="object 38">
              <a:extLst>
                <a:ext uri="{FF2B5EF4-FFF2-40B4-BE49-F238E27FC236}">
                  <a16:creationId xmlns:a16="http://schemas.microsoft.com/office/drawing/2014/main" id="{03FAC88C-2837-A21A-C702-D5A1740BAC10}"/>
                </a:ext>
              </a:extLst>
            </p:cNvPr>
            <p:cNvSpPr txBox="1">
              <a:spLocks noGrp="1" noRot="1" noMove="1" noResize="1" noEditPoints="1" noAdjustHandles="1" noChangeArrowheads="1" noChangeShapeType="1"/>
            </p:cNvSpPr>
            <p:nvPr/>
          </p:nvSpPr>
          <p:spPr>
            <a:xfrm>
              <a:off x="1236237" y="2724543"/>
              <a:ext cx="1507511" cy="880485"/>
            </a:xfrm>
            <a:prstGeom prst="rect">
              <a:avLst/>
            </a:prstGeom>
          </p:spPr>
          <p:txBody>
            <a:bodyPr vert="horz" wrap="square" lIns="0" tIns="12700" rIns="0" bIns="0" rtlCol="0">
              <a:spAutoFit/>
            </a:bodyPr>
            <a:lstStyle/>
            <a:p>
              <a:pPr marL="12700" marR="5080">
                <a:lnSpc>
                  <a:spcPct val="100000"/>
                </a:lnSpc>
                <a:spcBef>
                  <a:spcPts val="100"/>
                </a:spcBef>
              </a:pPr>
              <a:r>
                <a:rPr lang="en-GB" sz="1400" b="1" spc="-20">
                  <a:solidFill>
                    <a:srgbClr val="DC2327"/>
                  </a:solidFill>
                  <a:latin typeface="HelveticaNeueLT Pro 65 Md" panose="020B0804020202020204" pitchFamily="34" charset="0"/>
                  <a:cs typeface="Arial"/>
                </a:rPr>
                <a:t>Learn</a:t>
              </a:r>
              <a:r>
                <a:rPr sz="1400" b="1" spc="-60">
                  <a:solidFill>
                    <a:srgbClr val="DC2327"/>
                  </a:solidFill>
                  <a:latin typeface="HelveticaNeueLT Pro 65 Md" panose="020B0804020202020204" pitchFamily="34" charset="0"/>
                  <a:cs typeface="Arial"/>
                </a:rPr>
                <a:t> </a:t>
              </a:r>
              <a:r>
                <a:rPr lang="en-GB" sz="1400" b="1">
                  <a:latin typeface="HelveticaNeueLT Pro 65 Md" panose="020B0804020202020204" pitchFamily="34" charset="0"/>
                  <a:cs typeface="Arial"/>
                </a:rPr>
                <a:t>why you need to prepare for a flood emergency. </a:t>
              </a:r>
              <a:endParaRPr sz="1400">
                <a:latin typeface="HelveticaNeueLT Pro 65 Md" panose="020B0804020202020204" pitchFamily="34" charset="0"/>
                <a:cs typeface="Arial"/>
              </a:endParaRPr>
            </a:p>
          </p:txBody>
        </p:sp>
      </p:grpSp>
      <p:sp>
        <p:nvSpPr>
          <p:cNvPr id="41" name="Rectangle: Rounded Corners 40">
            <a:extLst>
              <a:ext uri="{FF2B5EF4-FFF2-40B4-BE49-F238E27FC236}">
                <a16:creationId xmlns:a16="http://schemas.microsoft.com/office/drawing/2014/main" id="{94ED3211-62AE-E393-876E-2BA1192EBF77}"/>
              </a:ext>
            </a:extLst>
          </p:cNvPr>
          <p:cNvSpPr>
            <a:spLocks noGrp="1" noRot="1" noMove="1" noResize="1" noEditPoints="1" noAdjustHandles="1" noChangeArrowheads="1" noChangeShapeType="1"/>
          </p:cNvSpPr>
          <p:nvPr/>
        </p:nvSpPr>
        <p:spPr>
          <a:xfrm>
            <a:off x="966828" y="67160"/>
            <a:ext cx="2518326" cy="6546628"/>
          </a:xfrm>
          <a:prstGeom prst="roundRect">
            <a:avLst>
              <a:gd name="adj" fmla="val 9023"/>
            </a:avLst>
          </a:prstGeom>
          <a:noFill/>
          <a:ln w="76200">
            <a:solidFill>
              <a:srgbClr val="D223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41536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8000"/>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FBC294-260D-5306-5DC7-101663AAA956}"/>
              </a:ext>
            </a:extLst>
          </p:cNvPr>
          <p:cNvSpPr txBox="1">
            <a:spLocks noGrp="1" noRot="1" noMove="1" noResize="1" noEditPoints="1" noAdjustHandles="1" noChangeArrowheads="1" noChangeShapeType="1"/>
          </p:cNvSpPr>
          <p:nvPr>
            <p:ph type="title" idx="4294967295"/>
          </p:nvPr>
        </p:nvSpPr>
        <p:spPr>
          <a:xfrm rot="16200000">
            <a:off x="10147221" y="1471057"/>
            <a:ext cx="287929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Femi’s story</a:t>
            </a:r>
          </a:p>
        </p:txBody>
      </p:sp>
      <p:pic>
        <p:nvPicPr>
          <p:cNvPr id="7" name="Picture 6" descr="A picture containing nature, rain&#10;&#10;Description automatically generated">
            <a:extLst>
              <a:ext uri="{FF2B5EF4-FFF2-40B4-BE49-F238E27FC236}">
                <a16:creationId xmlns:a16="http://schemas.microsoft.com/office/drawing/2014/main" id="{35113225-08F1-27C3-083B-FE96BE3BA2E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564445" y="323796"/>
            <a:ext cx="10611556" cy="5466698"/>
          </a:xfrm>
          <a:prstGeom prst="rect">
            <a:avLst/>
          </a:prstGeom>
        </p:spPr>
      </p:pic>
      <p:sp>
        <p:nvSpPr>
          <p:cNvPr id="8" name="Rectangle 7">
            <a:extLst>
              <a:ext uri="{FF2B5EF4-FFF2-40B4-BE49-F238E27FC236}">
                <a16:creationId xmlns:a16="http://schemas.microsoft.com/office/drawing/2014/main" id="{7C913CC0-F7BD-BE47-2151-0CD66E5ED163}"/>
              </a:ext>
            </a:extLst>
          </p:cNvPr>
          <p:cNvSpPr>
            <a:spLocks noGrp="1" noRot="1" noMove="1" noResize="1" noEditPoints="1" noAdjustHandles="1" noChangeArrowheads="1" noChangeShapeType="1"/>
          </p:cNvSpPr>
          <p:nvPr/>
        </p:nvSpPr>
        <p:spPr>
          <a:xfrm>
            <a:off x="541866" y="301217"/>
            <a:ext cx="4289777" cy="16178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GB" sz="2400">
                <a:solidFill>
                  <a:schemeClr val="tx1"/>
                </a:solidFill>
                <a:latin typeface="HelveticaNeueLT Pro 55 Roman" panose="020B0604020202020204" pitchFamily="34" charset="0"/>
              </a:rPr>
              <a:t>Read Femi’s story to learn more about how flooding can affect someone indirectly.</a:t>
            </a:r>
            <a:r>
              <a:rPr lang="en-GB">
                <a:latin typeface="HelveticaNeueLT Pro 55 Roman" panose="020B0604020202020204" pitchFamily="34" charset="0"/>
              </a:rPr>
              <a:t> </a:t>
            </a:r>
          </a:p>
          <a:p>
            <a:pPr algn="ctr"/>
            <a:endParaRPr lang="en-GB"/>
          </a:p>
        </p:txBody>
      </p:sp>
      <p:sp>
        <p:nvSpPr>
          <p:cNvPr id="12" name="Rectangle 11">
            <a:extLst>
              <a:ext uri="{FF2B5EF4-FFF2-40B4-BE49-F238E27FC236}">
                <a16:creationId xmlns:a16="http://schemas.microsoft.com/office/drawing/2014/main" id="{A3C144CB-7D01-EA4D-94FC-20A39E7493BB}"/>
              </a:ext>
            </a:extLst>
          </p:cNvPr>
          <p:cNvSpPr>
            <a:spLocks noGrp="1" noRot="1" noMove="1" noResize="1" noEditPoints="1" noAdjustHandles="1" noChangeArrowheads="1" noChangeShapeType="1"/>
          </p:cNvSpPr>
          <p:nvPr/>
        </p:nvSpPr>
        <p:spPr>
          <a:xfrm>
            <a:off x="541865" y="1820567"/>
            <a:ext cx="4289777" cy="1810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indent="0">
              <a:lnSpc>
                <a:spcPct val="120000"/>
              </a:lnSpc>
              <a:buNone/>
            </a:pPr>
            <a:r>
              <a:rPr lang="en-GB" sz="2400">
                <a:solidFill>
                  <a:schemeClr val="tx1"/>
                </a:solidFill>
                <a:latin typeface="HelveticaNeueLT Pro 55 Roman" panose="020B0604020202020204" pitchFamily="34" charset="0"/>
              </a:rPr>
              <a:t>As you read, make some notes to help you answer the challenge question.</a:t>
            </a:r>
          </a:p>
          <a:p>
            <a:pPr algn="ctr"/>
            <a:endParaRPr lang="en-GB"/>
          </a:p>
        </p:txBody>
      </p:sp>
      <p:sp>
        <p:nvSpPr>
          <p:cNvPr id="13" name="Rectangle 12">
            <a:extLst>
              <a:ext uri="{FF2B5EF4-FFF2-40B4-BE49-F238E27FC236}">
                <a16:creationId xmlns:a16="http://schemas.microsoft.com/office/drawing/2014/main" id="{0B503776-12D9-47AA-F6A0-85548ACEE86E}"/>
              </a:ext>
            </a:extLst>
          </p:cNvPr>
          <p:cNvSpPr>
            <a:spLocks noGrp="1" noRot="1" noMove="1" noResize="1" noEditPoints="1" noAdjustHandles="1" noChangeArrowheads="1" noChangeShapeType="1"/>
          </p:cNvSpPr>
          <p:nvPr/>
        </p:nvSpPr>
        <p:spPr>
          <a:xfrm>
            <a:off x="541865" y="3631048"/>
            <a:ext cx="2099736" cy="216676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a:solidFill>
                  <a:schemeClr val="bg1"/>
                </a:solidFill>
                <a:latin typeface="HelveticaNeueLT Pro 55 Roman" panose="020B0604020202020204" pitchFamily="34" charset="0"/>
              </a:rPr>
              <a:t>Challenge question</a:t>
            </a:r>
            <a:r>
              <a:rPr lang="en-GB" sz="1800">
                <a:solidFill>
                  <a:schemeClr val="bg1"/>
                </a:solidFill>
                <a:latin typeface="HelveticaNeueLT Pro 55 Roman" panose="020B0604020202020204" pitchFamily="34" charset="0"/>
              </a:rPr>
              <a:t>: how can flooding affect people living in all areas?</a:t>
            </a:r>
          </a:p>
        </p:txBody>
      </p:sp>
      <p:sp>
        <p:nvSpPr>
          <p:cNvPr id="16" name="Rectangle 15">
            <a:extLst>
              <a:ext uri="{FF2B5EF4-FFF2-40B4-BE49-F238E27FC236}">
                <a16:creationId xmlns:a16="http://schemas.microsoft.com/office/drawing/2014/main" id="{7D3E815B-06A1-70BA-17D8-E66835EFC8CB}"/>
              </a:ext>
            </a:extLst>
          </p:cNvPr>
          <p:cNvSpPr>
            <a:spLocks noGrp="1" noRot="1" noMove="1" noResize="1" noEditPoints="1" noAdjustHandles="1" noChangeArrowheads="1" noChangeShapeType="1"/>
          </p:cNvSpPr>
          <p:nvPr/>
        </p:nvSpPr>
        <p:spPr>
          <a:xfrm>
            <a:off x="6096000" y="914400"/>
            <a:ext cx="3657600" cy="4402667"/>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2">
            <a:extLst>
              <a:ext uri="{FF2B5EF4-FFF2-40B4-BE49-F238E27FC236}">
                <a16:creationId xmlns:a16="http://schemas.microsoft.com/office/drawing/2014/main" id="{E8A4766F-855A-A2DC-CDBE-962CDF1FE007}"/>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641601" y="3623733"/>
            <a:ext cx="2190041" cy="21893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mobile phone containing messages from a character called Femi. ">
            <a:extLst>
              <a:ext uri="{FF2B5EF4-FFF2-40B4-BE49-F238E27FC236}">
                <a16:creationId xmlns:a16="http://schemas.microsoft.com/office/drawing/2014/main" id="{799F8DEA-C159-4845-E178-BEBAB8EB2390}"/>
              </a:ext>
            </a:extLst>
          </p:cNvPr>
          <p:cNvPicPr>
            <a:picLocks noGrp="1" noRot="1" noChangeAspect="1" noMove="1" noResize="1" noEditPoints="1" noAdjustHandles="1" noChangeArrowheads="1" noChangeShapeType="1" noCrop="1"/>
          </p:cNvPicPr>
          <p:nvPr/>
        </p:nvPicPr>
        <p:blipFill rotWithShape="1">
          <a:blip r:embed="rId6" cstate="email">
            <a:extLst>
              <a:ext uri="{28A0092B-C50C-407E-A947-70E740481C1C}">
                <a14:useLocalDpi xmlns:a14="http://schemas.microsoft.com/office/drawing/2010/main" val="0"/>
              </a:ext>
            </a:extLst>
          </a:blip>
          <a:srcRect/>
          <a:stretch/>
        </p:blipFill>
        <p:spPr>
          <a:xfrm>
            <a:off x="5554133" y="132514"/>
            <a:ext cx="4775200" cy="6141157"/>
          </a:xfrm>
          <a:prstGeom prst="rect">
            <a:avLst/>
          </a:prstGeom>
        </p:spPr>
      </p:pic>
      <p:sp>
        <p:nvSpPr>
          <p:cNvPr id="18" name="Rectangle: Rounded Corners 17">
            <a:extLst>
              <a:ext uri="{FF2B5EF4-FFF2-40B4-BE49-F238E27FC236}">
                <a16:creationId xmlns:a16="http://schemas.microsoft.com/office/drawing/2014/main" id="{AD4C684A-D643-7806-4594-FF284E9C9BF6}"/>
              </a:ext>
            </a:extLst>
          </p:cNvPr>
          <p:cNvSpPr>
            <a:spLocks noGrp="1" noRot="1" noMove="1" noResize="1" noEditPoints="1" noAdjustHandles="1" noChangeArrowheads="1" noChangeShapeType="1"/>
          </p:cNvSpPr>
          <p:nvPr/>
        </p:nvSpPr>
        <p:spPr>
          <a:xfrm>
            <a:off x="6318954" y="3691337"/>
            <a:ext cx="3245558" cy="89063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a:solidFill>
                  <a:schemeClr val="tx1"/>
                </a:solidFill>
                <a:latin typeface="HelveticaNeueLT Pro 55 Roman"/>
              </a:rPr>
              <a:t>It was really stressful for both of us.</a:t>
            </a:r>
            <a:endParaRPr lang="en-GB" sz="2000">
              <a:solidFill>
                <a:schemeClr val="tx1"/>
              </a:solidFill>
            </a:endParaRPr>
          </a:p>
        </p:txBody>
      </p:sp>
      <p:pic>
        <p:nvPicPr>
          <p:cNvPr id="2" name="Picture 2">
            <a:extLst>
              <a:ext uri="{FF2B5EF4-FFF2-40B4-BE49-F238E27FC236}">
                <a16:creationId xmlns:a16="http://schemas.microsoft.com/office/drawing/2014/main" id="{70B42A53-8318-3F35-8073-88A18F7F83B3}"/>
              </a:ext>
            </a:extLst>
          </p:cNvPr>
          <p:cNvPicPr>
            <a:picLocks noGrp="1" noRot="1" noChangeAspect="1" noMove="1" noResize="1" noEditPoints="1" noAdjustHandles="1" noChangeArrowheads="1" noChangeShapeType="1" noCrop="1"/>
          </p:cNvPicPr>
          <p:nvPr/>
        </p:nvPicPr>
        <p:blipFill rotWithShape="1">
          <a:blip r:embed="rId7" cstate="email">
            <a:extLst>
              <a:ext uri="{28A0092B-C50C-407E-A947-70E740481C1C}">
                <a14:useLocalDpi xmlns:a14="http://schemas.microsoft.com/office/drawing/2010/main" val="0"/>
              </a:ext>
            </a:extLst>
          </a:blip>
          <a:srcRect/>
          <a:stretch/>
        </p:blipFill>
        <p:spPr bwMode="auto">
          <a:xfrm>
            <a:off x="6112985" y="903112"/>
            <a:ext cx="938529" cy="4091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5C0EC30-0DF8-F072-BB57-7DF955F2BFBD}"/>
              </a:ext>
            </a:extLst>
          </p:cNvPr>
          <p:cNvSpPr>
            <a:spLocks noGrp="1" noRot="1" noMove="1" noResize="1" noEditPoints="1" noAdjustHandles="1" noChangeArrowheads="1" noChangeShapeType="1"/>
          </p:cNvSpPr>
          <p:nvPr/>
        </p:nvSpPr>
        <p:spPr>
          <a:xfrm>
            <a:off x="7021689" y="902659"/>
            <a:ext cx="2731911" cy="409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B7D136DF-4589-F366-975E-A37095771B4E}"/>
              </a:ext>
            </a:extLst>
          </p:cNvPr>
          <p:cNvSpPr>
            <a:spLocks noGrp="1" noRot="1" noMove="1" noResize="1" noEditPoints="1" noAdjustHandles="1" noChangeArrowheads="1" noChangeShapeType="1"/>
          </p:cNvSpPr>
          <p:nvPr/>
        </p:nvSpPr>
        <p:spPr>
          <a:xfrm>
            <a:off x="6302021" y="1493682"/>
            <a:ext cx="3245558" cy="98382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a:solidFill>
                  <a:schemeClr val="tx1"/>
                </a:solidFill>
                <a:latin typeface="HelveticaNeueLT Pro 55 Roman"/>
              </a:rPr>
              <a:t>I was using my phone to keep in touch with my dad.</a:t>
            </a:r>
            <a:endParaRPr lang="en-GB" sz="2000">
              <a:solidFill>
                <a:schemeClr val="tx1"/>
              </a:solidFill>
            </a:endParaRPr>
          </a:p>
        </p:txBody>
      </p:sp>
      <p:sp>
        <p:nvSpPr>
          <p:cNvPr id="6" name="Rectangle: Rounded Corners 5" descr="A mobile phone containing messages from a character called Femi. ">
            <a:extLst>
              <a:ext uri="{FF2B5EF4-FFF2-40B4-BE49-F238E27FC236}">
                <a16:creationId xmlns:a16="http://schemas.microsoft.com/office/drawing/2014/main" id="{33168326-3DC4-848B-B879-F5688EECB524}"/>
              </a:ext>
            </a:extLst>
          </p:cNvPr>
          <p:cNvSpPr>
            <a:spLocks noGrp="1" noRot="1" noMove="1" noResize="1" noEditPoints="1" noAdjustHandles="1" noChangeArrowheads="1" noChangeShapeType="1"/>
          </p:cNvSpPr>
          <p:nvPr/>
        </p:nvSpPr>
        <p:spPr>
          <a:xfrm>
            <a:off x="6318954" y="2595964"/>
            <a:ext cx="3245558" cy="95008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a:solidFill>
                  <a:schemeClr val="tx1"/>
                </a:solidFill>
                <a:latin typeface="HelveticaNeueLT Pro 55 Roman"/>
              </a:rPr>
              <a:t>I have a battery pack to keep it charged, but my dad didn’t.</a:t>
            </a:r>
            <a:endParaRPr lang="en-GB" sz="2000">
              <a:solidFill>
                <a:schemeClr val="tx1"/>
              </a:solidFill>
            </a:endParaRPr>
          </a:p>
        </p:txBody>
      </p:sp>
      <p:pic>
        <p:nvPicPr>
          <p:cNvPr id="9" name="Picture 8" descr="A picture containing logo&#10;&#10;Description automatically generated">
            <a:extLst>
              <a:ext uri="{FF2B5EF4-FFF2-40B4-BE49-F238E27FC236}">
                <a16:creationId xmlns:a16="http://schemas.microsoft.com/office/drawing/2014/main" id="{1F5FB92F-0C4A-D1E3-5990-0CDB0C36F5DC}"/>
              </a:ext>
            </a:extLst>
          </p:cNvPr>
          <p:cNvPicPr>
            <a:picLocks noGrp="1" noRot="1" noChangeAspect="1" noMove="1" noResize="1" noEditPoints="1" noAdjustHandles="1" noChangeArrowheads="1" noChangeShapeType="1" noCrop="1"/>
          </p:cNvPicPr>
          <p:nvPr/>
        </p:nvPicPr>
        <p:blipFill rotWithShape="1">
          <a:blip r:embed="rId8"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113547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8000"/>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FBC294-260D-5306-5DC7-101663AAA956}"/>
              </a:ext>
            </a:extLst>
          </p:cNvPr>
          <p:cNvSpPr txBox="1">
            <a:spLocks noGrp="1" noRot="1" noMove="1" noResize="1" noEditPoints="1" noAdjustHandles="1" noChangeArrowheads="1" noChangeShapeType="1"/>
          </p:cNvSpPr>
          <p:nvPr>
            <p:ph type="title" idx="4294967295"/>
          </p:nvPr>
        </p:nvSpPr>
        <p:spPr>
          <a:xfrm rot="16200000">
            <a:off x="10147221" y="1471057"/>
            <a:ext cx="287929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Femi’s story</a:t>
            </a:r>
          </a:p>
        </p:txBody>
      </p:sp>
      <p:pic>
        <p:nvPicPr>
          <p:cNvPr id="7" name="Picture 6" descr="A picture containing nature, rain&#10;&#10;Description automatically generated">
            <a:extLst>
              <a:ext uri="{FF2B5EF4-FFF2-40B4-BE49-F238E27FC236}">
                <a16:creationId xmlns:a16="http://schemas.microsoft.com/office/drawing/2014/main" id="{35113225-08F1-27C3-083B-FE96BE3BA2E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564445" y="323796"/>
            <a:ext cx="10611556" cy="5466698"/>
          </a:xfrm>
          <a:prstGeom prst="rect">
            <a:avLst/>
          </a:prstGeom>
        </p:spPr>
      </p:pic>
      <p:sp>
        <p:nvSpPr>
          <p:cNvPr id="8" name="Rectangle 7">
            <a:extLst>
              <a:ext uri="{FF2B5EF4-FFF2-40B4-BE49-F238E27FC236}">
                <a16:creationId xmlns:a16="http://schemas.microsoft.com/office/drawing/2014/main" id="{7C913CC0-F7BD-BE47-2151-0CD66E5ED163}"/>
              </a:ext>
            </a:extLst>
          </p:cNvPr>
          <p:cNvSpPr>
            <a:spLocks noGrp="1" noRot="1" noMove="1" noResize="1" noEditPoints="1" noAdjustHandles="1" noChangeArrowheads="1" noChangeShapeType="1"/>
          </p:cNvSpPr>
          <p:nvPr/>
        </p:nvSpPr>
        <p:spPr>
          <a:xfrm>
            <a:off x="541866" y="301217"/>
            <a:ext cx="4289777" cy="16178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GB" sz="2400">
                <a:solidFill>
                  <a:schemeClr val="tx1"/>
                </a:solidFill>
                <a:latin typeface="HelveticaNeueLT Pro 55 Roman" panose="020B0604020202020204" pitchFamily="34" charset="0"/>
              </a:rPr>
              <a:t>Read Femi’s story to learn more about how flooding can affect someone indirectly.</a:t>
            </a:r>
            <a:r>
              <a:rPr lang="en-GB">
                <a:latin typeface="HelveticaNeueLT Pro 55 Roman" panose="020B0604020202020204" pitchFamily="34" charset="0"/>
              </a:rPr>
              <a:t> </a:t>
            </a:r>
          </a:p>
          <a:p>
            <a:pPr algn="ctr"/>
            <a:endParaRPr lang="en-GB"/>
          </a:p>
        </p:txBody>
      </p:sp>
      <p:sp>
        <p:nvSpPr>
          <p:cNvPr id="12" name="Rectangle 11">
            <a:extLst>
              <a:ext uri="{FF2B5EF4-FFF2-40B4-BE49-F238E27FC236}">
                <a16:creationId xmlns:a16="http://schemas.microsoft.com/office/drawing/2014/main" id="{A3C144CB-7D01-EA4D-94FC-20A39E7493BB}"/>
              </a:ext>
            </a:extLst>
          </p:cNvPr>
          <p:cNvSpPr>
            <a:spLocks noGrp="1" noRot="1" noMove="1" noResize="1" noEditPoints="1" noAdjustHandles="1" noChangeArrowheads="1" noChangeShapeType="1"/>
          </p:cNvSpPr>
          <p:nvPr/>
        </p:nvSpPr>
        <p:spPr>
          <a:xfrm>
            <a:off x="541865" y="1820567"/>
            <a:ext cx="4289777" cy="1810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indent="0">
              <a:lnSpc>
                <a:spcPct val="120000"/>
              </a:lnSpc>
              <a:buNone/>
            </a:pPr>
            <a:r>
              <a:rPr lang="en-GB" sz="2400" dirty="0">
                <a:solidFill>
                  <a:schemeClr val="tx1"/>
                </a:solidFill>
                <a:latin typeface="HelveticaNeueLT Pro 55 Roman" panose="020B0604020202020204" pitchFamily="34" charset="0"/>
              </a:rPr>
              <a:t>As you read, make some notes to help you answer the challenge question.</a:t>
            </a:r>
          </a:p>
          <a:p>
            <a:pPr algn="ctr"/>
            <a:endParaRPr lang="en-GB" dirty="0"/>
          </a:p>
        </p:txBody>
      </p:sp>
      <p:sp>
        <p:nvSpPr>
          <p:cNvPr id="13" name="Rectangle 12">
            <a:extLst>
              <a:ext uri="{FF2B5EF4-FFF2-40B4-BE49-F238E27FC236}">
                <a16:creationId xmlns:a16="http://schemas.microsoft.com/office/drawing/2014/main" id="{0B503776-12D9-47AA-F6A0-85548ACEE86E}"/>
              </a:ext>
            </a:extLst>
          </p:cNvPr>
          <p:cNvSpPr>
            <a:spLocks noGrp="1" noRot="1" noMove="1" noResize="1" noEditPoints="1" noAdjustHandles="1" noChangeArrowheads="1" noChangeShapeType="1"/>
          </p:cNvSpPr>
          <p:nvPr/>
        </p:nvSpPr>
        <p:spPr>
          <a:xfrm>
            <a:off x="541865" y="3631048"/>
            <a:ext cx="2099736" cy="216676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a:solidFill>
                  <a:schemeClr val="bg1"/>
                </a:solidFill>
                <a:latin typeface="HelveticaNeueLT Pro 55 Roman" panose="020B0604020202020204" pitchFamily="34" charset="0"/>
              </a:rPr>
              <a:t>Challenge question</a:t>
            </a:r>
            <a:r>
              <a:rPr lang="en-GB" sz="1800">
                <a:solidFill>
                  <a:schemeClr val="bg1"/>
                </a:solidFill>
                <a:latin typeface="HelveticaNeueLT Pro 55 Roman" panose="020B0604020202020204" pitchFamily="34" charset="0"/>
              </a:rPr>
              <a:t>: how can flooding affect people living in all areas?</a:t>
            </a:r>
          </a:p>
        </p:txBody>
      </p:sp>
      <p:sp>
        <p:nvSpPr>
          <p:cNvPr id="16" name="Rectangle 15">
            <a:extLst>
              <a:ext uri="{FF2B5EF4-FFF2-40B4-BE49-F238E27FC236}">
                <a16:creationId xmlns:a16="http://schemas.microsoft.com/office/drawing/2014/main" id="{7D3E815B-06A1-70BA-17D8-E66835EFC8CB}"/>
              </a:ext>
            </a:extLst>
          </p:cNvPr>
          <p:cNvSpPr>
            <a:spLocks noGrp="1" noRot="1" noMove="1" noResize="1" noEditPoints="1" noAdjustHandles="1" noChangeArrowheads="1" noChangeShapeType="1"/>
          </p:cNvSpPr>
          <p:nvPr/>
        </p:nvSpPr>
        <p:spPr>
          <a:xfrm>
            <a:off x="6096000" y="914400"/>
            <a:ext cx="3657600" cy="4402667"/>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2">
            <a:extLst>
              <a:ext uri="{FF2B5EF4-FFF2-40B4-BE49-F238E27FC236}">
                <a16:creationId xmlns:a16="http://schemas.microsoft.com/office/drawing/2014/main" id="{E8A4766F-855A-A2DC-CDBE-962CDF1FE007}"/>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641601" y="3623733"/>
            <a:ext cx="2190041" cy="21893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mobile phone containing messages from a character called Femi. ">
            <a:extLst>
              <a:ext uri="{FF2B5EF4-FFF2-40B4-BE49-F238E27FC236}">
                <a16:creationId xmlns:a16="http://schemas.microsoft.com/office/drawing/2014/main" id="{799F8DEA-C159-4845-E178-BEBAB8EB2390}"/>
              </a:ext>
            </a:extLst>
          </p:cNvPr>
          <p:cNvPicPr>
            <a:picLocks noGrp="1" noRot="1" noChangeAspect="1" noMove="1" noResize="1" noEditPoints="1" noAdjustHandles="1" noChangeArrowheads="1" noChangeShapeType="1" noCrop="1"/>
          </p:cNvPicPr>
          <p:nvPr/>
        </p:nvPicPr>
        <p:blipFill rotWithShape="1">
          <a:blip r:embed="rId6" cstate="email">
            <a:extLst>
              <a:ext uri="{28A0092B-C50C-407E-A947-70E740481C1C}">
                <a14:useLocalDpi xmlns:a14="http://schemas.microsoft.com/office/drawing/2010/main" val="0"/>
              </a:ext>
            </a:extLst>
          </a:blip>
          <a:srcRect/>
          <a:stretch/>
        </p:blipFill>
        <p:spPr>
          <a:xfrm>
            <a:off x="5554133" y="132514"/>
            <a:ext cx="4775200" cy="6141157"/>
          </a:xfrm>
          <a:prstGeom prst="rect">
            <a:avLst/>
          </a:prstGeom>
        </p:spPr>
      </p:pic>
      <p:pic>
        <p:nvPicPr>
          <p:cNvPr id="2" name="Picture 2">
            <a:extLst>
              <a:ext uri="{FF2B5EF4-FFF2-40B4-BE49-F238E27FC236}">
                <a16:creationId xmlns:a16="http://schemas.microsoft.com/office/drawing/2014/main" id="{70B42A53-8318-3F35-8073-88A18F7F83B3}"/>
              </a:ext>
            </a:extLst>
          </p:cNvPr>
          <p:cNvPicPr>
            <a:picLocks noGrp="1" noRot="1" noChangeAspect="1" noMove="1" noResize="1" noEditPoints="1" noAdjustHandles="1" noChangeArrowheads="1" noChangeShapeType="1" noCrop="1"/>
          </p:cNvPicPr>
          <p:nvPr/>
        </p:nvPicPr>
        <p:blipFill rotWithShape="1">
          <a:blip r:embed="rId7" cstate="email">
            <a:extLst>
              <a:ext uri="{28A0092B-C50C-407E-A947-70E740481C1C}">
                <a14:useLocalDpi xmlns:a14="http://schemas.microsoft.com/office/drawing/2010/main" val="0"/>
              </a:ext>
            </a:extLst>
          </a:blip>
          <a:srcRect/>
          <a:stretch/>
        </p:blipFill>
        <p:spPr bwMode="auto">
          <a:xfrm>
            <a:off x="6112985" y="903112"/>
            <a:ext cx="938529" cy="4091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5C0EC30-0DF8-F072-BB57-7DF955F2BFBD}"/>
              </a:ext>
            </a:extLst>
          </p:cNvPr>
          <p:cNvSpPr>
            <a:spLocks noGrp="1" noRot="1" noMove="1" noResize="1" noEditPoints="1" noAdjustHandles="1" noChangeArrowheads="1" noChangeShapeType="1"/>
          </p:cNvSpPr>
          <p:nvPr/>
        </p:nvSpPr>
        <p:spPr>
          <a:xfrm>
            <a:off x="7021689" y="902659"/>
            <a:ext cx="2731911" cy="409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B7D136DF-4589-F366-975E-A37095771B4E}"/>
              </a:ext>
            </a:extLst>
          </p:cNvPr>
          <p:cNvSpPr>
            <a:spLocks noGrp="1" noRot="1" noMove="1" noResize="1" noEditPoints="1" noAdjustHandles="1" noChangeArrowheads="1" noChangeShapeType="1"/>
          </p:cNvSpPr>
          <p:nvPr/>
        </p:nvSpPr>
        <p:spPr>
          <a:xfrm>
            <a:off x="6302021" y="1493682"/>
            <a:ext cx="3245558" cy="98382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a:solidFill>
                  <a:schemeClr val="tx1"/>
                </a:solidFill>
                <a:latin typeface="HelveticaNeueLT Pro 55 Roman"/>
              </a:rPr>
              <a:t>That meant I had to stay home on my own.</a:t>
            </a:r>
            <a:endParaRPr lang="en-GB" sz="2000">
              <a:solidFill>
                <a:schemeClr val="tx1"/>
              </a:solidFill>
            </a:endParaRPr>
          </a:p>
        </p:txBody>
      </p:sp>
      <p:sp>
        <p:nvSpPr>
          <p:cNvPr id="6" name="Rectangle: Rounded Corners 5">
            <a:extLst>
              <a:ext uri="{FF2B5EF4-FFF2-40B4-BE49-F238E27FC236}">
                <a16:creationId xmlns:a16="http://schemas.microsoft.com/office/drawing/2014/main" id="{33168326-3DC4-848B-B879-F5688EECB524}"/>
              </a:ext>
            </a:extLst>
          </p:cNvPr>
          <p:cNvSpPr>
            <a:spLocks noGrp="1" noRot="1" noMove="1" noResize="1" noEditPoints="1" noAdjustHandles="1" noChangeArrowheads="1" noChangeShapeType="1"/>
          </p:cNvSpPr>
          <p:nvPr/>
        </p:nvSpPr>
        <p:spPr>
          <a:xfrm>
            <a:off x="6318954" y="2595964"/>
            <a:ext cx="3245558" cy="95008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a:solidFill>
                  <a:schemeClr val="tx1"/>
                </a:solidFill>
                <a:latin typeface="HelveticaNeueLT Pro 55 Roman"/>
              </a:rPr>
              <a:t>I was worrying about him a lot.</a:t>
            </a:r>
            <a:endParaRPr lang="en-GB" sz="2000">
              <a:solidFill>
                <a:schemeClr val="tx1"/>
              </a:solidFill>
            </a:endParaRPr>
          </a:p>
        </p:txBody>
      </p:sp>
      <p:grpSp>
        <p:nvGrpSpPr>
          <p:cNvPr id="23" name="Group 22">
            <a:extLst>
              <a:ext uri="{FF2B5EF4-FFF2-40B4-BE49-F238E27FC236}">
                <a16:creationId xmlns:a16="http://schemas.microsoft.com/office/drawing/2014/main" id="{BB8BA0B6-EDDC-6FB1-1083-F446D7749832}"/>
              </a:ext>
            </a:extLst>
          </p:cNvPr>
          <p:cNvGrpSpPr>
            <a:grpSpLocks noGrp="1" noUngrp="1" noRot="1" noMove="1" noResize="1"/>
          </p:cNvGrpSpPr>
          <p:nvPr/>
        </p:nvGrpSpPr>
        <p:grpSpPr>
          <a:xfrm>
            <a:off x="6366905" y="3741764"/>
            <a:ext cx="3245558" cy="950085"/>
            <a:chOff x="6366905" y="3741764"/>
            <a:chExt cx="3245558" cy="950085"/>
          </a:xfrm>
        </p:grpSpPr>
        <p:sp>
          <p:nvSpPr>
            <p:cNvPr id="19" name="Rectangle: Rounded Corners 18">
              <a:extLst>
                <a:ext uri="{FF2B5EF4-FFF2-40B4-BE49-F238E27FC236}">
                  <a16:creationId xmlns:a16="http://schemas.microsoft.com/office/drawing/2014/main" id="{E4BF5EDC-80F0-7523-15B7-3502CB344B3F}"/>
                </a:ext>
              </a:extLst>
            </p:cNvPr>
            <p:cNvSpPr>
              <a:spLocks noGrp="1" noRot="1" noMove="1" noResize="1" noEditPoints="1" noAdjustHandles="1" noChangeArrowheads="1" noChangeShapeType="1"/>
            </p:cNvSpPr>
            <p:nvPr/>
          </p:nvSpPr>
          <p:spPr>
            <a:xfrm>
              <a:off x="6366905" y="3741764"/>
              <a:ext cx="3245558" cy="95008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a:solidFill>
                  <a:schemeClr val="tx1"/>
                </a:solidFill>
              </a:endParaRPr>
            </a:p>
          </p:txBody>
        </p:sp>
        <p:pic>
          <p:nvPicPr>
            <p:cNvPr id="14" name="Graphic 13" descr="Crying face with solid fill with solid fill">
              <a:extLst>
                <a:ext uri="{FF2B5EF4-FFF2-40B4-BE49-F238E27FC236}">
                  <a16:creationId xmlns:a16="http://schemas.microsoft.com/office/drawing/2014/main" id="{D1857965-3714-FE80-76FE-2DDE890E085C}"/>
                </a:ext>
              </a:extLst>
            </p:cNvPr>
            <p:cNvPicPr>
              <a:picLocks noGrp="1" noRot="1" noChangeAspect="1" noMove="1" noResize="1" noEditPoints="1" noAdjustHandles="1" noChangeArrowheads="1" noChangeShapeType="1" noCrop="1"/>
            </p:cNvPicPr>
            <p:nvPr/>
          </p:nvPicPr>
          <p:blipFill>
            <a:blip r:embed="rId8" cstate="email">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63101" y="3874945"/>
              <a:ext cx="691394" cy="691394"/>
            </a:xfrm>
            <a:prstGeom prst="rect">
              <a:avLst/>
            </a:prstGeom>
          </p:spPr>
        </p:pic>
        <p:pic>
          <p:nvPicPr>
            <p:cNvPr id="20" name="Graphic 19" descr="Crying face with solid fill with solid fill">
              <a:extLst>
                <a:ext uri="{FF2B5EF4-FFF2-40B4-BE49-F238E27FC236}">
                  <a16:creationId xmlns:a16="http://schemas.microsoft.com/office/drawing/2014/main" id="{E70B8377-4FC4-A74E-C523-5E74801B279D}"/>
                </a:ext>
              </a:extLst>
            </p:cNvPr>
            <p:cNvPicPr>
              <a:picLocks noGrp="1" noRot="1" noChangeAspect="1" noMove="1" noResize="1" noEditPoints="1" noAdjustHandles="1" noChangeArrowheads="1" noChangeShapeType="1" noCrop="1"/>
            </p:cNvPicPr>
            <p:nvPr/>
          </p:nvPicPr>
          <p:blipFill>
            <a:blip r:embed="rId8" cstate="email">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80197" y="3841622"/>
              <a:ext cx="691394" cy="691394"/>
            </a:xfrm>
            <a:prstGeom prst="rect">
              <a:avLst/>
            </a:prstGeom>
          </p:spPr>
        </p:pic>
        <p:pic>
          <p:nvPicPr>
            <p:cNvPr id="21" name="Graphic 20" descr="Crying face with solid fill with solid fill">
              <a:extLst>
                <a:ext uri="{FF2B5EF4-FFF2-40B4-BE49-F238E27FC236}">
                  <a16:creationId xmlns:a16="http://schemas.microsoft.com/office/drawing/2014/main" id="{1181EEBD-D94A-409B-539E-84A0EF95B7A3}"/>
                </a:ext>
              </a:extLst>
            </p:cNvPr>
            <p:cNvPicPr>
              <a:picLocks noGrp="1" noRot="1" noChangeAspect="1" noMove="1" noResize="1" noEditPoints="1" noAdjustHandles="1" noChangeArrowheads="1" noChangeShapeType="1" noCrop="1"/>
            </p:cNvPicPr>
            <p:nvPr/>
          </p:nvPicPr>
          <p:blipFill>
            <a:blip r:embed="rId8" cstate="email">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985468" y="3871109"/>
              <a:ext cx="691394" cy="691394"/>
            </a:xfrm>
            <a:prstGeom prst="rect">
              <a:avLst/>
            </a:prstGeom>
          </p:spPr>
        </p:pic>
        <p:pic>
          <p:nvPicPr>
            <p:cNvPr id="22" name="Graphic 21" descr="Crying face with solid fill with solid fill">
              <a:extLst>
                <a:ext uri="{FF2B5EF4-FFF2-40B4-BE49-F238E27FC236}">
                  <a16:creationId xmlns:a16="http://schemas.microsoft.com/office/drawing/2014/main" id="{5705EB09-8EA0-D539-5D83-3975B2A3EBC4}"/>
                </a:ext>
              </a:extLst>
            </p:cNvPr>
            <p:cNvPicPr>
              <a:picLocks noGrp="1" noRot="1" noChangeAspect="1" noMove="1" noResize="1" noEditPoints="1" noAdjustHandles="1" noChangeArrowheads="1" noChangeShapeType="1" noCrop="1"/>
            </p:cNvPicPr>
            <p:nvPr/>
          </p:nvPicPr>
          <p:blipFill>
            <a:blip r:embed="rId8" cstate="email">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634613" y="3871109"/>
              <a:ext cx="691394" cy="691394"/>
            </a:xfrm>
            <a:prstGeom prst="rect">
              <a:avLst/>
            </a:prstGeom>
          </p:spPr>
        </p:pic>
      </p:grpSp>
      <p:pic>
        <p:nvPicPr>
          <p:cNvPr id="9" name="Picture 8" descr="A picture containing logo&#10;&#10;Description automatically generated">
            <a:extLst>
              <a:ext uri="{FF2B5EF4-FFF2-40B4-BE49-F238E27FC236}">
                <a16:creationId xmlns:a16="http://schemas.microsoft.com/office/drawing/2014/main" id="{5489B912-562D-0133-A571-0C9B790A8901}"/>
              </a:ext>
            </a:extLst>
          </p:cNvPr>
          <p:cNvPicPr>
            <a:picLocks noGrp="1" noRot="1" noChangeAspect="1" noMove="1" noResize="1" noEditPoints="1" noAdjustHandles="1" noChangeArrowheads="1" noChangeShapeType="1" noCrop="1"/>
          </p:cNvPicPr>
          <p:nvPr/>
        </p:nvPicPr>
        <p:blipFill rotWithShape="1">
          <a:blip r:embed="rId10"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279890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8000"/>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FBC294-260D-5306-5DC7-101663AAA956}"/>
              </a:ext>
            </a:extLst>
          </p:cNvPr>
          <p:cNvSpPr txBox="1">
            <a:spLocks noGrp="1" noRot="1" noMove="1" noResize="1" noEditPoints="1" noAdjustHandles="1" noChangeArrowheads="1" noChangeShapeType="1"/>
          </p:cNvSpPr>
          <p:nvPr>
            <p:ph type="title" idx="4294967295"/>
          </p:nvPr>
        </p:nvSpPr>
        <p:spPr>
          <a:xfrm rot="16200000">
            <a:off x="10147221" y="1471057"/>
            <a:ext cx="287929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Femi’s story</a:t>
            </a:r>
          </a:p>
        </p:txBody>
      </p:sp>
      <p:pic>
        <p:nvPicPr>
          <p:cNvPr id="7" name="Picture 6" descr="A picture containing nature, rain&#10;&#10;Description automatically generated">
            <a:extLst>
              <a:ext uri="{FF2B5EF4-FFF2-40B4-BE49-F238E27FC236}">
                <a16:creationId xmlns:a16="http://schemas.microsoft.com/office/drawing/2014/main" id="{35113225-08F1-27C3-083B-FE96BE3BA2E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551599" y="301217"/>
            <a:ext cx="10699444" cy="5466698"/>
          </a:xfrm>
          <a:prstGeom prst="rect">
            <a:avLst/>
          </a:prstGeom>
        </p:spPr>
      </p:pic>
      <p:sp>
        <p:nvSpPr>
          <p:cNvPr id="8" name="Rectangle 7">
            <a:extLst>
              <a:ext uri="{FF2B5EF4-FFF2-40B4-BE49-F238E27FC236}">
                <a16:creationId xmlns:a16="http://schemas.microsoft.com/office/drawing/2014/main" id="{7C913CC0-F7BD-BE47-2151-0CD66E5ED163}"/>
              </a:ext>
            </a:extLst>
          </p:cNvPr>
          <p:cNvSpPr>
            <a:spLocks noGrp="1" noRot="1" noMove="1" noResize="1" noEditPoints="1" noAdjustHandles="1" noChangeArrowheads="1" noChangeShapeType="1"/>
          </p:cNvSpPr>
          <p:nvPr/>
        </p:nvSpPr>
        <p:spPr>
          <a:xfrm>
            <a:off x="508161" y="256059"/>
            <a:ext cx="4333216" cy="1208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2400" b="1">
              <a:solidFill>
                <a:schemeClr val="tx1"/>
              </a:solidFill>
              <a:latin typeface="HelveticaNeueLT Pro 55 Roman"/>
            </a:endParaRPr>
          </a:p>
          <a:p>
            <a:r>
              <a:rPr lang="en-GB" sz="2400" b="1">
                <a:solidFill>
                  <a:schemeClr val="tx1"/>
                </a:solidFill>
                <a:latin typeface="HelveticaNeueLT Pro 55 Roman"/>
              </a:rPr>
              <a:t>Femi’s flood story</a:t>
            </a:r>
            <a:endParaRPr lang="en-GB">
              <a:solidFill>
                <a:schemeClr val="tx1"/>
              </a:solidFill>
            </a:endParaRPr>
          </a:p>
        </p:txBody>
      </p:sp>
      <p:sp>
        <p:nvSpPr>
          <p:cNvPr id="12" name="Rectangle 11">
            <a:extLst>
              <a:ext uri="{FF2B5EF4-FFF2-40B4-BE49-F238E27FC236}">
                <a16:creationId xmlns:a16="http://schemas.microsoft.com/office/drawing/2014/main" id="{A3C144CB-7D01-EA4D-94FC-20A39E7493BB}"/>
              </a:ext>
            </a:extLst>
          </p:cNvPr>
          <p:cNvSpPr>
            <a:spLocks noGrp="1" noRot="1" noMove="1" noResize="1" noEditPoints="1" noAdjustHandles="1" noChangeArrowheads="1" noChangeShapeType="1"/>
          </p:cNvSpPr>
          <p:nvPr/>
        </p:nvSpPr>
        <p:spPr>
          <a:xfrm>
            <a:off x="508161" y="1480764"/>
            <a:ext cx="4333216" cy="2166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indent="0">
              <a:lnSpc>
                <a:spcPct val="100000"/>
              </a:lnSpc>
              <a:buNone/>
            </a:pPr>
            <a:r>
              <a:rPr lang="en-GB" sz="2600">
                <a:solidFill>
                  <a:schemeClr val="tx1"/>
                </a:solidFill>
                <a:latin typeface="HelveticaNeueLT Pro 55 Roman" panose="020B0604020202020204" pitchFamily="34" charset="0"/>
              </a:rPr>
              <a:t>Femi shows us how somebody can be affected by flooding, even if their house isn’t flooded.</a:t>
            </a:r>
          </a:p>
          <a:p>
            <a:pPr algn="ctr"/>
            <a:endParaRPr lang="en-GB" sz="2600"/>
          </a:p>
        </p:txBody>
      </p:sp>
      <p:sp>
        <p:nvSpPr>
          <p:cNvPr id="13" name="Rectangle 12">
            <a:extLst>
              <a:ext uri="{FF2B5EF4-FFF2-40B4-BE49-F238E27FC236}">
                <a16:creationId xmlns:a16="http://schemas.microsoft.com/office/drawing/2014/main" id="{0B503776-12D9-47AA-F6A0-85548ACEE86E}"/>
              </a:ext>
            </a:extLst>
          </p:cNvPr>
          <p:cNvSpPr>
            <a:spLocks noGrp="1" noRot="1" noMove="1" noResize="1" noEditPoints="1" noAdjustHandles="1" noChangeArrowheads="1" noChangeShapeType="1"/>
          </p:cNvSpPr>
          <p:nvPr/>
        </p:nvSpPr>
        <p:spPr>
          <a:xfrm>
            <a:off x="541865" y="3631048"/>
            <a:ext cx="2099736" cy="216676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a:solidFill>
                  <a:schemeClr val="bg1"/>
                </a:solidFill>
                <a:latin typeface="HelveticaNeueLT Pro 55 Roman" panose="020B0604020202020204" pitchFamily="34" charset="0"/>
              </a:rPr>
              <a:t>Challenge question</a:t>
            </a:r>
            <a:r>
              <a:rPr lang="en-GB" sz="1800">
                <a:solidFill>
                  <a:schemeClr val="bg1"/>
                </a:solidFill>
                <a:latin typeface="HelveticaNeueLT Pro 55 Roman" panose="020B0604020202020204" pitchFamily="34" charset="0"/>
              </a:rPr>
              <a:t>: how can flooding affect people living in all areas?</a:t>
            </a:r>
          </a:p>
        </p:txBody>
      </p:sp>
      <p:pic>
        <p:nvPicPr>
          <p:cNvPr id="17" name="Picture 2">
            <a:extLst>
              <a:ext uri="{FF2B5EF4-FFF2-40B4-BE49-F238E27FC236}">
                <a16:creationId xmlns:a16="http://schemas.microsoft.com/office/drawing/2014/main" id="{E8A4766F-855A-A2DC-CDBE-962CDF1FE007}"/>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641601" y="3623733"/>
            <a:ext cx="2190041" cy="218934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16A976BF-79EC-4AE6-A021-8003B279423A}"/>
              </a:ext>
            </a:extLst>
          </p:cNvPr>
          <p:cNvSpPr>
            <a:spLocks noGrp="1" noRot="1" noMove="1" noResize="1" noEditPoints="1" noAdjustHandles="1" noChangeArrowheads="1" noChangeShapeType="1"/>
          </p:cNvSpPr>
          <p:nvPr/>
        </p:nvSpPr>
        <p:spPr>
          <a:xfrm>
            <a:off x="5062254" y="396114"/>
            <a:ext cx="6024846" cy="5238876"/>
          </a:xfrm>
          <a:prstGeom prst="rect">
            <a:avLst/>
          </a:prstGeom>
          <a:solidFill>
            <a:schemeClr val="bg1">
              <a:lumMod val="9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ontent Placeholder 8">
            <a:extLst>
              <a:ext uri="{FF2B5EF4-FFF2-40B4-BE49-F238E27FC236}">
                <a16:creationId xmlns:a16="http://schemas.microsoft.com/office/drawing/2014/main" id="{F75DC235-5435-4055-9CCC-63F8C9EC7E39}"/>
              </a:ext>
            </a:extLst>
          </p:cNvPr>
          <p:cNvSpPr txBox="1">
            <a:spLocks noGrp="1" noRot="1" noMove="1" noResize="1" noEditPoints="1" noAdjustHandles="1" noChangeArrowheads="1" noChangeShapeType="1"/>
          </p:cNvSpPr>
          <p:nvPr/>
        </p:nvSpPr>
        <p:spPr>
          <a:xfrm>
            <a:off x="5176797" y="858897"/>
            <a:ext cx="6117685"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System Font Regular"/>
              <a:buNone/>
            </a:pPr>
            <a:r>
              <a:rPr lang="en-GB" sz="3200">
                <a:latin typeface="HelveticaNeueLT Pro 55 Roman" panose="020B0604020202020204" pitchFamily="34" charset="0"/>
              </a:rPr>
              <a:t>Use what you learned from reading Femi’s flood story to answer the challenge question.</a:t>
            </a:r>
          </a:p>
          <a:p>
            <a:pPr marL="514350" indent="-514350">
              <a:lnSpc>
                <a:spcPct val="100000"/>
              </a:lnSpc>
              <a:buFont typeface="+mj-lt"/>
              <a:buAutoNum type="arabicPeriod"/>
            </a:pPr>
            <a:r>
              <a:rPr lang="en-GB" sz="3200">
                <a:latin typeface="HelveticaNeueLT Pro 55 Roman" panose="020B0604020202020204" pitchFamily="34" charset="0"/>
              </a:rPr>
              <a:t>First, compare your notes with a partner.</a:t>
            </a:r>
          </a:p>
          <a:p>
            <a:pPr marL="514350" indent="-514350">
              <a:lnSpc>
                <a:spcPct val="100000"/>
              </a:lnSpc>
              <a:buFont typeface="+mj-lt"/>
              <a:buAutoNum type="arabicPeriod"/>
            </a:pPr>
            <a:r>
              <a:rPr lang="en-GB" sz="3200">
                <a:latin typeface="HelveticaNeueLT Pro 55 Roman" panose="020B0604020202020204" pitchFamily="34" charset="0"/>
              </a:rPr>
              <a:t>Then, share your ideas with the group.</a:t>
            </a:r>
          </a:p>
        </p:txBody>
      </p:sp>
      <p:pic>
        <p:nvPicPr>
          <p:cNvPr id="11" name="Picture 10" descr="A picture containing logo&#10;&#10;Description automatically generated">
            <a:extLst>
              <a:ext uri="{FF2B5EF4-FFF2-40B4-BE49-F238E27FC236}">
                <a16:creationId xmlns:a16="http://schemas.microsoft.com/office/drawing/2014/main" id="{305788DC-D07D-FB30-5087-2F5B7D25F3B0}"/>
              </a:ext>
            </a:extLst>
          </p:cNvPr>
          <p:cNvPicPr>
            <a:picLocks noGrp="1" noRot="1" noChangeAspect="1" noMove="1" noResize="1" noEditPoints="1" noAdjustHandles="1" noChangeArrowheads="1" noChangeShapeType="1" noCrop="1"/>
          </p:cNvPicPr>
          <p:nvPr/>
        </p:nvPicPr>
        <p:blipFill rotWithShape="1">
          <a:blip r:embed="rId6" cstate="email">
            <a:extLst>
              <a:ext uri="{28A0092B-C50C-407E-A947-70E740481C1C}">
                <a14:useLocalDpi xmlns:a14="http://schemas.microsoft.com/office/drawing/2010/main" val="0"/>
              </a:ext>
            </a:extLst>
          </a:blip>
          <a:srcRect t="9865"/>
          <a:stretch/>
        </p:blipFill>
        <p:spPr>
          <a:xfrm>
            <a:off x="10329461" y="110952"/>
            <a:ext cx="1184387" cy="615892"/>
          </a:xfrm>
          <a:prstGeom prst="rect">
            <a:avLst/>
          </a:prstGeom>
        </p:spPr>
      </p:pic>
    </p:spTree>
    <p:extLst>
      <p:ext uri="{BB962C8B-B14F-4D97-AF65-F5344CB8AC3E}">
        <p14:creationId xmlns:p14="http://schemas.microsoft.com/office/powerpoint/2010/main" val="70719898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5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56000">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14:bounceEnd="56000">
                                          <p:cBhvr additive="base">
                                            <p:cTn id="12" dur="500" fill="hold"/>
                                            <p:tgtEl>
                                              <p:spTgt spid="12"/>
                                            </p:tgtEl>
                                            <p:attrNameLst>
                                              <p:attrName>ppt_x</p:attrName>
                                            </p:attrNameLst>
                                          </p:cBhvr>
                                          <p:tavLst>
                                            <p:tav tm="0">
                                              <p:val>
                                                <p:strVal val="0-#ppt_w/2"/>
                                              </p:val>
                                            </p:tav>
                                            <p:tav tm="100000">
                                              <p:val>
                                                <p:strVal val="#ppt_x"/>
                                              </p:val>
                                            </p:tav>
                                          </p:tavLst>
                                        </p:anim>
                                        <p:anim calcmode="lin" valueType="num" p14:bounceEnd="56000">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0" grpId="0" animBg="1"/>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0" grpId="0" animBg="1"/>
          <p:bldP spid="9"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C2721-A3D2-4500-EAF4-7E5351E294EE}"/>
              </a:ext>
            </a:extLst>
          </p:cNvPr>
          <p:cNvSpPr>
            <a:spLocks noGrp="1" noRot="1" noMove="1" noResize="1" noEditPoints="1" noAdjustHandles="1" noChangeArrowheads="1" noChangeShapeType="1"/>
          </p:cNvSpPr>
          <p:nvPr/>
        </p:nvSpPr>
        <p:spPr>
          <a:xfrm>
            <a:off x="861136" y="290467"/>
            <a:ext cx="10206038" cy="13017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a:ln>
                  <a:noFill/>
                </a:ln>
                <a:solidFill>
                  <a:schemeClr val="tx1"/>
                </a:solidFill>
                <a:effectLst/>
                <a:uLnTx/>
                <a:uFillTx/>
                <a:latin typeface="HelveticaNeueLT Pro 55 Roman"/>
                <a:ea typeface="+mj-ea"/>
                <a:cs typeface="Arial" panose="020B0604020202020204" pitchFamily="34" charset="0"/>
              </a:rPr>
              <a:t>Emergency services</a:t>
            </a:r>
          </a:p>
        </p:txBody>
      </p:sp>
      <p:sp>
        <p:nvSpPr>
          <p:cNvPr id="7" name="Content Placeholder 8">
            <a:extLst>
              <a:ext uri="{FF2B5EF4-FFF2-40B4-BE49-F238E27FC236}">
                <a16:creationId xmlns:a16="http://schemas.microsoft.com/office/drawing/2014/main" id="{E15E404B-298E-E826-CDAA-0523457FA933}"/>
              </a:ext>
            </a:extLst>
          </p:cNvPr>
          <p:cNvSpPr txBox="1">
            <a:spLocks noGrp="1" noRot="1" noMove="1" noResize="1" noEditPoints="1" noAdjustHandles="1" noChangeArrowheads="1" noChangeShapeType="1"/>
          </p:cNvSpPr>
          <p:nvPr>
            <p:ph type="title" idx="4294967295"/>
          </p:nvPr>
        </p:nvSpPr>
        <p:spPr>
          <a:xfrm>
            <a:off x="861136" y="1377962"/>
            <a:ext cx="5946064" cy="56372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9" rtl="0" eaLnBrk="1" fontAlgn="auto" latinLnBrk="0" hangingPunct="1">
              <a:lnSpc>
                <a:spcPct val="90000"/>
              </a:lnSpc>
              <a:spcBef>
                <a:spcPts val="1000"/>
              </a:spcBef>
              <a:spcAft>
                <a:spcPts val="0"/>
              </a:spcAft>
              <a:buClr>
                <a:srgbClr val="EE2A24"/>
              </a:buClr>
              <a:buSzTx/>
              <a:buFont typeface="Calibri" panose="020F0502020204030204" pitchFamily="34" charset="0"/>
              <a:buNone/>
              <a:tabLst/>
              <a:defRPr/>
            </a:pPr>
            <a:r>
              <a:rPr kumimoji="0" lang="en-GB" sz="2800" b="0" i="0" u="none" strike="noStrike" kern="1200" cap="none" spc="0" normalizeH="0" baseline="0" noProof="0">
                <a:ln>
                  <a:noFill/>
                </a:ln>
                <a:solidFill>
                  <a:schemeClr val="tx1"/>
                </a:solidFill>
                <a:effectLst/>
                <a:uLnTx/>
                <a:uFillTx/>
                <a:latin typeface="HelveticaNeueLT Pro 55 Roman" panose="020B0604020202020204" pitchFamily="34" charset="0"/>
                <a:ea typeface="+mn-ea"/>
                <a:cs typeface="+mn-cs"/>
              </a:rPr>
              <a:t>What are the emergency services?</a:t>
            </a:r>
          </a:p>
        </p:txBody>
      </p:sp>
      <p:sp>
        <p:nvSpPr>
          <p:cNvPr id="3" name="TextBox 2">
            <a:extLst>
              <a:ext uri="{FF2B5EF4-FFF2-40B4-BE49-F238E27FC236}">
                <a16:creationId xmlns:a16="http://schemas.microsoft.com/office/drawing/2014/main" id="{7A48995D-BA54-C1C6-FA79-78EF22F1FA78}"/>
              </a:ext>
            </a:extLst>
          </p:cNvPr>
          <p:cNvSpPr txBox="1">
            <a:spLocks noGrp="1" noRot="1" noMove="1" noResize="1" noEditPoints="1" noAdjustHandles="1" noChangeArrowheads="1" noChangeShapeType="1"/>
          </p:cNvSpPr>
          <p:nvPr/>
        </p:nvSpPr>
        <p:spPr>
          <a:xfrm rot="16200000">
            <a:off x="10147221" y="1471057"/>
            <a:ext cx="2879297" cy="584775"/>
          </a:xfrm>
          <a:prstGeom prst="rect">
            <a:avLst/>
          </a:prstGeom>
          <a:noFill/>
        </p:spPr>
        <p:txBody>
          <a:bodyPr wrap="square" rtlCol="0">
            <a:spAutoFit/>
          </a:bodyPr>
          <a:lstStyle/>
          <a:p>
            <a:r>
              <a:rPr lang="en-GB" sz="3200" b="1">
                <a:solidFill>
                  <a:srgbClr val="FF0000"/>
                </a:solidFill>
                <a:latin typeface="HelveticaNeueLT Pro 55 Roman" panose="020B0604020202020204"/>
              </a:rPr>
              <a:t>Emergency</a:t>
            </a:r>
          </a:p>
        </p:txBody>
      </p:sp>
      <p:sp>
        <p:nvSpPr>
          <p:cNvPr id="4" name="Rectangle 3">
            <a:extLst>
              <a:ext uri="{FF2B5EF4-FFF2-40B4-BE49-F238E27FC236}">
                <a16:creationId xmlns:a16="http://schemas.microsoft.com/office/drawing/2014/main" id="{2BC8C864-1D0B-1D82-9B2A-DBC578F19152}"/>
              </a:ext>
            </a:extLst>
          </p:cNvPr>
          <p:cNvSpPr>
            <a:spLocks noGrp="1" noRot="1" noMove="1" noResize="1" noEditPoints="1" noAdjustHandles="1" noChangeArrowheads="1" noChangeShapeType="1"/>
          </p:cNvSpPr>
          <p:nvPr/>
        </p:nvSpPr>
        <p:spPr>
          <a:xfrm>
            <a:off x="1083733" y="2502159"/>
            <a:ext cx="2415824" cy="241415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latin typeface="HelveticaNeueLT Pro 55 Roman"/>
              </a:rPr>
              <a:t>The fire and rescue service</a:t>
            </a:r>
            <a:endParaRPr lang="en-GB" sz="2400">
              <a:solidFill>
                <a:schemeClr val="bg1"/>
              </a:solidFill>
              <a:latin typeface="HelveticaNeueLT Pro 55 Roman" panose="020B0604020202020204" pitchFamily="34" charset="0"/>
            </a:endParaRPr>
          </a:p>
        </p:txBody>
      </p:sp>
      <p:sp>
        <p:nvSpPr>
          <p:cNvPr id="5" name="Rectangle 4">
            <a:extLst>
              <a:ext uri="{FF2B5EF4-FFF2-40B4-BE49-F238E27FC236}">
                <a16:creationId xmlns:a16="http://schemas.microsoft.com/office/drawing/2014/main" id="{21A9EDB9-72BB-86FB-F0CF-67FFAD50BC57}"/>
              </a:ext>
            </a:extLst>
          </p:cNvPr>
          <p:cNvSpPr>
            <a:spLocks noGrp="1" noRot="1" noMove="1" noResize="1" noEditPoints="1" noAdjustHandles="1" noChangeArrowheads="1" noChangeShapeType="1"/>
          </p:cNvSpPr>
          <p:nvPr/>
        </p:nvSpPr>
        <p:spPr>
          <a:xfrm>
            <a:off x="4459111" y="2502159"/>
            <a:ext cx="2415824" cy="241415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latin typeface="HelveticaNeueLT Pro 55 Roman"/>
              </a:rPr>
              <a:t>The police force</a:t>
            </a:r>
            <a:endParaRPr lang="en-GB" sz="2400">
              <a:solidFill>
                <a:schemeClr val="bg1"/>
              </a:solidFill>
              <a:latin typeface="HelveticaNeueLT Pro 55 Roman" panose="020B0604020202020204" pitchFamily="34" charset="0"/>
            </a:endParaRPr>
          </a:p>
        </p:txBody>
      </p:sp>
      <p:sp>
        <p:nvSpPr>
          <p:cNvPr id="6" name="Rectangle 5">
            <a:extLst>
              <a:ext uri="{FF2B5EF4-FFF2-40B4-BE49-F238E27FC236}">
                <a16:creationId xmlns:a16="http://schemas.microsoft.com/office/drawing/2014/main" id="{187ABFE5-ED2C-3778-1AE8-BD33B9B7EB53}"/>
              </a:ext>
            </a:extLst>
          </p:cNvPr>
          <p:cNvSpPr>
            <a:spLocks noGrp="1" noRot="1" noMove="1" noResize="1" noEditPoints="1" noAdjustHandles="1" noChangeArrowheads="1" noChangeShapeType="1"/>
          </p:cNvSpPr>
          <p:nvPr/>
        </p:nvSpPr>
        <p:spPr>
          <a:xfrm>
            <a:off x="7834488" y="2502159"/>
            <a:ext cx="2404941" cy="2414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latin typeface="HelveticaNeueLT Pro 55 Roman"/>
              </a:rPr>
              <a:t>The ambulance service</a:t>
            </a:r>
            <a:endParaRPr lang="en-GB" sz="2400">
              <a:solidFill>
                <a:schemeClr val="bg1"/>
              </a:solidFill>
              <a:latin typeface="HelveticaNeueLT Pro 55 Roman" panose="020B0604020202020204" pitchFamily="34" charset="0"/>
            </a:endParaRPr>
          </a:p>
        </p:txBody>
      </p:sp>
      <p:sp>
        <p:nvSpPr>
          <p:cNvPr id="8" name="Rectangle 7">
            <a:extLst>
              <a:ext uri="{FF2B5EF4-FFF2-40B4-BE49-F238E27FC236}">
                <a16:creationId xmlns:a16="http://schemas.microsoft.com/office/drawing/2014/main" id="{F82C5448-9EC9-DD12-F62C-4CC83FF90A8D}"/>
              </a:ext>
            </a:extLst>
          </p:cNvPr>
          <p:cNvSpPr>
            <a:spLocks noGrp="1" noRot="1" noMove="1" noResize="1" noEditPoints="1" noAdjustHandles="1" noChangeArrowheads="1" noChangeShapeType="1"/>
          </p:cNvSpPr>
          <p:nvPr/>
        </p:nvSpPr>
        <p:spPr>
          <a:xfrm>
            <a:off x="1083734" y="2502158"/>
            <a:ext cx="2415824" cy="2414153"/>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chemeClr val="tx1"/>
                </a:solidFill>
                <a:latin typeface="HelveticaNeueLT Pro 55 Roman" panose="020B0604020202020204" pitchFamily="34" charset="0"/>
              </a:rPr>
              <a:t>Select to reveal </a:t>
            </a:r>
          </a:p>
        </p:txBody>
      </p:sp>
      <p:sp>
        <p:nvSpPr>
          <p:cNvPr id="11" name="Rectangle 10">
            <a:extLst>
              <a:ext uri="{FF2B5EF4-FFF2-40B4-BE49-F238E27FC236}">
                <a16:creationId xmlns:a16="http://schemas.microsoft.com/office/drawing/2014/main" id="{A96E48F2-B55E-9961-6E44-2684DC00C7DD}"/>
              </a:ext>
            </a:extLst>
          </p:cNvPr>
          <p:cNvSpPr>
            <a:spLocks noGrp="1" noRot="1" noMove="1" noResize="1" noEditPoints="1" noAdjustHandles="1" noChangeArrowheads="1" noChangeShapeType="1"/>
          </p:cNvSpPr>
          <p:nvPr/>
        </p:nvSpPr>
        <p:spPr>
          <a:xfrm>
            <a:off x="4466516" y="2502158"/>
            <a:ext cx="2415824" cy="2414153"/>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chemeClr val="tx1"/>
                </a:solidFill>
                <a:latin typeface="HelveticaNeueLT Pro 55 Roman" panose="020B0604020202020204" pitchFamily="34" charset="0"/>
              </a:rPr>
              <a:t>Select to reveal </a:t>
            </a:r>
          </a:p>
        </p:txBody>
      </p:sp>
      <p:sp>
        <p:nvSpPr>
          <p:cNvPr id="12" name="Rectangle 11">
            <a:extLst>
              <a:ext uri="{FF2B5EF4-FFF2-40B4-BE49-F238E27FC236}">
                <a16:creationId xmlns:a16="http://schemas.microsoft.com/office/drawing/2014/main" id="{5ED4AB6D-E5D9-91AE-BAA2-DFDECF9B2AFC}"/>
              </a:ext>
            </a:extLst>
          </p:cNvPr>
          <p:cNvSpPr>
            <a:spLocks noGrp="1" noRot="1" noMove="1" noResize="1" noEditPoints="1" noAdjustHandles="1" noChangeArrowheads="1" noChangeShapeType="1"/>
          </p:cNvSpPr>
          <p:nvPr/>
        </p:nvSpPr>
        <p:spPr>
          <a:xfrm>
            <a:off x="7836377" y="2502158"/>
            <a:ext cx="2415824" cy="2414153"/>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chemeClr val="tx1"/>
                </a:solidFill>
                <a:latin typeface="HelveticaNeueLT Pro 55 Roman" panose="020B0604020202020204" pitchFamily="34" charset="0"/>
              </a:rPr>
              <a:t>Select to reveal </a:t>
            </a:r>
          </a:p>
        </p:txBody>
      </p:sp>
      <p:sp>
        <p:nvSpPr>
          <p:cNvPr id="14" name="TextBox 13">
            <a:extLst>
              <a:ext uri="{FF2B5EF4-FFF2-40B4-BE49-F238E27FC236}">
                <a16:creationId xmlns:a16="http://schemas.microsoft.com/office/drawing/2014/main" id="{78203520-A3E4-BEC8-CB65-E964A31D1BAD}"/>
              </a:ext>
            </a:extLst>
          </p:cNvPr>
          <p:cNvSpPr txBox="1">
            <a:spLocks noGrp="1" noRot="1" noMove="1" noResize="1" noEditPoints="1" noAdjustHandles="1" noChangeArrowheads="1" noChangeShapeType="1"/>
          </p:cNvSpPr>
          <p:nvPr/>
        </p:nvSpPr>
        <p:spPr>
          <a:xfrm>
            <a:off x="1091138" y="2495686"/>
            <a:ext cx="9166579" cy="369332"/>
          </a:xfrm>
          <a:prstGeom prst="rect">
            <a:avLst/>
          </a:prstGeom>
          <a:solidFill>
            <a:srgbClr val="EE2A24"/>
          </a:solidFill>
        </p:spPr>
        <p:txBody>
          <a:bodyPr wrap="square">
            <a:spAutoFit/>
          </a:bodyPr>
          <a:lstStyle/>
          <a:p>
            <a:pPr marL="0" indent="0" algn="ctr">
              <a:buFont typeface="Calibri" panose="020F0502020204030204" pitchFamily="34" charset="0"/>
              <a:buNone/>
            </a:pPr>
            <a:r>
              <a:rPr lang="en-GB">
                <a:latin typeface="HelveticaNeueLT Pro 55 Roman" panose="020B0604020202020204" pitchFamily="34" charset="0"/>
              </a:rPr>
              <a:t>What do the emergency services do in a flood?</a:t>
            </a:r>
          </a:p>
        </p:txBody>
      </p:sp>
      <p:sp>
        <p:nvSpPr>
          <p:cNvPr id="15" name="TextBox 14">
            <a:extLst>
              <a:ext uri="{FF2B5EF4-FFF2-40B4-BE49-F238E27FC236}">
                <a16:creationId xmlns:a16="http://schemas.microsoft.com/office/drawing/2014/main" id="{133399C7-9777-C232-F170-F2CCDC41DDE7}"/>
              </a:ext>
            </a:extLst>
          </p:cNvPr>
          <p:cNvSpPr txBox="1">
            <a:spLocks noGrp="1" noRot="1" noMove="1" noResize="1" noEditPoints="1" noAdjustHandles="1" noChangeArrowheads="1" noChangeShapeType="1"/>
          </p:cNvSpPr>
          <p:nvPr/>
        </p:nvSpPr>
        <p:spPr>
          <a:xfrm>
            <a:off x="1083733" y="4553451"/>
            <a:ext cx="9166579" cy="369332"/>
          </a:xfrm>
          <a:prstGeom prst="rect">
            <a:avLst/>
          </a:prstGeom>
          <a:solidFill>
            <a:srgbClr val="EE2A24"/>
          </a:solidFill>
        </p:spPr>
        <p:txBody>
          <a:bodyPr wrap="square">
            <a:spAutoFit/>
          </a:bodyPr>
          <a:lstStyle/>
          <a:p>
            <a:pPr marL="0" indent="0" algn="ctr">
              <a:buFont typeface="Calibri" panose="020F0502020204030204" pitchFamily="34" charset="0"/>
              <a:buNone/>
            </a:pPr>
            <a:r>
              <a:rPr lang="en-GB">
                <a:latin typeface="HelveticaNeueLT Pro 55 Roman" panose="020B0604020202020204" pitchFamily="34" charset="0"/>
              </a:rPr>
              <a:t>How can this affect anyone?</a:t>
            </a:r>
          </a:p>
        </p:txBody>
      </p:sp>
      <p:pic>
        <p:nvPicPr>
          <p:cNvPr id="9" name="Picture 8" descr="A picture containing logo&#10;&#10;Description automatically generated">
            <a:extLst>
              <a:ext uri="{FF2B5EF4-FFF2-40B4-BE49-F238E27FC236}">
                <a16:creationId xmlns:a16="http://schemas.microsoft.com/office/drawing/2014/main" id="{3798FF7E-FC5C-50AC-285E-FEDDA3E78A9D}"/>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304529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14" presetClass="exit" presetSubtype="10" fill="hold" grpId="0" nodeType="clickEffect">
                                  <p:stCondLst>
                                    <p:cond delay="0"/>
                                  </p:stCondLst>
                                  <p:childTnLst>
                                    <p:animEffect transition="out" filter="randombar(horizontal)">
                                      <p:cBhvr>
                                        <p:cTn id="23" dur="1900"/>
                                        <p:tgtEl>
                                          <p:spTgt spid="8"/>
                                        </p:tgtEl>
                                      </p:cBhvr>
                                    </p:animEffect>
                                    <p:set>
                                      <p:cBhvr>
                                        <p:cTn id="24" dur="1" fill="hold">
                                          <p:stCondLst>
                                            <p:cond delay="18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5" restart="whenNotActive" fill="hold" evtFilter="cancelBubble" nodeType="interactiveSeq">
                <p:stCondLst>
                  <p:cond evt="onClick" delay="0">
                    <p:tgtEl>
                      <p:spTgt spid="11"/>
                    </p:tgtEl>
                  </p:cond>
                </p:stCondLst>
                <p:endSync evt="end" delay="0">
                  <p:rtn val="all"/>
                </p:endSync>
                <p:childTnLst>
                  <p:par>
                    <p:cTn id="26" fill="hold">
                      <p:stCondLst>
                        <p:cond delay="0"/>
                      </p:stCondLst>
                      <p:childTnLst>
                        <p:par>
                          <p:cTn id="27" fill="hold">
                            <p:stCondLst>
                              <p:cond delay="0"/>
                            </p:stCondLst>
                            <p:childTnLst>
                              <p:par>
                                <p:cTn id="28" presetID="14" presetClass="exit" presetSubtype="10" fill="hold" grpId="0" nodeType="clickEffect">
                                  <p:stCondLst>
                                    <p:cond delay="0"/>
                                  </p:stCondLst>
                                  <p:childTnLst>
                                    <p:animEffect transition="out" filter="randombar(horizontal)">
                                      <p:cBhvr>
                                        <p:cTn id="29" dur="1900"/>
                                        <p:tgtEl>
                                          <p:spTgt spid="11"/>
                                        </p:tgtEl>
                                      </p:cBhvr>
                                    </p:animEffect>
                                    <p:set>
                                      <p:cBhvr>
                                        <p:cTn id="30" dur="1" fill="hold">
                                          <p:stCondLst>
                                            <p:cond delay="18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4" presetClass="exit" presetSubtype="10" fill="hold" grpId="0" nodeType="clickEffect">
                                  <p:stCondLst>
                                    <p:cond delay="0"/>
                                  </p:stCondLst>
                                  <p:childTnLst>
                                    <p:animEffect transition="out" filter="randombar(horizontal)">
                                      <p:cBhvr>
                                        <p:cTn id="35" dur="1900"/>
                                        <p:tgtEl>
                                          <p:spTgt spid="12"/>
                                        </p:tgtEl>
                                      </p:cBhvr>
                                    </p:animEffect>
                                    <p:set>
                                      <p:cBhvr>
                                        <p:cTn id="36" dur="1" fill="hold">
                                          <p:stCondLst>
                                            <p:cond delay="18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8" grpId="0" animBg="1"/>
      <p:bldP spid="11" grpId="0" animBg="1"/>
      <p:bldP spid="12"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C2721-A3D2-4500-EAF4-7E5351E294EE}"/>
              </a:ext>
            </a:extLst>
          </p:cNvPr>
          <p:cNvSpPr>
            <a:spLocks noGrp="1" noRot="1" noMove="1" noResize="1" noEditPoints="1" noAdjustHandles="1" noChangeArrowheads="1" noChangeShapeType="1"/>
          </p:cNvSpPr>
          <p:nvPr/>
        </p:nvSpPr>
        <p:spPr>
          <a:xfrm>
            <a:off x="651341" y="333564"/>
            <a:ext cx="10478529"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a:ln>
                  <a:noFill/>
                </a:ln>
                <a:solidFill>
                  <a:schemeClr val="tx1"/>
                </a:solidFill>
                <a:effectLst/>
                <a:uLnTx/>
                <a:uFillTx/>
                <a:latin typeface="HelveticaNeueLT Pro 55 Roman"/>
                <a:ea typeface="+mj-ea"/>
                <a:cs typeface="Arial" panose="020B0604020202020204" pitchFamily="34" charset="0"/>
              </a:rPr>
              <a:t>The fire and rescue service</a:t>
            </a:r>
          </a:p>
        </p:txBody>
      </p:sp>
      <p:sp>
        <p:nvSpPr>
          <p:cNvPr id="7" name="Content Placeholder 8">
            <a:extLst>
              <a:ext uri="{FF2B5EF4-FFF2-40B4-BE49-F238E27FC236}">
                <a16:creationId xmlns:a16="http://schemas.microsoft.com/office/drawing/2014/main" id="{E15E404B-298E-E826-CDAA-0523457FA933}"/>
              </a:ext>
            </a:extLst>
          </p:cNvPr>
          <p:cNvSpPr txBox="1">
            <a:spLocks noGrp="1" noRot="1" noMove="1" noResize="1" noEditPoints="1" noAdjustHandles="1" noChangeArrowheads="1" noChangeShapeType="1"/>
          </p:cNvSpPr>
          <p:nvPr/>
        </p:nvSpPr>
        <p:spPr>
          <a:xfrm>
            <a:off x="797463" y="1420989"/>
            <a:ext cx="8440805" cy="3650261"/>
          </a:xfrm>
          <a:prstGeom prst="rect">
            <a:avLst/>
          </a:prstGeom>
        </p:spPr>
        <p:txBody>
          <a:bodyPr vert="horz" lIns="91440" tIns="45720" rIns="91440" bIns="45720" rtlCol="0" anchor="t">
            <a:normAutofit/>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Calibri" panose="020F0502020204030204" pitchFamily="34" charset="0"/>
              <a:buNone/>
            </a:pPr>
            <a:r>
              <a:rPr lang="en-GB">
                <a:latin typeface="HelveticaNeueLT Pro 55 Roman" panose="020B0604020202020204" pitchFamily="34" charset="0"/>
              </a:rPr>
              <a:t>During a flood emergency, the fire service:</a:t>
            </a:r>
          </a:p>
          <a:p>
            <a:pPr marL="0" indent="0">
              <a:lnSpc>
                <a:spcPct val="100000"/>
              </a:lnSpc>
              <a:buNone/>
            </a:pPr>
            <a:endParaRPr lang="en-GB">
              <a:latin typeface="HelveticaNeueLT Pro 55 Roman" panose="020B0604020202020204" pitchFamily="34" charset="0"/>
            </a:endParaRPr>
          </a:p>
        </p:txBody>
      </p:sp>
      <p:sp>
        <p:nvSpPr>
          <p:cNvPr id="3" name="Title 2">
            <a:extLst>
              <a:ext uri="{FF2B5EF4-FFF2-40B4-BE49-F238E27FC236}">
                <a16:creationId xmlns:a16="http://schemas.microsoft.com/office/drawing/2014/main" id="{846AF36D-52DB-0259-37EE-4D46BB9A742C}"/>
              </a:ext>
            </a:extLst>
          </p:cNvPr>
          <p:cNvSpPr txBox="1">
            <a:spLocks noGrp="1" noRot="1" noMove="1" noResize="1" noEditPoints="1" noAdjustHandles="1" noChangeArrowheads="1" noChangeShapeType="1"/>
          </p:cNvSpPr>
          <p:nvPr>
            <p:ph type="title" idx="4294967295"/>
          </p:nvPr>
        </p:nvSpPr>
        <p:spPr>
          <a:xfrm rot="16200000">
            <a:off x="10978925" y="633598"/>
            <a:ext cx="1204379"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Fire</a:t>
            </a:r>
          </a:p>
        </p:txBody>
      </p:sp>
      <p:pic>
        <p:nvPicPr>
          <p:cNvPr id="9" name="Picture 8" descr="A picture containing tree&#10;&#10;Description automatically generated">
            <a:extLst>
              <a:ext uri="{FF2B5EF4-FFF2-40B4-BE49-F238E27FC236}">
                <a16:creationId xmlns:a16="http://schemas.microsoft.com/office/drawing/2014/main" id="{73AAB171-6F04-8844-E5CC-7011522253F7}"/>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val="0"/>
              </a:ext>
            </a:extLst>
          </a:blip>
          <a:stretch>
            <a:fillRect/>
          </a:stretch>
        </p:blipFill>
        <p:spPr>
          <a:xfrm>
            <a:off x="952177" y="2079723"/>
            <a:ext cx="4322394" cy="3607724"/>
          </a:xfrm>
          <a:prstGeom prst="rect">
            <a:avLst/>
          </a:prstGeom>
        </p:spPr>
      </p:pic>
      <p:pic>
        <p:nvPicPr>
          <p:cNvPr id="11" name="Picture 10" descr="A picture containing text, outdoor, tree, street&#10;&#10;Description automatically generated">
            <a:extLst>
              <a:ext uri="{FF2B5EF4-FFF2-40B4-BE49-F238E27FC236}">
                <a16:creationId xmlns:a16="http://schemas.microsoft.com/office/drawing/2014/main" id="{8630006B-260E-24AA-056A-D65B41B78BCA}"/>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val="0"/>
              </a:ext>
            </a:extLst>
          </a:blip>
          <a:srcRect/>
          <a:stretch/>
        </p:blipFill>
        <p:spPr>
          <a:xfrm>
            <a:off x="6411885" y="2079723"/>
            <a:ext cx="4322394" cy="3607724"/>
          </a:xfrm>
          <a:prstGeom prst="rect">
            <a:avLst/>
          </a:prstGeom>
        </p:spPr>
      </p:pic>
      <p:sp>
        <p:nvSpPr>
          <p:cNvPr id="12" name="Rectangle 11">
            <a:extLst>
              <a:ext uri="{FF2B5EF4-FFF2-40B4-BE49-F238E27FC236}">
                <a16:creationId xmlns:a16="http://schemas.microsoft.com/office/drawing/2014/main" id="{554775EB-4EB8-0DCD-E234-D16C3F4C987B}"/>
              </a:ext>
            </a:extLst>
          </p:cNvPr>
          <p:cNvSpPr>
            <a:spLocks noGrp="1" noRot="1" noMove="1" noResize="1" noEditPoints="1" noAdjustHandles="1" noChangeArrowheads="1" noChangeShapeType="1"/>
          </p:cNvSpPr>
          <p:nvPr/>
        </p:nvSpPr>
        <p:spPr>
          <a:xfrm>
            <a:off x="952177" y="2079723"/>
            <a:ext cx="4322394" cy="360772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a:solidFill>
                  <a:schemeClr val="bg1"/>
                </a:solidFill>
                <a:latin typeface="HelveticaNeueLT Pro 55 Roman" panose="020B0604020202020204" pitchFamily="34" charset="0"/>
              </a:rPr>
              <a:t>Select to reveal </a:t>
            </a:r>
          </a:p>
        </p:txBody>
      </p:sp>
      <p:sp>
        <p:nvSpPr>
          <p:cNvPr id="13" name="Rectangle 12">
            <a:extLst>
              <a:ext uri="{FF2B5EF4-FFF2-40B4-BE49-F238E27FC236}">
                <a16:creationId xmlns:a16="http://schemas.microsoft.com/office/drawing/2014/main" id="{C3333BD6-2B86-0B70-6294-F429986A94A3}"/>
              </a:ext>
            </a:extLst>
          </p:cNvPr>
          <p:cNvSpPr>
            <a:spLocks noGrp="1" noRot="1" noMove="1" noResize="1" noEditPoints="1" noAdjustHandles="1" noChangeArrowheads="1" noChangeShapeType="1"/>
          </p:cNvSpPr>
          <p:nvPr/>
        </p:nvSpPr>
        <p:spPr>
          <a:xfrm>
            <a:off x="6411885" y="2079723"/>
            <a:ext cx="4322394" cy="360772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a:solidFill>
                  <a:schemeClr val="bg1"/>
                </a:solidFill>
                <a:latin typeface="HelveticaNeueLT Pro 55 Roman" panose="020B0604020202020204" pitchFamily="34" charset="0"/>
              </a:rPr>
              <a:t>Select to reveal </a:t>
            </a:r>
          </a:p>
        </p:txBody>
      </p:sp>
      <p:sp>
        <p:nvSpPr>
          <p:cNvPr id="14" name="Rectangle 13">
            <a:extLst>
              <a:ext uri="{FF2B5EF4-FFF2-40B4-BE49-F238E27FC236}">
                <a16:creationId xmlns:a16="http://schemas.microsoft.com/office/drawing/2014/main" id="{4283F122-E757-0EAE-D2A9-55126F975C45}"/>
              </a:ext>
            </a:extLst>
          </p:cNvPr>
          <p:cNvSpPr>
            <a:spLocks noGrp="1" noRot="1" noMove="1" noResize="1" noEditPoints="1" noAdjustHandles="1" noChangeArrowheads="1" noChangeShapeType="1"/>
          </p:cNvSpPr>
          <p:nvPr/>
        </p:nvSpPr>
        <p:spPr>
          <a:xfrm>
            <a:off x="952177" y="2079723"/>
            <a:ext cx="1511890" cy="1349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HelveticaNeueLT Pro 55 Roman" panose="020B0604020202020204" pitchFamily="34" charset="0"/>
              </a:rPr>
              <a:t>Rescue people in danger </a:t>
            </a:r>
          </a:p>
        </p:txBody>
      </p:sp>
      <p:sp>
        <p:nvSpPr>
          <p:cNvPr id="15" name="Rectangle 14">
            <a:extLst>
              <a:ext uri="{FF2B5EF4-FFF2-40B4-BE49-F238E27FC236}">
                <a16:creationId xmlns:a16="http://schemas.microsoft.com/office/drawing/2014/main" id="{EDBA7B55-DA66-ED2E-4C4E-4629FB9ABCB7}"/>
              </a:ext>
            </a:extLst>
          </p:cNvPr>
          <p:cNvSpPr>
            <a:spLocks noGrp="1" noRot="1" noMove="1" noResize="1" noEditPoints="1" noAdjustHandles="1" noChangeArrowheads="1" noChangeShapeType="1"/>
          </p:cNvSpPr>
          <p:nvPr/>
        </p:nvSpPr>
        <p:spPr>
          <a:xfrm>
            <a:off x="9247694" y="2079723"/>
            <a:ext cx="1496011" cy="1349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HelveticaNeueLT Pro 55 Roman" panose="020B0604020202020204" pitchFamily="34" charset="0"/>
              </a:rPr>
              <a:t>Pump out flood water</a:t>
            </a:r>
          </a:p>
        </p:txBody>
      </p:sp>
      <p:sp>
        <p:nvSpPr>
          <p:cNvPr id="6" name="Rectangle 5">
            <a:extLst>
              <a:ext uri="{FF2B5EF4-FFF2-40B4-BE49-F238E27FC236}">
                <a16:creationId xmlns:a16="http://schemas.microsoft.com/office/drawing/2014/main" id="{0F1ED332-A21D-902F-DA2D-61C641D38995}"/>
              </a:ext>
            </a:extLst>
          </p:cNvPr>
          <p:cNvSpPr>
            <a:spLocks noGrp="1" noRot="1" noMove="1" noResize="1" noEditPoints="1" noAdjustHandles="1" noChangeArrowheads="1" noChangeShapeType="1"/>
          </p:cNvSpPr>
          <p:nvPr/>
        </p:nvSpPr>
        <p:spPr>
          <a:xfrm>
            <a:off x="4580087" y="2754362"/>
            <a:ext cx="2099736" cy="21667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a:solidFill>
                  <a:schemeClr val="bg1"/>
                </a:solidFill>
                <a:latin typeface="HelveticaNeueLT Pro 55 Roman" panose="020B0604020202020204" pitchFamily="34" charset="0"/>
              </a:rPr>
              <a:t>Challenge question</a:t>
            </a:r>
            <a:r>
              <a:rPr lang="en-GB" sz="1800">
                <a:solidFill>
                  <a:schemeClr val="bg1"/>
                </a:solidFill>
                <a:latin typeface="HelveticaNeueLT Pro 55 Roman" panose="020B0604020202020204" pitchFamily="34" charset="0"/>
              </a:rPr>
              <a:t>: </a:t>
            </a:r>
          </a:p>
          <a:p>
            <a:pPr algn="ctr"/>
            <a:r>
              <a:rPr lang="en-GB" sz="1800">
                <a:solidFill>
                  <a:schemeClr val="bg1"/>
                </a:solidFill>
                <a:latin typeface="HelveticaNeueLT Pro 55 Roman" panose="020B0604020202020204" pitchFamily="34" charset="0"/>
              </a:rPr>
              <a:t>how could this affect you?</a:t>
            </a:r>
          </a:p>
        </p:txBody>
      </p:sp>
      <p:pic>
        <p:nvPicPr>
          <p:cNvPr id="4" name="Picture 3" descr="A picture containing logo&#10;&#10;Description automatically generated">
            <a:extLst>
              <a:ext uri="{FF2B5EF4-FFF2-40B4-BE49-F238E27FC236}">
                <a16:creationId xmlns:a16="http://schemas.microsoft.com/office/drawing/2014/main" id="{993ADA4C-F1A0-9022-7582-0ED4845D0FF3}"/>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4233608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5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6000">
                                          <p:cBhvr additive="base">
                                            <p:cTn id="7" dur="500" fill="hold"/>
                                            <p:tgtEl>
                                              <p:spTgt spid="14"/>
                                            </p:tgtEl>
                                            <p:attrNameLst>
                                              <p:attrName>ppt_x</p:attrName>
                                            </p:attrNameLst>
                                          </p:cBhvr>
                                          <p:tavLst>
                                            <p:tav tm="0">
                                              <p:val>
                                                <p:strVal val="0-#ppt_w/2"/>
                                              </p:val>
                                            </p:tav>
                                            <p:tav tm="100000">
                                              <p:val>
                                                <p:strVal val="#ppt_x"/>
                                              </p:val>
                                            </p:tav>
                                          </p:tavLst>
                                        </p:anim>
                                        <p:anim calcmode="lin" valueType="num" p14:bounceEnd="56000">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14:presetBounceEnd="56000">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14:bounceEnd="56000">
                                          <p:cBhvr additive="base">
                                            <p:cTn id="12" dur="500" fill="hold"/>
                                            <p:tgtEl>
                                              <p:spTgt spid="15"/>
                                            </p:tgtEl>
                                            <p:attrNameLst>
                                              <p:attrName>ppt_x</p:attrName>
                                            </p:attrNameLst>
                                          </p:cBhvr>
                                          <p:tavLst>
                                            <p:tav tm="0">
                                              <p:val>
                                                <p:strVal val="1+#ppt_w/2"/>
                                              </p:val>
                                            </p:tav>
                                            <p:tav tm="100000">
                                              <p:val>
                                                <p:strVal val="#ppt_x"/>
                                              </p:val>
                                            </p:tav>
                                          </p:tavLst>
                                        </p:anim>
                                        <p:anim calcmode="lin" valueType="num" p14:bounceEnd="56000">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14:presetBounceEnd="46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46000">
                                          <p:cBhvr additive="base">
                                            <p:cTn id="17" dur="500" fill="hold"/>
                                            <p:tgtEl>
                                              <p:spTgt spid="6"/>
                                            </p:tgtEl>
                                            <p:attrNameLst>
                                              <p:attrName>ppt_x</p:attrName>
                                            </p:attrNameLst>
                                          </p:cBhvr>
                                          <p:tavLst>
                                            <p:tav tm="0">
                                              <p:val>
                                                <p:strVal val="#ppt_x"/>
                                              </p:val>
                                            </p:tav>
                                            <p:tav tm="100000">
                                              <p:val>
                                                <p:strVal val="#ppt_x"/>
                                              </p:val>
                                            </p:tav>
                                          </p:tavLst>
                                        </p:anim>
                                        <p:anim calcmode="lin" valueType="num" p14:bounceEnd="46000">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14" presetClass="exit" presetSubtype="10" fill="hold" grpId="0" nodeType="clickEffect">
                                      <p:stCondLst>
                                        <p:cond delay="0"/>
                                      </p:stCondLst>
                                      <p:childTnLst>
                                        <p:animEffect transition="out" filter="randombar(horizontal)">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5" restart="whenNotActive" fill="hold" evtFilter="cancelBubble" nodeType="interactiveSeq">
                    <p:stCondLst>
                      <p:cond evt="onClick" delay="0">
                        <p:tgtEl>
                          <p:spTgt spid="13"/>
                        </p:tgtEl>
                      </p:cond>
                    </p:stCondLst>
                    <p:endSync evt="end" delay="0">
                      <p:rtn val="all"/>
                    </p:endSync>
                    <p:childTnLst>
                      <p:par>
                        <p:cTn id="26" fill="hold">
                          <p:stCondLst>
                            <p:cond delay="0"/>
                          </p:stCondLst>
                          <p:childTnLst>
                            <p:par>
                              <p:cTn id="27" fill="hold">
                                <p:stCondLst>
                                  <p:cond delay="0"/>
                                </p:stCondLst>
                                <p:childTnLst>
                                  <p:par>
                                    <p:cTn id="28" presetID="14" presetClass="exit" presetSubtype="10" fill="hold" grpId="0" nodeType="clickEffect">
                                      <p:stCondLst>
                                        <p:cond delay="0"/>
                                      </p:stCondLst>
                                      <p:childTnLst>
                                        <p:animEffect transition="out" filter="randombar(horizontal)">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childTnLst>
                              </p:cTn>
                            </p:par>
                            <p:par>
                              <p:cTn id="31" fill="hold">
                                <p:stCondLst>
                                  <p:cond delay="500"/>
                                </p:stCondLst>
                                <p:childTnLst>
                                  <p:par>
                                    <p:cTn id="32" presetID="1"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childTnLst>
            </p:cTn>
          </p:par>
        </p:tnLst>
        <p:bldLst>
          <p:bldP spid="12" grpId="0" animBg="1"/>
          <p:bldP spid="13" grpId="0" animBg="1"/>
          <p:bldP spid="14" grpId="0" animBg="1"/>
          <p:bldP spid="15"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1+#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14" presetClass="exit" presetSubtype="10" fill="hold" grpId="0" nodeType="clickEffect">
                                      <p:stCondLst>
                                        <p:cond delay="0"/>
                                      </p:stCondLst>
                                      <p:childTnLst>
                                        <p:animEffect transition="out" filter="randombar(horizontal)">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5" restart="whenNotActive" fill="hold" evtFilter="cancelBubble" nodeType="interactiveSeq">
                    <p:stCondLst>
                      <p:cond evt="onClick" delay="0">
                        <p:tgtEl>
                          <p:spTgt spid="13"/>
                        </p:tgtEl>
                      </p:cond>
                    </p:stCondLst>
                    <p:endSync evt="end" delay="0">
                      <p:rtn val="all"/>
                    </p:endSync>
                    <p:childTnLst>
                      <p:par>
                        <p:cTn id="26" fill="hold">
                          <p:stCondLst>
                            <p:cond delay="0"/>
                          </p:stCondLst>
                          <p:childTnLst>
                            <p:par>
                              <p:cTn id="27" fill="hold">
                                <p:stCondLst>
                                  <p:cond delay="0"/>
                                </p:stCondLst>
                                <p:childTnLst>
                                  <p:par>
                                    <p:cTn id="28" presetID="14" presetClass="exit" presetSubtype="10" fill="hold" grpId="0" nodeType="clickEffect">
                                      <p:stCondLst>
                                        <p:cond delay="0"/>
                                      </p:stCondLst>
                                      <p:childTnLst>
                                        <p:animEffect transition="out" filter="randombar(horizontal)">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childTnLst>
                              </p:cTn>
                            </p:par>
                            <p:par>
                              <p:cTn id="31" fill="hold">
                                <p:stCondLst>
                                  <p:cond delay="500"/>
                                </p:stCondLst>
                                <p:childTnLst>
                                  <p:par>
                                    <p:cTn id="32" presetID="1"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childTnLst>
            </p:cTn>
          </p:par>
        </p:tnLst>
        <p:bldLst>
          <p:bldP spid="12" grpId="0" animBg="1"/>
          <p:bldP spid="13" grpId="0" animBg="1"/>
          <p:bldP spid="14" grpId="0" animBg="1"/>
          <p:bldP spid="15" grpId="0" animBg="1"/>
          <p:bldP spid="6"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outdoor, crowd&#10;&#10;Description automatically generated">
            <a:extLst>
              <a:ext uri="{FF2B5EF4-FFF2-40B4-BE49-F238E27FC236}">
                <a16:creationId xmlns:a16="http://schemas.microsoft.com/office/drawing/2014/main" id="{29988445-B85F-7618-FE87-4E769CFB9AD6}"/>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val="0"/>
              </a:ext>
            </a:extLst>
          </a:blip>
          <a:srcRect/>
          <a:stretch/>
        </p:blipFill>
        <p:spPr>
          <a:xfrm>
            <a:off x="987356" y="2082999"/>
            <a:ext cx="4322394" cy="3607723"/>
          </a:xfrm>
          <a:prstGeom prst="rect">
            <a:avLst/>
          </a:prstGeom>
        </p:spPr>
      </p:pic>
      <p:pic>
        <p:nvPicPr>
          <p:cNvPr id="6" name="Picture 5" descr="A picture containing person, indoor&#10;&#10;Description automatically generated">
            <a:extLst>
              <a:ext uri="{FF2B5EF4-FFF2-40B4-BE49-F238E27FC236}">
                <a16:creationId xmlns:a16="http://schemas.microsoft.com/office/drawing/2014/main" id="{D0F0CFCD-2859-A17B-4177-0C8664A374BA}"/>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val="0"/>
              </a:ext>
            </a:extLst>
          </a:blip>
          <a:stretch>
            <a:fillRect/>
          </a:stretch>
        </p:blipFill>
        <p:spPr>
          <a:xfrm>
            <a:off x="6454554" y="2082998"/>
            <a:ext cx="4322394" cy="3607724"/>
          </a:xfrm>
          <a:prstGeom prst="rect">
            <a:avLst/>
          </a:prstGeom>
        </p:spPr>
      </p:pic>
      <p:sp>
        <p:nvSpPr>
          <p:cNvPr id="2" name="Title 1">
            <a:extLst>
              <a:ext uri="{FF2B5EF4-FFF2-40B4-BE49-F238E27FC236}">
                <a16:creationId xmlns:a16="http://schemas.microsoft.com/office/drawing/2014/main" id="{7E0C2721-A3D2-4500-EAF4-7E5351E294EE}"/>
              </a:ext>
            </a:extLst>
          </p:cNvPr>
          <p:cNvSpPr>
            <a:spLocks noGrp="1" noRot="1" noMove="1" noResize="1" noEditPoints="1" noAdjustHandles="1" noChangeArrowheads="1" noChangeShapeType="1"/>
          </p:cNvSpPr>
          <p:nvPr/>
        </p:nvSpPr>
        <p:spPr>
          <a:xfrm>
            <a:off x="651341" y="246479"/>
            <a:ext cx="10478529"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a:ln>
                  <a:noFill/>
                </a:ln>
                <a:solidFill>
                  <a:schemeClr val="tx1"/>
                </a:solidFill>
                <a:effectLst/>
                <a:uLnTx/>
                <a:uFillTx/>
                <a:latin typeface="HelveticaNeueLT Pro 55 Roman"/>
                <a:ea typeface="+mj-ea"/>
                <a:cs typeface="Arial" panose="020B0604020202020204" pitchFamily="34" charset="0"/>
              </a:rPr>
              <a:t>The police force</a:t>
            </a:r>
          </a:p>
        </p:txBody>
      </p:sp>
      <p:sp>
        <p:nvSpPr>
          <p:cNvPr id="7" name="Content Placeholder 8">
            <a:extLst>
              <a:ext uri="{FF2B5EF4-FFF2-40B4-BE49-F238E27FC236}">
                <a16:creationId xmlns:a16="http://schemas.microsoft.com/office/drawing/2014/main" id="{E15E404B-298E-E826-CDAA-0523457FA933}"/>
              </a:ext>
            </a:extLst>
          </p:cNvPr>
          <p:cNvSpPr txBox="1">
            <a:spLocks noGrp="1" noRot="1" noMove="1" noResize="1" noEditPoints="1" noAdjustHandles="1" noChangeArrowheads="1" noChangeShapeType="1"/>
          </p:cNvSpPr>
          <p:nvPr/>
        </p:nvSpPr>
        <p:spPr>
          <a:xfrm>
            <a:off x="797463" y="1420989"/>
            <a:ext cx="8159763" cy="3650261"/>
          </a:xfrm>
          <a:prstGeom prst="rect">
            <a:avLst/>
          </a:prstGeom>
        </p:spPr>
        <p:txBody>
          <a:bodyPr vert="horz" lIns="91440" tIns="45720" rIns="91440" bIns="45720" rtlCol="0" anchor="t">
            <a:normAutofit/>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Calibri" panose="020F0502020204030204" pitchFamily="34" charset="0"/>
              <a:buNone/>
            </a:pPr>
            <a:r>
              <a:rPr lang="en-GB">
                <a:latin typeface="HelveticaNeueLT Pro 55 Roman" panose="020B0604020202020204" pitchFamily="34" charset="0"/>
              </a:rPr>
              <a:t>During a flood emergency, the police force:</a:t>
            </a:r>
          </a:p>
          <a:p>
            <a:pPr marL="0" indent="0">
              <a:lnSpc>
                <a:spcPct val="100000"/>
              </a:lnSpc>
              <a:buNone/>
            </a:pPr>
            <a:endParaRPr lang="en-GB">
              <a:latin typeface="HelveticaNeueLT Pro 55 Roman" panose="020B0604020202020204" pitchFamily="34" charset="0"/>
            </a:endParaRPr>
          </a:p>
        </p:txBody>
      </p:sp>
      <p:sp>
        <p:nvSpPr>
          <p:cNvPr id="12" name="Rectangle 11">
            <a:extLst>
              <a:ext uri="{FF2B5EF4-FFF2-40B4-BE49-F238E27FC236}">
                <a16:creationId xmlns:a16="http://schemas.microsoft.com/office/drawing/2014/main" id="{554775EB-4EB8-0DCD-E234-D16C3F4C987B}"/>
              </a:ext>
            </a:extLst>
          </p:cNvPr>
          <p:cNvSpPr>
            <a:spLocks noGrp="1" noRot="1" noMove="1" noResize="1" noEditPoints="1" noAdjustHandles="1" noChangeArrowheads="1" noChangeShapeType="1"/>
          </p:cNvSpPr>
          <p:nvPr/>
        </p:nvSpPr>
        <p:spPr>
          <a:xfrm>
            <a:off x="998340" y="2076084"/>
            <a:ext cx="4322394" cy="360772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a:solidFill>
                  <a:schemeClr val="bg1"/>
                </a:solidFill>
                <a:latin typeface="HelveticaNeueLT Pro 55 Roman" panose="020B0604020202020204" pitchFamily="34" charset="0"/>
              </a:rPr>
              <a:t>Select to reveal </a:t>
            </a:r>
          </a:p>
        </p:txBody>
      </p:sp>
      <p:sp>
        <p:nvSpPr>
          <p:cNvPr id="13" name="Rectangle 12">
            <a:extLst>
              <a:ext uri="{FF2B5EF4-FFF2-40B4-BE49-F238E27FC236}">
                <a16:creationId xmlns:a16="http://schemas.microsoft.com/office/drawing/2014/main" id="{C3333BD6-2B86-0B70-6294-F429986A94A3}"/>
              </a:ext>
            </a:extLst>
          </p:cNvPr>
          <p:cNvSpPr>
            <a:spLocks noGrp="1" noRot="1" noMove="1" noResize="1" noEditPoints="1" noAdjustHandles="1" noChangeArrowheads="1" noChangeShapeType="1"/>
          </p:cNvSpPr>
          <p:nvPr/>
        </p:nvSpPr>
        <p:spPr>
          <a:xfrm>
            <a:off x="6454554" y="2082998"/>
            <a:ext cx="4322394" cy="360772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a:solidFill>
                  <a:schemeClr val="bg1"/>
                </a:solidFill>
                <a:latin typeface="HelveticaNeueLT Pro 55 Roman" panose="020B0604020202020204" pitchFamily="34" charset="0"/>
              </a:rPr>
              <a:t>Select to reveal </a:t>
            </a:r>
          </a:p>
        </p:txBody>
      </p:sp>
      <p:sp>
        <p:nvSpPr>
          <p:cNvPr id="14" name="Rectangle 13">
            <a:extLst>
              <a:ext uri="{FF2B5EF4-FFF2-40B4-BE49-F238E27FC236}">
                <a16:creationId xmlns:a16="http://schemas.microsoft.com/office/drawing/2014/main" id="{4283F122-E757-0EAE-D2A9-55126F975C45}"/>
              </a:ext>
            </a:extLst>
          </p:cNvPr>
          <p:cNvSpPr>
            <a:spLocks noGrp="1" noRot="1" noMove="1" noResize="1" noEditPoints="1" noAdjustHandles="1" noChangeArrowheads="1" noChangeShapeType="1"/>
          </p:cNvSpPr>
          <p:nvPr/>
        </p:nvSpPr>
        <p:spPr>
          <a:xfrm>
            <a:off x="952177" y="2069170"/>
            <a:ext cx="2196376" cy="1776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pPr>
            <a:r>
              <a:rPr lang="en-GB">
                <a:solidFill>
                  <a:schemeClr val="tx1"/>
                </a:solidFill>
                <a:latin typeface="HelveticaNeueLT Pro 55 Roman" panose="020B0604020202020204" pitchFamily="34" charset="0"/>
              </a:rPr>
              <a:t>Organise evacuations (tell people when they need to leave their homes and helping them go)</a:t>
            </a:r>
          </a:p>
        </p:txBody>
      </p:sp>
      <p:sp>
        <p:nvSpPr>
          <p:cNvPr id="15" name="Rectangle 14">
            <a:extLst>
              <a:ext uri="{FF2B5EF4-FFF2-40B4-BE49-F238E27FC236}">
                <a16:creationId xmlns:a16="http://schemas.microsoft.com/office/drawing/2014/main" id="{EDBA7B55-DA66-ED2E-4C4E-4629FB9ABCB7}"/>
              </a:ext>
            </a:extLst>
          </p:cNvPr>
          <p:cNvSpPr>
            <a:spLocks noGrp="1" noRot="1" noMove="1" noResize="1" noEditPoints="1" noAdjustHandles="1" noChangeArrowheads="1" noChangeShapeType="1"/>
          </p:cNvSpPr>
          <p:nvPr/>
        </p:nvSpPr>
        <p:spPr>
          <a:xfrm>
            <a:off x="8935259" y="1979222"/>
            <a:ext cx="1863657" cy="1574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HelveticaNeueLT Pro 55 Roman" panose="020B0604020202020204" pitchFamily="34" charset="0"/>
              </a:rPr>
              <a:t>Coordinate the emergency services</a:t>
            </a:r>
          </a:p>
        </p:txBody>
      </p:sp>
      <p:sp>
        <p:nvSpPr>
          <p:cNvPr id="4" name="Title 3">
            <a:extLst>
              <a:ext uri="{FF2B5EF4-FFF2-40B4-BE49-F238E27FC236}">
                <a16:creationId xmlns:a16="http://schemas.microsoft.com/office/drawing/2014/main" id="{5E6D2F40-9D6D-1322-A697-0AB411FEEBB5}"/>
              </a:ext>
            </a:extLst>
          </p:cNvPr>
          <p:cNvSpPr txBox="1">
            <a:spLocks noGrp="1" noRot="1" noMove="1" noResize="1" noEditPoints="1" noAdjustHandles="1" noChangeArrowheads="1" noChangeShapeType="1"/>
          </p:cNvSpPr>
          <p:nvPr>
            <p:ph type="title" idx="4294967295"/>
          </p:nvPr>
        </p:nvSpPr>
        <p:spPr>
          <a:xfrm rot="16200000">
            <a:off x="10718805" y="788420"/>
            <a:ext cx="1796829"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Police</a:t>
            </a:r>
          </a:p>
        </p:txBody>
      </p:sp>
      <p:sp>
        <p:nvSpPr>
          <p:cNvPr id="8" name="Rectangle 7">
            <a:extLst>
              <a:ext uri="{FF2B5EF4-FFF2-40B4-BE49-F238E27FC236}">
                <a16:creationId xmlns:a16="http://schemas.microsoft.com/office/drawing/2014/main" id="{AEC88E47-4E56-1A51-526B-B8B47153ADE9}"/>
              </a:ext>
            </a:extLst>
          </p:cNvPr>
          <p:cNvSpPr>
            <a:spLocks noGrp="1" noRot="1" noMove="1" noResize="1" noEditPoints="1" noAdjustHandles="1" noChangeArrowheads="1" noChangeShapeType="1"/>
          </p:cNvSpPr>
          <p:nvPr/>
        </p:nvSpPr>
        <p:spPr>
          <a:xfrm>
            <a:off x="4580087" y="2754362"/>
            <a:ext cx="2099736" cy="21667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a:solidFill>
                  <a:schemeClr val="bg1"/>
                </a:solidFill>
                <a:latin typeface="HelveticaNeueLT Pro 55 Roman" panose="020B0604020202020204" pitchFamily="34" charset="0"/>
              </a:rPr>
              <a:t>Challenge question</a:t>
            </a:r>
            <a:r>
              <a:rPr lang="en-GB" sz="1800">
                <a:solidFill>
                  <a:schemeClr val="bg1"/>
                </a:solidFill>
                <a:latin typeface="HelveticaNeueLT Pro 55 Roman" panose="020B0604020202020204" pitchFamily="34" charset="0"/>
              </a:rPr>
              <a:t>: </a:t>
            </a:r>
          </a:p>
          <a:p>
            <a:pPr algn="ctr"/>
            <a:r>
              <a:rPr lang="en-GB" sz="1800">
                <a:solidFill>
                  <a:schemeClr val="bg1"/>
                </a:solidFill>
                <a:latin typeface="HelveticaNeueLT Pro 55 Roman" panose="020B0604020202020204" pitchFamily="34" charset="0"/>
              </a:rPr>
              <a:t>how could this affect you?</a:t>
            </a:r>
          </a:p>
        </p:txBody>
      </p:sp>
      <p:pic>
        <p:nvPicPr>
          <p:cNvPr id="3" name="Picture 2" descr="A picture containing logo&#10;&#10;Description automatically generated">
            <a:extLst>
              <a:ext uri="{FF2B5EF4-FFF2-40B4-BE49-F238E27FC236}">
                <a16:creationId xmlns:a16="http://schemas.microsoft.com/office/drawing/2014/main" id="{C3BDC3A6-806A-B579-C48A-97B89449FB7B}"/>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40742835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5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6000">
                                          <p:cBhvr additive="base">
                                            <p:cTn id="7" dur="500" fill="hold"/>
                                            <p:tgtEl>
                                              <p:spTgt spid="14"/>
                                            </p:tgtEl>
                                            <p:attrNameLst>
                                              <p:attrName>ppt_x</p:attrName>
                                            </p:attrNameLst>
                                          </p:cBhvr>
                                          <p:tavLst>
                                            <p:tav tm="0">
                                              <p:val>
                                                <p:strVal val="0-#ppt_w/2"/>
                                              </p:val>
                                            </p:tav>
                                            <p:tav tm="100000">
                                              <p:val>
                                                <p:strVal val="#ppt_x"/>
                                              </p:val>
                                            </p:tav>
                                          </p:tavLst>
                                        </p:anim>
                                        <p:anim calcmode="lin" valueType="num" p14:bounceEnd="56000">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14:presetBounceEnd="56000">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14:bounceEnd="56000">
                                          <p:cBhvr additive="base">
                                            <p:cTn id="13" dur="500" fill="hold"/>
                                            <p:tgtEl>
                                              <p:spTgt spid="15"/>
                                            </p:tgtEl>
                                            <p:attrNameLst>
                                              <p:attrName>ppt_x</p:attrName>
                                            </p:attrNameLst>
                                          </p:cBhvr>
                                          <p:tavLst>
                                            <p:tav tm="0">
                                              <p:val>
                                                <p:strVal val="1+#ppt_w/2"/>
                                              </p:val>
                                            </p:tav>
                                            <p:tav tm="100000">
                                              <p:val>
                                                <p:strVal val="#ppt_x"/>
                                              </p:val>
                                            </p:tav>
                                          </p:tavLst>
                                        </p:anim>
                                        <p:anim calcmode="lin" valueType="num" p14:bounceEnd="56000">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14:presetBounceEnd="46000">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14:bounceEnd="46000">
                                          <p:cBhvr additive="base">
                                            <p:cTn id="18" dur="500" fill="hold"/>
                                            <p:tgtEl>
                                              <p:spTgt spid="8"/>
                                            </p:tgtEl>
                                            <p:attrNameLst>
                                              <p:attrName>ppt_x</p:attrName>
                                            </p:attrNameLst>
                                          </p:cBhvr>
                                          <p:tavLst>
                                            <p:tav tm="0">
                                              <p:val>
                                                <p:strVal val="#ppt_x"/>
                                              </p:val>
                                            </p:tav>
                                            <p:tav tm="100000">
                                              <p:val>
                                                <p:strVal val="#ppt_x"/>
                                              </p:val>
                                            </p:tav>
                                          </p:tavLst>
                                        </p:anim>
                                        <p:anim calcmode="lin" valueType="num" p14:bounceEnd="46000">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3"/>
                        </p:tgtEl>
                      </p:cond>
                    </p:stCondLst>
                    <p:endSync evt="end" delay="0">
                      <p:rtn val="all"/>
                    </p:endSync>
                    <p:childTnLst>
                      <p:par>
                        <p:cTn id="25" fill="hold">
                          <p:stCondLst>
                            <p:cond delay="0"/>
                          </p:stCondLst>
                          <p:childTnLst>
                            <p:par>
                              <p:cTn id="26" fill="hold">
                                <p:stCondLst>
                                  <p:cond delay="0"/>
                                </p:stCondLst>
                                <p:childTnLst>
                                  <p:par>
                                    <p:cTn id="27" presetID="14" presetClass="exit" presetSubtype="10" fill="hold" grpId="0" nodeType="clickEffect">
                                      <p:stCondLst>
                                        <p:cond delay="0"/>
                                      </p:stCondLst>
                                      <p:childTnLst>
                                        <p:animEffect transition="out" filter="randombar(horizontal)">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14" presetClass="exit" presetSubtype="10" fill="hold" grpId="0" nodeType="clickEffect">
                                      <p:stCondLst>
                                        <p:cond delay="0"/>
                                      </p:stCondLst>
                                      <p:childTnLst>
                                        <p:animEffect transition="out" filter="randombar(horizontal)">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2" grpId="0" animBg="1"/>
          <p:bldP spid="13" grpId="0" animBg="1"/>
          <p:bldP spid="14" grpId="0" animBg="1"/>
          <p:bldP spid="15" grpId="0" animBg="1"/>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1+#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3"/>
                        </p:tgtEl>
                      </p:cond>
                    </p:stCondLst>
                    <p:endSync evt="end" delay="0">
                      <p:rtn val="all"/>
                    </p:endSync>
                    <p:childTnLst>
                      <p:par>
                        <p:cTn id="25" fill="hold">
                          <p:stCondLst>
                            <p:cond delay="0"/>
                          </p:stCondLst>
                          <p:childTnLst>
                            <p:par>
                              <p:cTn id="26" fill="hold">
                                <p:stCondLst>
                                  <p:cond delay="0"/>
                                </p:stCondLst>
                                <p:childTnLst>
                                  <p:par>
                                    <p:cTn id="27" presetID="14" presetClass="exit" presetSubtype="10" fill="hold" grpId="0" nodeType="clickEffect">
                                      <p:stCondLst>
                                        <p:cond delay="0"/>
                                      </p:stCondLst>
                                      <p:childTnLst>
                                        <p:animEffect transition="out" filter="randombar(horizontal)">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14" presetClass="exit" presetSubtype="10" fill="hold" grpId="0" nodeType="clickEffect">
                                      <p:stCondLst>
                                        <p:cond delay="0"/>
                                      </p:stCondLst>
                                      <p:childTnLst>
                                        <p:animEffect transition="out" filter="randombar(horizontal)">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2" grpId="0" animBg="1"/>
          <p:bldP spid="13" grpId="0" animBg="1"/>
          <p:bldP spid="14" grpId="0" animBg="1"/>
          <p:bldP spid="15" grpId="0" animBg="1"/>
          <p:bldP spid="8"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person&#10;&#10;Description automatically generated">
            <a:extLst>
              <a:ext uri="{FF2B5EF4-FFF2-40B4-BE49-F238E27FC236}">
                <a16:creationId xmlns:a16="http://schemas.microsoft.com/office/drawing/2014/main" id="{7A2D8346-562C-0E39-DAE3-17BCA287D5BF}"/>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val="0"/>
              </a:ext>
            </a:extLst>
          </a:blip>
          <a:stretch>
            <a:fillRect/>
          </a:stretch>
        </p:blipFill>
        <p:spPr>
          <a:xfrm>
            <a:off x="3569153" y="2082997"/>
            <a:ext cx="5436280" cy="3624186"/>
          </a:xfrm>
          <a:prstGeom prst="rect">
            <a:avLst/>
          </a:prstGeom>
        </p:spPr>
      </p:pic>
      <p:sp>
        <p:nvSpPr>
          <p:cNvPr id="2" name="Title 1">
            <a:extLst>
              <a:ext uri="{FF2B5EF4-FFF2-40B4-BE49-F238E27FC236}">
                <a16:creationId xmlns:a16="http://schemas.microsoft.com/office/drawing/2014/main" id="{7E0C2721-A3D2-4500-EAF4-7E5351E294EE}"/>
              </a:ext>
            </a:extLst>
          </p:cNvPr>
          <p:cNvSpPr>
            <a:spLocks noGrp="1" noRot="1" noMove="1" noResize="1" noEditPoints="1" noAdjustHandles="1" noChangeArrowheads="1" noChangeShapeType="1"/>
          </p:cNvSpPr>
          <p:nvPr/>
        </p:nvSpPr>
        <p:spPr>
          <a:xfrm>
            <a:off x="651341" y="333564"/>
            <a:ext cx="10478529"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a:ln>
                  <a:noFill/>
                </a:ln>
                <a:solidFill>
                  <a:schemeClr val="tx1"/>
                </a:solidFill>
                <a:effectLst/>
                <a:uLnTx/>
                <a:uFillTx/>
                <a:latin typeface="HelveticaNeueLT Pro 55 Roman"/>
                <a:ea typeface="+mj-ea"/>
                <a:cs typeface="Arial" panose="020B0604020202020204" pitchFamily="34" charset="0"/>
              </a:rPr>
              <a:t>The ambulance service</a:t>
            </a:r>
          </a:p>
        </p:txBody>
      </p:sp>
      <p:sp>
        <p:nvSpPr>
          <p:cNvPr id="7" name="Content Placeholder 8">
            <a:extLst>
              <a:ext uri="{FF2B5EF4-FFF2-40B4-BE49-F238E27FC236}">
                <a16:creationId xmlns:a16="http://schemas.microsoft.com/office/drawing/2014/main" id="{E15E404B-298E-E826-CDAA-0523457FA933}"/>
              </a:ext>
            </a:extLst>
          </p:cNvPr>
          <p:cNvSpPr txBox="1">
            <a:spLocks noGrp="1" noRot="1" noMove="1" noResize="1" noEditPoints="1" noAdjustHandles="1" noChangeArrowheads="1" noChangeShapeType="1"/>
          </p:cNvSpPr>
          <p:nvPr/>
        </p:nvSpPr>
        <p:spPr>
          <a:xfrm>
            <a:off x="797463" y="1420989"/>
            <a:ext cx="8159763" cy="3650261"/>
          </a:xfrm>
          <a:prstGeom prst="rect">
            <a:avLst/>
          </a:prstGeom>
        </p:spPr>
        <p:txBody>
          <a:bodyPr vert="horz" lIns="91440" tIns="45720" rIns="91440" bIns="45720" rtlCol="0" anchor="t">
            <a:normAutofit/>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Calibri" panose="020F0502020204030204" pitchFamily="34" charset="0"/>
              <a:buNone/>
            </a:pPr>
            <a:r>
              <a:rPr lang="en-GB">
                <a:latin typeface="HelveticaNeueLT Pro 55 Roman" panose="020B0604020202020204" pitchFamily="34" charset="0"/>
              </a:rPr>
              <a:t>During a flood emergency, the ambulance service:</a:t>
            </a:r>
          </a:p>
          <a:p>
            <a:pPr marL="0" indent="0">
              <a:lnSpc>
                <a:spcPct val="100000"/>
              </a:lnSpc>
              <a:buNone/>
            </a:pPr>
            <a:endParaRPr lang="en-GB">
              <a:latin typeface="HelveticaNeueLT Pro 55 Roman" panose="020B0604020202020204" pitchFamily="34" charset="0"/>
            </a:endParaRPr>
          </a:p>
        </p:txBody>
      </p:sp>
      <p:sp>
        <p:nvSpPr>
          <p:cNvPr id="12" name="Rectangle 11">
            <a:extLst>
              <a:ext uri="{FF2B5EF4-FFF2-40B4-BE49-F238E27FC236}">
                <a16:creationId xmlns:a16="http://schemas.microsoft.com/office/drawing/2014/main" id="{554775EB-4EB8-0DCD-E234-D16C3F4C987B}"/>
              </a:ext>
            </a:extLst>
          </p:cNvPr>
          <p:cNvSpPr>
            <a:spLocks noGrp="1" noRot="1" noMove="1" noResize="1" noEditPoints="1" noAdjustHandles="1" noChangeArrowheads="1" noChangeShapeType="1"/>
          </p:cNvSpPr>
          <p:nvPr/>
        </p:nvSpPr>
        <p:spPr>
          <a:xfrm>
            <a:off x="3569153" y="2079063"/>
            <a:ext cx="5423252" cy="365026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a:solidFill>
                  <a:schemeClr val="bg1"/>
                </a:solidFill>
                <a:latin typeface="HelveticaNeueLT Pro 55 Roman" panose="020B0604020202020204" pitchFamily="34" charset="0"/>
              </a:rPr>
              <a:t>Select to reveal </a:t>
            </a:r>
          </a:p>
        </p:txBody>
      </p:sp>
      <p:sp>
        <p:nvSpPr>
          <p:cNvPr id="14" name="Rectangle 13">
            <a:extLst>
              <a:ext uri="{FF2B5EF4-FFF2-40B4-BE49-F238E27FC236}">
                <a16:creationId xmlns:a16="http://schemas.microsoft.com/office/drawing/2014/main" id="{4283F122-E757-0EAE-D2A9-55126F975C45}"/>
              </a:ext>
            </a:extLst>
          </p:cNvPr>
          <p:cNvSpPr>
            <a:spLocks noGrp="1" noRot="1" noMove="1" noResize="1" noEditPoints="1" noAdjustHandles="1" noChangeArrowheads="1" noChangeShapeType="1"/>
          </p:cNvSpPr>
          <p:nvPr/>
        </p:nvSpPr>
        <p:spPr>
          <a:xfrm>
            <a:off x="3569153" y="2000259"/>
            <a:ext cx="2196376" cy="1845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nSpc>
                <a:spcPct val="100000"/>
              </a:lnSpc>
            </a:pPr>
            <a:r>
              <a:rPr lang="en-GB" dirty="0">
                <a:solidFill>
                  <a:schemeClr val="tx1"/>
                </a:solidFill>
                <a:latin typeface="HelveticaNeueLT Pro 55 Roman"/>
              </a:rPr>
              <a:t>Helps people by providing treatment where the accident happened.</a:t>
            </a:r>
          </a:p>
        </p:txBody>
      </p:sp>
      <p:sp>
        <p:nvSpPr>
          <p:cNvPr id="4" name="Title 3">
            <a:extLst>
              <a:ext uri="{FF2B5EF4-FFF2-40B4-BE49-F238E27FC236}">
                <a16:creationId xmlns:a16="http://schemas.microsoft.com/office/drawing/2014/main" id="{5E6D2F40-9D6D-1322-A697-0AB411FEEBB5}"/>
              </a:ext>
            </a:extLst>
          </p:cNvPr>
          <p:cNvSpPr txBox="1">
            <a:spLocks noGrp="1" noRot="1" noMove="1" noResize="1" noEditPoints="1" noAdjustHandles="1" noChangeArrowheads="1" noChangeShapeType="1"/>
          </p:cNvSpPr>
          <p:nvPr>
            <p:ph type="title" idx="4294967295"/>
          </p:nvPr>
        </p:nvSpPr>
        <p:spPr>
          <a:xfrm rot="16200000">
            <a:off x="10246452" y="1294624"/>
            <a:ext cx="274128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a:ea typeface="+mn-ea"/>
                <a:cs typeface="+mn-cs"/>
              </a:rPr>
              <a:t>Ambulance</a:t>
            </a:r>
          </a:p>
        </p:txBody>
      </p:sp>
      <p:sp>
        <p:nvSpPr>
          <p:cNvPr id="8" name="Rectangle 7">
            <a:extLst>
              <a:ext uri="{FF2B5EF4-FFF2-40B4-BE49-F238E27FC236}">
                <a16:creationId xmlns:a16="http://schemas.microsoft.com/office/drawing/2014/main" id="{AEC88E47-4E56-1A51-526B-B8B47153ADE9}"/>
              </a:ext>
            </a:extLst>
          </p:cNvPr>
          <p:cNvSpPr>
            <a:spLocks noGrp="1" noRot="1" noMove="1" noResize="1" noEditPoints="1" noAdjustHandles="1" noChangeArrowheads="1" noChangeShapeType="1"/>
          </p:cNvSpPr>
          <p:nvPr/>
        </p:nvSpPr>
        <p:spPr>
          <a:xfrm>
            <a:off x="1201675" y="3846134"/>
            <a:ext cx="1836667" cy="18458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a:solidFill>
                  <a:schemeClr val="bg1"/>
                </a:solidFill>
                <a:latin typeface="HelveticaNeueLT Pro 55 Roman" panose="020B0604020202020204" pitchFamily="34" charset="0"/>
              </a:rPr>
              <a:t>Challenge question</a:t>
            </a:r>
            <a:r>
              <a:rPr lang="en-GB" sz="1800">
                <a:solidFill>
                  <a:schemeClr val="bg1"/>
                </a:solidFill>
                <a:latin typeface="HelveticaNeueLT Pro 55 Roman" panose="020B0604020202020204" pitchFamily="34" charset="0"/>
              </a:rPr>
              <a:t>: </a:t>
            </a:r>
          </a:p>
          <a:p>
            <a:pPr algn="ctr"/>
            <a:r>
              <a:rPr lang="en-GB" sz="1800">
                <a:solidFill>
                  <a:schemeClr val="bg1"/>
                </a:solidFill>
                <a:latin typeface="HelveticaNeueLT Pro 55 Roman" panose="020B0604020202020204" pitchFamily="34" charset="0"/>
              </a:rPr>
              <a:t>how could this affect you?</a:t>
            </a:r>
          </a:p>
        </p:txBody>
      </p:sp>
      <p:pic>
        <p:nvPicPr>
          <p:cNvPr id="3" name="Picture 2" descr="A picture containing logo&#10;&#10;Description automatically generated">
            <a:extLst>
              <a:ext uri="{FF2B5EF4-FFF2-40B4-BE49-F238E27FC236}">
                <a16:creationId xmlns:a16="http://schemas.microsoft.com/office/drawing/2014/main" id="{13A3D1A0-F2DA-F4DA-2D72-F3887B69D2C1}"/>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24735085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5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6000">
                                          <p:cBhvr additive="base">
                                            <p:cTn id="7" dur="500" fill="hold"/>
                                            <p:tgtEl>
                                              <p:spTgt spid="14"/>
                                            </p:tgtEl>
                                            <p:attrNameLst>
                                              <p:attrName>ppt_x</p:attrName>
                                            </p:attrNameLst>
                                          </p:cBhvr>
                                          <p:tavLst>
                                            <p:tav tm="0">
                                              <p:val>
                                                <p:strVal val="0-#ppt_w/2"/>
                                              </p:val>
                                            </p:tav>
                                            <p:tav tm="100000">
                                              <p:val>
                                                <p:strVal val="#ppt_x"/>
                                              </p:val>
                                            </p:tav>
                                          </p:tavLst>
                                        </p:anim>
                                        <p:anim calcmode="lin" valueType="num" p14:bounceEnd="56000">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14:presetBounceEnd="4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46000">
                                          <p:cBhvr additive="base">
                                            <p:cTn id="12" dur="500" fill="hold"/>
                                            <p:tgtEl>
                                              <p:spTgt spid="8"/>
                                            </p:tgtEl>
                                            <p:attrNameLst>
                                              <p:attrName>ppt_x</p:attrName>
                                            </p:attrNameLst>
                                          </p:cBhvr>
                                          <p:tavLst>
                                            <p:tav tm="0">
                                              <p:val>
                                                <p:strVal val="#ppt_x"/>
                                              </p:val>
                                            </p:tav>
                                            <p:tav tm="100000">
                                              <p:val>
                                                <p:strVal val="#ppt_x"/>
                                              </p:val>
                                            </p:tav>
                                          </p:tavLst>
                                        </p:anim>
                                        <p:anim calcmode="lin" valueType="num" p14:bounceEnd="46000">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14" presetClass="exit" presetSubtype="10" fill="hold" grpId="0" nodeType="clickEffect">
                                      <p:stCondLst>
                                        <p:cond delay="0"/>
                                      </p:stCondLst>
                                      <p:childTnLst>
                                        <p:animEffect transition="out" filter="randombar(horizontal)">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2" grpId="0" animBg="1"/>
          <p:bldP spid="14" grpId="0" animBg="1"/>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14" presetClass="exit" presetSubtype="10" fill="hold" grpId="0" nodeType="clickEffect">
                                      <p:stCondLst>
                                        <p:cond delay="0"/>
                                      </p:stCondLst>
                                      <p:childTnLst>
                                        <p:animEffect transition="out" filter="randombar(horizontal)">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2" grpId="0" animBg="1"/>
          <p:bldP spid="14" grpId="0" animBg="1"/>
          <p:bldP spid="8"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C2721-A3D2-4500-EAF4-7E5351E294EE}"/>
              </a:ext>
            </a:extLst>
          </p:cNvPr>
          <p:cNvSpPr>
            <a:spLocks noGrp="1" noRot="1" noMove="1" noResize="1" noEditPoints="1" noAdjustHandles="1" noChangeArrowheads="1" noChangeShapeType="1"/>
          </p:cNvSpPr>
          <p:nvPr>
            <p:ph type="title"/>
          </p:nvPr>
        </p:nvSpPr>
        <p:spPr/>
        <p:txBody>
          <a:bodyPr>
            <a:normAutofit/>
          </a:bodyPr>
          <a:lstStyle/>
          <a:p>
            <a:r>
              <a:rPr lang="en-GB" sz="4000" b="1">
                <a:latin typeface="HelveticaNeueLT Pro 55 Roman"/>
              </a:rPr>
              <a:t>How flooding affects us all</a:t>
            </a:r>
          </a:p>
        </p:txBody>
      </p:sp>
      <p:sp>
        <p:nvSpPr>
          <p:cNvPr id="7" name="Content Placeholder 8">
            <a:extLst>
              <a:ext uri="{FF2B5EF4-FFF2-40B4-BE49-F238E27FC236}">
                <a16:creationId xmlns:a16="http://schemas.microsoft.com/office/drawing/2014/main" id="{E15E404B-298E-E826-CDAA-0523457FA933}"/>
              </a:ext>
            </a:extLst>
          </p:cNvPr>
          <p:cNvSpPr txBox="1">
            <a:spLocks noGrp="1" noRot="1" noMove="1" noResize="1" noEditPoints="1" noAdjustHandles="1" noChangeArrowheads="1" noChangeShapeType="1"/>
          </p:cNvSpPr>
          <p:nvPr/>
        </p:nvSpPr>
        <p:spPr>
          <a:xfrm>
            <a:off x="679622" y="1584996"/>
            <a:ext cx="6455874" cy="3867805"/>
          </a:xfrm>
          <a:prstGeom prst="rect">
            <a:avLst/>
          </a:prstGeom>
        </p:spPr>
        <p:txBody>
          <a:bodyPr vert="horz" lIns="91440" tIns="45720" rIns="91440" bIns="45720" rtlCol="0" anchor="t">
            <a:normAutofit fontScale="92500" lnSpcReduction="20000"/>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dirty="0">
                <a:latin typeface="HelveticaNeueLT Pro 55 Roman"/>
              </a:rPr>
              <a:t>If there is a flood, getting help will take longer. The emergency services will be sent to where there is the most need. </a:t>
            </a:r>
            <a:endParaRPr lang="en-GB">
              <a:latin typeface="HelveticaNeueLT Pro 55 Roman" panose="020B0604020202020204" pitchFamily="34" charset="0"/>
            </a:endParaRPr>
          </a:p>
          <a:p>
            <a:pPr marL="0" indent="0">
              <a:lnSpc>
                <a:spcPct val="100000"/>
              </a:lnSpc>
              <a:buNone/>
            </a:pPr>
            <a:r>
              <a:rPr lang="en-GB" dirty="0">
                <a:latin typeface="HelveticaNeueLT Pro 55 Roman"/>
              </a:rPr>
              <a:t>Even if someone’s area hasn’t been flooded, it will still affect them.</a:t>
            </a:r>
          </a:p>
          <a:p>
            <a:pPr marL="0" indent="0">
              <a:lnSpc>
                <a:spcPct val="100000"/>
              </a:lnSpc>
              <a:buNone/>
            </a:pPr>
            <a:r>
              <a:rPr lang="en-GB" dirty="0">
                <a:latin typeface="HelveticaNeueLT Pro 55 Roman"/>
              </a:rPr>
              <a:t>What if they had an accident and needed help?</a:t>
            </a:r>
          </a:p>
          <a:p>
            <a:pPr marL="0" indent="0">
              <a:lnSpc>
                <a:spcPct val="100000"/>
              </a:lnSpc>
              <a:buFont typeface="Calibri" panose="020F0502020204030204" pitchFamily="34" charset="0"/>
              <a:buNone/>
            </a:pPr>
            <a:r>
              <a:rPr lang="en-GB" dirty="0">
                <a:latin typeface="HelveticaNeueLT Pro 55 Roman"/>
              </a:rPr>
              <a:t>Learning first aid skills can be lifesaving! Try using the British Red Cross first aid app.</a:t>
            </a:r>
          </a:p>
          <a:p>
            <a:pPr marL="0" indent="0">
              <a:lnSpc>
                <a:spcPct val="100000"/>
              </a:lnSpc>
              <a:buNone/>
            </a:pPr>
            <a:endParaRPr lang="en-GB">
              <a:latin typeface="HelveticaNeueLT Pro 55 Roman" panose="020B0604020202020204" pitchFamily="34" charset="0"/>
            </a:endParaRPr>
          </a:p>
        </p:txBody>
      </p:sp>
      <p:sp>
        <p:nvSpPr>
          <p:cNvPr id="6" name="TextBox 5">
            <a:extLst>
              <a:ext uri="{FF2B5EF4-FFF2-40B4-BE49-F238E27FC236}">
                <a16:creationId xmlns:a16="http://schemas.microsoft.com/office/drawing/2014/main" id="{29CA00DE-6BDF-B9EC-A2F2-81A7EF713FE5}"/>
              </a:ext>
            </a:extLst>
          </p:cNvPr>
          <p:cNvSpPr txBox="1">
            <a:spLocks noGrp="1" noRot="1" noMove="1" noResize="1" noEditPoints="1" noAdjustHandles="1" noChangeArrowheads="1" noChangeShapeType="1"/>
          </p:cNvSpPr>
          <p:nvPr/>
        </p:nvSpPr>
        <p:spPr>
          <a:xfrm rot="16200000">
            <a:off x="10164102" y="955978"/>
            <a:ext cx="2834023" cy="584775"/>
          </a:xfrm>
          <a:prstGeom prst="rect">
            <a:avLst/>
          </a:prstGeom>
          <a:noFill/>
        </p:spPr>
        <p:txBody>
          <a:bodyPr wrap="square" rtlCol="0">
            <a:spAutoFit/>
          </a:bodyPr>
          <a:lstStyle/>
          <a:p>
            <a:r>
              <a:rPr lang="en-GB" sz="3200" b="1">
                <a:solidFill>
                  <a:srgbClr val="FF0000"/>
                </a:solidFill>
                <a:latin typeface="HelveticaNeueLT Pro 55 Roman" panose="020B0604020202020204"/>
              </a:rPr>
              <a:t>Flooding</a:t>
            </a:r>
          </a:p>
        </p:txBody>
      </p:sp>
      <p:grpSp>
        <p:nvGrpSpPr>
          <p:cNvPr id="11" name="Group 10" descr="A mobile phone showing a message from the Fire and Rescue service.">
            <a:extLst>
              <a:ext uri="{FF2B5EF4-FFF2-40B4-BE49-F238E27FC236}">
                <a16:creationId xmlns:a16="http://schemas.microsoft.com/office/drawing/2014/main" id="{254FEBE5-899A-A8C1-6873-1A28C4417361}"/>
              </a:ext>
            </a:extLst>
          </p:cNvPr>
          <p:cNvGrpSpPr>
            <a:grpSpLocks noGrp="1" noUngrp="1" noRot="1" noMove="1" noResize="1"/>
          </p:cNvGrpSpPr>
          <p:nvPr/>
        </p:nvGrpSpPr>
        <p:grpSpPr>
          <a:xfrm>
            <a:off x="7208328" y="180474"/>
            <a:ext cx="4185590" cy="6003759"/>
            <a:chOff x="7208328" y="180474"/>
            <a:chExt cx="4185590" cy="6003759"/>
          </a:xfrm>
        </p:grpSpPr>
        <p:pic>
          <p:nvPicPr>
            <p:cNvPr id="3" name="Picture 2" descr="A picture containing night sky&#10;&#10;Description automatically generated">
              <a:extLst>
                <a:ext uri="{FF2B5EF4-FFF2-40B4-BE49-F238E27FC236}">
                  <a16:creationId xmlns:a16="http://schemas.microsoft.com/office/drawing/2014/main" id="{A0B39650-8F2D-E199-E537-D3FC5B0020F9}"/>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val="0"/>
                </a:ext>
              </a:extLst>
            </a:blip>
            <a:srcRect/>
            <a:stretch/>
          </p:blipFill>
          <p:spPr>
            <a:xfrm>
              <a:off x="7208328" y="180474"/>
              <a:ext cx="4185590" cy="6003759"/>
            </a:xfrm>
            <a:prstGeom prst="rect">
              <a:avLst/>
            </a:prstGeom>
          </p:spPr>
        </p:pic>
        <p:pic>
          <p:nvPicPr>
            <p:cNvPr id="8" name="Picture 7">
              <a:extLst>
                <a:ext uri="{FF2B5EF4-FFF2-40B4-BE49-F238E27FC236}">
                  <a16:creationId xmlns:a16="http://schemas.microsoft.com/office/drawing/2014/main" id="{A76FAE34-562E-C404-CEC8-AD07E84E468D}"/>
                </a:ext>
              </a:extLst>
            </p:cNvPr>
            <p:cNvPicPr>
              <a:picLocks noGrp="1" noRot="1" noChangeAspect="1" noMove="1" noResize="1" noEditPoints="1" noAdjustHandles="1" noChangeArrowheads="1" noChangeShapeType="1" noCrop="1"/>
            </p:cNvPicPr>
            <p:nvPr/>
          </p:nvPicPr>
          <p:blipFill rotWithShape="1">
            <a:blip r:embed="rId4"/>
            <a:srcRect l="4161" t="3252" r="4518" b="3387"/>
            <a:stretch/>
          </p:blipFill>
          <p:spPr>
            <a:xfrm>
              <a:off x="7689599" y="1149810"/>
              <a:ext cx="3223044" cy="4302991"/>
            </a:xfrm>
            <a:prstGeom prst="rect">
              <a:avLst/>
            </a:prstGeom>
          </p:spPr>
        </p:pic>
        <p:sp>
          <p:nvSpPr>
            <p:cNvPr id="4" name="Rectangle 3">
              <a:extLst>
                <a:ext uri="{FF2B5EF4-FFF2-40B4-BE49-F238E27FC236}">
                  <a16:creationId xmlns:a16="http://schemas.microsoft.com/office/drawing/2014/main" id="{B8957408-2B6D-30F3-45A4-1BF5B2280EBD}"/>
                </a:ext>
              </a:extLst>
            </p:cNvPr>
            <p:cNvSpPr>
              <a:spLocks noGrp="1" noRot="1" noMove="1" noResize="1" noEditPoints="1" noAdjustHandles="1" noChangeArrowheads="1" noChangeShapeType="1"/>
            </p:cNvSpPr>
            <p:nvPr/>
          </p:nvSpPr>
          <p:spPr>
            <a:xfrm>
              <a:off x="7689598" y="914400"/>
              <a:ext cx="3223044" cy="235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B351E58-ADF7-E4D1-244A-5001AD47D261}"/>
                </a:ext>
              </a:extLst>
            </p:cNvPr>
            <p:cNvSpPr>
              <a:spLocks noGrp="1" noRot="1" noMove="1" noResize="1" noEditPoints="1" noAdjustHandles="1" noChangeArrowheads="1" noChangeShapeType="1"/>
            </p:cNvSpPr>
            <p:nvPr/>
          </p:nvSpPr>
          <p:spPr>
            <a:xfrm>
              <a:off x="7689598" y="5245768"/>
              <a:ext cx="3223044" cy="207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 name="Picture 4" descr="A picture containing logo&#10;&#10;Description automatically generated">
            <a:extLst>
              <a:ext uri="{FF2B5EF4-FFF2-40B4-BE49-F238E27FC236}">
                <a16:creationId xmlns:a16="http://schemas.microsoft.com/office/drawing/2014/main" id="{5F19DD24-1BFB-639D-6BB8-866E7E7DC984}"/>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17210460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72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72000">
                                          <p:cBhvr additive="base">
                                            <p:cTn id="7" dur="1600" fill="hold"/>
                                            <p:tgtEl>
                                              <p:spTgt spid="11"/>
                                            </p:tgtEl>
                                            <p:attrNameLst>
                                              <p:attrName>ppt_x</p:attrName>
                                            </p:attrNameLst>
                                          </p:cBhvr>
                                          <p:tavLst>
                                            <p:tav tm="0">
                                              <p:val>
                                                <p:strVal val="#ppt_x"/>
                                              </p:val>
                                            </p:tav>
                                            <p:tav tm="100000">
                                              <p:val>
                                                <p:strVal val="#ppt_x"/>
                                              </p:val>
                                            </p:tav>
                                          </p:tavLst>
                                        </p:anim>
                                        <p:anim calcmode="lin" valueType="num" p14:bounceEnd="72000">
                                          <p:cBhvr additive="base">
                                            <p:cTn id="8" dur="16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600" fill="hold"/>
                                            <p:tgtEl>
                                              <p:spTgt spid="11"/>
                                            </p:tgtEl>
                                            <p:attrNameLst>
                                              <p:attrName>ppt_x</p:attrName>
                                            </p:attrNameLst>
                                          </p:cBhvr>
                                          <p:tavLst>
                                            <p:tav tm="0">
                                              <p:val>
                                                <p:strVal val="#ppt_x"/>
                                              </p:val>
                                            </p:tav>
                                            <p:tav tm="100000">
                                              <p:val>
                                                <p:strVal val="#ppt_x"/>
                                              </p:val>
                                            </p:tav>
                                          </p:tavLst>
                                        </p:anim>
                                        <p:anim calcmode="lin" valueType="num">
                                          <p:cBhvr additive="base">
                                            <p:cTn id="8" dur="16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ars parked in a flooded area with a bridge in the background&#10;&#10;">
            <a:extLst>
              <a:ext uri="{FF2B5EF4-FFF2-40B4-BE49-F238E27FC236}">
                <a16:creationId xmlns:a16="http://schemas.microsoft.com/office/drawing/2014/main" id="{FACA540F-CEEB-CD8D-84B4-A24BFDD0453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732321" y="250233"/>
            <a:ext cx="10392517" cy="5416898"/>
          </a:xfrm>
          <a:prstGeom prst="rect">
            <a:avLst/>
          </a:prstGeom>
        </p:spPr>
      </p:pic>
      <p:pic>
        <p:nvPicPr>
          <p:cNvPr id="18" name="Picture 17" descr="A large question mark.">
            <a:extLst>
              <a:ext uri="{FF2B5EF4-FFF2-40B4-BE49-F238E27FC236}">
                <a16:creationId xmlns:a16="http://schemas.microsoft.com/office/drawing/2014/main" id="{2AA7C2FA-77AB-5457-8BC8-0106FA776226}"/>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val="0"/>
              </a:ext>
            </a:extLst>
          </a:blip>
          <a:stretch>
            <a:fillRect/>
          </a:stretch>
        </p:blipFill>
        <p:spPr>
          <a:xfrm>
            <a:off x="732322" y="695381"/>
            <a:ext cx="4781438" cy="4781438"/>
          </a:xfrm>
          <a:prstGeom prst="rect">
            <a:avLst/>
          </a:prstGeom>
        </p:spPr>
      </p:pic>
      <p:sp>
        <p:nvSpPr>
          <p:cNvPr id="2" name="Title 1">
            <a:extLst>
              <a:ext uri="{FF2B5EF4-FFF2-40B4-BE49-F238E27FC236}">
                <a16:creationId xmlns:a16="http://schemas.microsoft.com/office/drawing/2014/main" id="{C8ECA51D-48C6-5AF4-2C65-E04AFD288AEB}"/>
              </a:ext>
            </a:extLst>
          </p:cNvPr>
          <p:cNvSpPr txBox="1">
            <a:spLocks noGrp="1" noRot="1" noMove="1" noResize="1" noEditPoints="1" noAdjustHandles="1" noChangeArrowheads="1" noChangeShapeType="1"/>
          </p:cNvSpPr>
          <p:nvPr>
            <p:ph type="title" idx="4294967295"/>
          </p:nvPr>
        </p:nvSpPr>
        <p:spPr>
          <a:xfrm rot="16200000">
            <a:off x="10149081" y="1487969"/>
            <a:ext cx="288607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Big question</a:t>
            </a:r>
          </a:p>
        </p:txBody>
      </p:sp>
      <p:sp>
        <p:nvSpPr>
          <p:cNvPr id="4" name="Rectangle 3">
            <a:extLst>
              <a:ext uri="{FF2B5EF4-FFF2-40B4-BE49-F238E27FC236}">
                <a16:creationId xmlns:a16="http://schemas.microsoft.com/office/drawing/2014/main" id="{98B7657A-020A-1904-5D1E-46F2D9C5EA4F}"/>
              </a:ext>
            </a:extLst>
          </p:cNvPr>
          <p:cNvSpPr>
            <a:spLocks noGrp="1" noRot="1" noMove="1" noResize="1" noEditPoints="1" noAdjustHandles="1" noChangeArrowheads="1" noChangeShapeType="1"/>
          </p:cNvSpPr>
          <p:nvPr/>
        </p:nvSpPr>
        <p:spPr>
          <a:xfrm>
            <a:off x="8065591" y="3086100"/>
            <a:ext cx="3081018" cy="2619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5">
            <a:extLst>
              <a:ext uri="{FF2B5EF4-FFF2-40B4-BE49-F238E27FC236}">
                <a16:creationId xmlns:a16="http://schemas.microsoft.com/office/drawing/2014/main" id="{D3640B6C-28BF-5E91-F761-D3C80198E2D6}"/>
              </a:ext>
            </a:extLst>
          </p:cNvPr>
          <p:cNvSpPr txBox="1">
            <a:spLocks noGrp="1" noRot="1" noMove="1" noResize="1" noEditPoints="1" noAdjustHandles="1" noChangeArrowheads="1" noChangeShapeType="1"/>
          </p:cNvSpPr>
          <p:nvPr/>
        </p:nvSpPr>
        <p:spPr>
          <a:xfrm>
            <a:off x="8159929" y="3188902"/>
            <a:ext cx="2856414" cy="241376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2800" b="1">
                <a:latin typeface="Arial" panose="020B0604020202020204" pitchFamily="34" charset="0"/>
                <a:cs typeface="Arial" panose="020B0604020202020204" pitchFamily="34" charset="0"/>
              </a:rPr>
              <a:t>Flooding can affect people, even if their home isn’t flooded. How?</a:t>
            </a:r>
          </a:p>
        </p:txBody>
      </p:sp>
    </p:spTree>
    <p:extLst>
      <p:ext uri="{BB962C8B-B14F-4D97-AF65-F5344CB8AC3E}">
        <p14:creationId xmlns:p14="http://schemas.microsoft.com/office/powerpoint/2010/main" val="2700871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D761655E-C2D9-DB3D-2CCD-952A256BF247}"/>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val="0"/>
              </a:ext>
            </a:extLst>
          </a:blip>
          <a:stretch>
            <a:fillRect/>
          </a:stretch>
        </p:blipFill>
        <p:spPr>
          <a:xfrm>
            <a:off x="4149844" y="1600855"/>
            <a:ext cx="6025912" cy="3390900"/>
          </a:xfrm>
          <a:prstGeom prst="rect">
            <a:avLst/>
          </a:prstGeom>
        </p:spPr>
      </p:pic>
      <p:sp>
        <p:nvSpPr>
          <p:cNvPr id="4" name="TextBox 3">
            <a:extLst>
              <a:ext uri="{FF2B5EF4-FFF2-40B4-BE49-F238E27FC236}">
                <a16:creationId xmlns:a16="http://schemas.microsoft.com/office/drawing/2014/main" id="{44ACBA57-92F6-73B6-7FE1-83985AD9904A}"/>
              </a:ext>
            </a:extLst>
          </p:cNvPr>
          <p:cNvSpPr txBox="1">
            <a:spLocks noGrp="1" noRot="1" noMove="1" noResize="1" noEditPoints="1" noAdjustHandles="1" noChangeArrowheads="1" noChangeShapeType="1"/>
          </p:cNvSpPr>
          <p:nvPr/>
        </p:nvSpPr>
        <p:spPr>
          <a:xfrm>
            <a:off x="2016244" y="2711530"/>
            <a:ext cx="3009900" cy="584775"/>
          </a:xfrm>
          <a:prstGeom prst="rect">
            <a:avLst/>
          </a:prstGeom>
          <a:noFill/>
        </p:spPr>
        <p:txBody>
          <a:bodyPr wrap="square" rtlCol="0">
            <a:spAutoFit/>
          </a:bodyPr>
          <a:lstStyle/>
          <a:p>
            <a:r>
              <a:rPr lang="en-GB" sz="3200" b="1">
                <a:latin typeface="Arial" panose="020B0604020202020204" pitchFamily="34" charset="0"/>
                <a:cs typeface="Arial" panose="020B0604020202020204" pitchFamily="34" charset="0"/>
              </a:rPr>
              <a:t>Thank </a:t>
            </a:r>
            <a:r>
              <a:rPr lang="en-GB" sz="3200" b="1">
                <a:solidFill>
                  <a:srgbClr val="FF0000"/>
                </a:solidFill>
                <a:latin typeface="Arial" panose="020B0604020202020204" pitchFamily="34" charset="0"/>
                <a:cs typeface="Arial" panose="020B0604020202020204" pitchFamily="34" charset="0"/>
              </a:rPr>
              <a:t>you</a:t>
            </a:r>
            <a:r>
              <a:rPr lang="en-GB" sz="3200" b="1">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F9218B7B-536D-90D1-5E0A-ABAA32C1C956}"/>
              </a:ext>
            </a:extLst>
          </p:cNvPr>
          <p:cNvSpPr txBox="1">
            <a:spLocks noGrp="1" noRot="1" noMove="1" noResize="1" noEditPoints="1" noAdjustHandles="1" noChangeArrowheads="1" noChangeShapeType="1"/>
          </p:cNvSpPr>
          <p:nvPr>
            <p:ph type="title" idx="4294967295"/>
          </p:nvPr>
        </p:nvSpPr>
        <p:spPr>
          <a:xfrm rot="16200000">
            <a:off x="10979225" y="650560"/>
            <a:ext cx="1238304"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End</a:t>
            </a:r>
          </a:p>
        </p:txBody>
      </p:sp>
    </p:spTree>
    <p:extLst>
      <p:ext uri="{BB962C8B-B14F-4D97-AF65-F5344CB8AC3E}">
        <p14:creationId xmlns:p14="http://schemas.microsoft.com/office/powerpoint/2010/main" val="1014960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oving collage of a peoples faces. A grey outline of a cloud with flashing lightening and the words 'Weather Together'.">
            <a:extLst>
              <a:ext uri="{FF2B5EF4-FFF2-40B4-BE49-F238E27FC236}">
                <a16:creationId xmlns:a16="http://schemas.microsoft.com/office/drawing/2014/main" id="{2892C79C-A310-000C-C7D3-B64CCCEA4D1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 y="-1340"/>
            <a:ext cx="12189618" cy="6859340"/>
          </a:xfrm>
          <a:prstGeom prst="rect">
            <a:avLst/>
          </a:prstGeom>
        </p:spPr>
      </p:pic>
      <p:sp>
        <p:nvSpPr>
          <p:cNvPr id="2" name="Title 1">
            <a:extLst>
              <a:ext uri="{FF2B5EF4-FFF2-40B4-BE49-F238E27FC236}">
                <a16:creationId xmlns:a16="http://schemas.microsoft.com/office/drawing/2014/main" id="{89B6DDB8-09BB-3103-E69D-C9DB583377B9}"/>
              </a:ext>
            </a:extLst>
          </p:cNvPr>
          <p:cNvSpPr>
            <a:spLocks noGrp="1" noRot="1" noMove="1" noResize="1" noEditPoints="1" noAdjustHandles="1" noChangeArrowheads="1" noChangeShapeType="1"/>
          </p:cNvSpPr>
          <p:nvPr>
            <p:ph type="title" idx="4294967295"/>
          </p:nvPr>
        </p:nvSpPr>
        <p:spPr>
          <a:xfrm>
            <a:off x="838202" y="-1325563"/>
            <a:ext cx="10371371" cy="1325563"/>
          </a:xfrm>
        </p:spPr>
        <p:txBody>
          <a:bodyPr vert="horz" lIns="91440" tIns="45720" rIns="91440" bIns="45720" rtlCol="0" anchor="b">
            <a:normAutofit/>
          </a:bodyPr>
          <a:lstStyle/>
          <a:p>
            <a:r>
              <a:rPr lang="en-GB" dirty="0">
                <a:ea typeface="Calibri Light"/>
                <a:cs typeface="Calibri Light"/>
              </a:rPr>
              <a:t>Weather Together title page</a:t>
            </a:r>
            <a:endParaRPr lang="en-GB" dirty="0"/>
          </a:p>
        </p:txBody>
      </p:sp>
    </p:spTree>
    <p:extLst>
      <p:ext uri="{BB962C8B-B14F-4D97-AF65-F5344CB8AC3E}">
        <p14:creationId xmlns:p14="http://schemas.microsoft.com/office/powerpoint/2010/main" val="28951400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F49F4E-8DFB-2583-23CD-F96AC4D46C2D}"/>
              </a:ext>
            </a:extLst>
          </p:cNvPr>
          <p:cNvSpPr>
            <a:spLocks noGrp="1" noRot="1" noMove="1" noResize="1" noEditPoints="1" noAdjustHandles="1" noChangeArrowheads="1" noChangeShapeType="1"/>
          </p:cNvSpPr>
          <p:nvPr>
            <p:ph type="title"/>
          </p:nvPr>
        </p:nvSpPr>
        <p:spPr/>
        <p:txBody>
          <a:bodyPr/>
          <a:lstStyle/>
          <a:p>
            <a:r>
              <a:rPr lang="en-GB" dirty="0">
                <a:latin typeface="HelveticaNeueLT Pro 65 Md" panose="020B0804020202020204" pitchFamily="34" charset="0"/>
              </a:rPr>
              <a:t>Resources and support</a:t>
            </a:r>
          </a:p>
        </p:txBody>
      </p:sp>
    </p:spTree>
    <p:extLst>
      <p:ext uri="{BB962C8B-B14F-4D97-AF65-F5344CB8AC3E}">
        <p14:creationId xmlns:p14="http://schemas.microsoft.com/office/powerpoint/2010/main" val="1499431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E560C86-5296-EF95-B0E1-58FFE658A1CB}"/>
              </a:ext>
            </a:extLst>
          </p:cNvPr>
          <p:cNvSpPr>
            <a:spLocks noGrp="1" noRot="1" noMove="1" noResize="1" noEditPoints="1" noAdjustHandles="1" noChangeArrowheads="1" noChangeShapeType="1"/>
          </p:cNvSpPr>
          <p:nvPr/>
        </p:nvSpPr>
        <p:spPr>
          <a:xfrm>
            <a:off x="518321" y="1295122"/>
            <a:ext cx="7306505" cy="1822142"/>
          </a:xfrm>
          <a:prstGeom prst="rect">
            <a:avLst/>
          </a:prstGeom>
          <a:solidFill>
            <a:srgbClr val="EE2A2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C8FB345-EAAE-7DF4-BF42-DB055BBD43EA}"/>
              </a:ext>
            </a:extLst>
          </p:cNvPr>
          <p:cNvSpPr>
            <a:spLocks noGrp="1" noRot="1" noMove="1" noResize="1" noEditPoints="1" noAdjustHandles="1" noChangeArrowheads="1" noChangeShapeType="1"/>
          </p:cNvSpPr>
          <p:nvPr/>
        </p:nvSpPr>
        <p:spPr>
          <a:xfrm>
            <a:off x="552450" y="3800738"/>
            <a:ext cx="7202673" cy="171668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E0C2721-A3D2-4500-EAF4-7E5351E294EE}"/>
              </a:ext>
            </a:extLst>
          </p:cNvPr>
          <p:cNvSpPr>
            <a:spLocks noGrp="1" noRot="1" noMove="1" noResize="1" noEditPoints="1" noAdjustHandles="1" noChangeArrowheads="1" noChangeShapeType="1"/>
          </p:cNvSpPr>
          <p:nvPr/>
        </p:nvSpPr>
        <p:spPr>
          <a:xfrm>
            <a:off x="518321" y="119279"/>
            <a:ext cx="10205704" cy="13017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a:ln>
                  <a:noFill/>
                </a:ln>
                <a:solidFill>
                  <a:schemeClr val="tx1"/>
                </a:solidFill>
                <a:effectLst/>
                <a:uLnTx/>
                <a:uFillTx/>
                <a:latin typeface="HelveticaNeueLT Pro 55 Roman"/>
                <a:ea typeface="+mj-ea"/>
                <a:cs typeface="Arial" panose="020B0604020202020204" pitchFamily="34" charset="0"/>
              </a:rPr>
              <a:t>Where to find more information</a:t>
            </a:r>
          </a:p>
        </p:txBody>
      </p:sp>
      <p:sp>
        <p:nvSpPr>
          <p:cNvPr id="15" name="Content Placeholder 8">
            <a:extLst>
              <a:ext uri="{FF2B5EF4-FFF2-40B4-BE49-F238E27FC236}">
                <a16:creationId xmlns:a16="http://schemas.microsoft.com/office/drawing/2014/main" id="{0A20B8D9-0AF8-CFA0-FC60-9494EC7AA31A}"/>
              </a:ext>
            </a:extLst>
          </p:cNvPr>
          <p:cNvSpPr>
            <a:spLocks noGrp="1" noRot="1" noMove="1" noResize="1" noEditPoints="1" noAdjustHandles="1" noChangeArrowheads="1" noChangeShapeType="1"/>
          </p:cNvSpPr>
          <p:nvPr>
            <p:ph idx="1"/>
          </p:nvPr>
        </p:nvSpPr>
        <p:spPr>
          <a:xfrm>
            <a:off x="847288" y="3655499"/>
            <a:ext cx="3345775" cy="1888040"/>
          </a:xfrm>
        </p:spPr>
        <p:txBody>
          <a:bodyPr vert="horz" lIns="91440" tIns="45720" rIns="91440" bIns="45720" rtlCol="0" anchor="t">
            <a:normAutofit/>
          </a:bodyPr>
          <a:lstStyle/>
          <a:p>
            <a:pPr marL="0" indent="0">
              <a:buNone/>
            </a:pPr>
            <a:endParaRPr lang="en-GB" sz="2400">
              <a:solidFill>
                <a:schemeClr val="bg1"/>
              </a:solidFill>
            </a:endParaRPr>
          </a:p>
          <a:p>
            <a:pPr marL="0" indent="0">
              <a:buNone/>
            </a:pPr>
            <a:r>
              <a:rPr lang="en-GB" sz="1800">
                <a:solidFill>
                  <a:schemeClr val="bg1"/>
                </a:solidFill>
              </a:rPr>
              <a:t>Visit the British Red Cross website to learn more about how to prepare for and cope in a flood.</a:t>
            </a:r>
          </a:p>
        </p:txBody>
      </p:sp>
      <p:sp>
        <p:nvSpPr>
          <p:cNvPr id="6" name="TextBox 5">
            <a:hlinkClick r:id="rId3"/>
            <a:extLst>
              <a:ext uri="{FF2B5EF4-FFF2-40B4-BE49-F238E27FC236}">
                <a16:creationId xmlns:a16="http://schemas.microsoft.com/office/drawing/2014/main" id="{F9287E89-B4C1-C43D-EEAF-B8606416B8EE}"/>
              </a:ext>
            </a:extLst>
          </p:cNvPr>
          <p:cNvSpPr txBox="1">
            <a:spLocks noGrp="1" noRot="1" noMove="1" noResize="1" noEditPoints="1" noAdjustHandles="1" noChangeArrowheads="1" noChangeShapeType="1"/>
          </p:cNvSpPr>
          <p:nvPr/>
        </p:nvSpPr>
        <p:spPr>
          <a:xfrm>
            <a:off x="5776595" y="4209449"/>
            <a:ext cx="1740429" cy="938719"/>
          </a:xfrm>
          <a:prstGeom prst="rect">
            <a:avLst/>
          </a:prstGeom>
          <a:noFill/>
        </p:spPr>
        <p:txBody>
          <a:bodyPr wrap="square" rtlCol="0">
            <a:spAutoFit/>
          </a:bodyPr>
          <a:lstStyle/>
          <a:p>
            <a:r>
              <a:rPr lang="en-GB" sz="1100">
                <a:solidFill>
                  <a:schemeClr val="bg1"/>
                </a:solidFill>
              </a:rPr>
              <a:t>www.redcross.org.uk/get-help/prepare-for-emergencies/how-to-prepare-for-floods-and-flooding</a:t>
            </a:r>
          </a:p>
        </p:txBody>
      </p:sp>
      <p:sp>
        <p:nvSpPr>
          <p:cNvPr id="8" name="Title 7">
            <a:extLst>
              <a:ext uri="{FF2B5EF4-FFF2-40B4-BE49-F238E27FC236}">
                <a16:creationId xmlns:a16="http://schemas.microsoft.com/office/drawing/2014/main" id="{996BA5D2-8FCF-1091-7073-03219265D4CA}"/>
              </a:ext>
            </a:extLst>
          </p:cNvPr>
          <p:cNvSpPr txBox="1">
            <a:spLocks noGrp="1" noRot="1" noMove="1" noResize="1" noEditPoints="1" noAdjustHandles="1" noChangeArrowheads="1" noChangeShapeType="1"/>
          </p:cNvSpPr>
          <p:nvPr>
            <p:ph type="title" idx="4294967295"/>
          </p:nvPr>
        </p:nvSpPr>
        <p:spPr>
          <a:xfrm rot="16200000">
            <a:off x="10371543" y="1258241"/>
            <a:ext cx="2453666"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Resources</a:t>
            </a:r>
          </a:p>
        </p:txBody>
      </p:sp>
      <p:grpSp>
        <p:nvGrpSpPr>
          <p:cNvPr id="27" name="Group 26">
            <a:extLst>
              <a:ext uri="{FF2B5EF4-FFF2-40B4-BE49-F238E27FC236}">
                <a16:creationId xmlns:a16="http://schemas.microsoft.com/office/drawing/2014/main" id="{5D711EA8-EBF1-A319-9C8B-DF8452E8983D}"/>
              </a:ext>
            </a:extLst>
          </p:cNvPr>
          <p:cNvGrpSpPr>
            <a:grpSpLocks noGrp="1" noUngrp="1" noRot="1" noMove="1" noResize="1"/>
          </p:cNvGrpSpPr>
          <p:nvPr/>
        </p:nvGrpSpPr>
        <p:grpSpPr>
          <a:xfrm rot="21281583">
            <a:off x="8789134" y="1311443"/>
            <a:ext cx="2210769" cy="4552535"/>
            <a:chOff x="8688666" y="1339973"/>
            <a:chExt cx="2492048" cy="4442963"/>
          </a:xfrm>
          <a:effectLst>
            <a:outerShdw blurRad="50800" dist="38100" dir="2700000" algn="tl" rotWithShape="0">
              <a:prstClr val="black">
                <a:alpha val="40000"/>
              </a:prstClr>
            </a:outerShdw>
          </a:effectLst>
        </p:grpSpPr>
        <p:sp>
          <p:nvSpPr>
            <p:cNvPr id="25" name="Rectangle 24">
              <a:extLst>
                <a:ext uri="{FF2B5EF4-FFF2-40B4-BE49-F238E27FC236}">
                  <a16:creationId xmlns:a16="http://schemas.microsoft.com/office/drawing/2014/main" id="{948EC87D-3022-B730-5E5B-0908CB129458}"/>
                </a:ext>
              </a:extLst>
            </p:cNvPr>
            <p:cNvSpPr>
              <a:spLocks noGrp="1" noRot="1" noMove="1" noResize="1" noEditPoints="1" noAdjustHandles="1" noChangeArrowheads="1" noChangeShapeType="1"/>
            </p:cNvSpPr>
            <p:nvPr/>
          </p:nvSpPr>
          <p:spPr>
            <a:xfrm>
              <a:off x="8688666" y="1339973"/>
              <a:ext cx="2492048" cy="44429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8">
              <a:extLst>
                <a:ext uri="{FF2B5EF4-FFF2-40B4-BE49-F238E27FC236}">
                  <a16:creationId xmlns:a16="http://schemas.microsoft.com/office/drawing/2014/main" id="{D408465E-0846-34F1-3B47-1F7D5E18D687}"/>
                </a:ext>
              </a:extLst>
            </p:cNvPr>
            <p:cNvSpPr txBox="1">
              <a:spLocks noGrp="1" noRot="1" noMove="1" noResize="1" noEditPoints="1" noAdjustHandles="1" noChangeArrowheads="1" noChangeShapeType="1"/>
            </p:cNvSpPr>
            <p:nvPr/>
          </p:nvSpPr>
          <p:spPr>
            <a:xfrm rot="21550318">
              <a:off x="8936926" y="1876655"/>
              <a:ext cx="1954192" cy="1133763"/>
            </a:xfrm>
            <a:prstGeom prst="rect">
              <a:avLst/>
            </a:prstGeom>
          </p:spPr>
          <p:txBody>
            <a:bodyPr vert="horz" lIns="91440" tIns="45720" rIns="91440" bIns="45720" rtlCol="0">
              <a:normAutofit fontScale="77500" lnSpcReduction="20000"/>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Font typeface="Calibri" panose="020F0502020204030204" pitchFamily="34" charset="0"/>
                <a:buNone/>
              </a:pPr>
              <a:r>
                <a:rPr lang="en-GB" sz="2400"/>
                <a:t>Learn how the British Red Cross is ready to help in a crisis</a:t>
              </a:r>
            </a:p>
          </p:txBody>
        </p:sp>
        <p:sp>
          <p:nvSpPr>
            <p:cNvPr id="7" name="TextBox 6">
              <a:hlinkClick r:id="rId4"/>
              <a:extLst>
                <a:ext uri="{FF2B5EF4-FFF2-40B4-BE49-F238E27FC236}">
                  <a16:creationId xmlns:a16="http://schemas.microsoft.com/office/drawing/2014/main" id="{711E97C3-7FB1-83CF-A504-3D5DC3AD7EB8}"/>
                </a:ext>
              </a:extLst>
            </p:cNvPr>
            <p:cNvSpPr txBox="1">
              <a:spLocks noGrp="1" noRot="1" noMove="1" noResize="1" noEditPoints="1" noAdjustHandles="1" noChangeArrowheads="1" noChangeShapeType="1"/>
            </p:cNvSpPr>
            <p:nvPr/>
          </p:nvSpPr>
          <p:spPr>
            <a:xfrm>
              <a:off x="9184807" y="4711765"/>
              <a:ext cx="1740429" cy="938719"/>
            </a:xfrm>
            <a:prstGeom prst="rect">
              <a:avLst/>
            </a:prstGeom>
            <a:noFill/>
          </p:spPr>
          <p:txBody>
            <a:bodyPr wrap="square" rtlCol="0">
              <a:spAutoFit/>
            </a:bodyPr>
            <a:lstStyle/>
            <a:p>
              <a:r>
                <a:rPr lang="en-GB" sz="1100"/>
                <a:t>www.redcross.org.uk/stories/disasters-and-emergencies/uk/how-the-british-red-cross-helps-during-a-flood</a:t>
              </a:r>
            </a:p>
          </p:txBody>
        </p:sp>
      </p:grpSp>
      <p:sp>
        <p:nvSpPr>
          <p:cNvPr id="4" name="Content Placeholder 8">
            <a:extLst>
              <a:ext uri="{FF2B5EF4-FFF2-40B4-BE49-F238E27FC236}">
                <a16:creationId xmlns:a16="http://schemas.microsoft.com/office/drawing/2014/main" id="{64407CB6-BB68-C462-95A5-2F218163341B}"/>
              </a:ext>
            </a:extLst>
          </p:cNvPr>
          <p:cNvSpPr txBox="1">
            <a:spLocks noGrp="1" noRot="1" noMove="1" noResize="1" noEditPoints="1" noAdjustHandles="1" noChangeArrowheads="1" noChangeShapeType="1"/>
          </p:cNvSpPr>
          <p:nvPr/>
        </p:nvSpPr>
        <p:spPr>
          <a:xfrm>
            <a:off x="867382" y="1486077"/>
            <a:ext cx="3311849" cy="194292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a:t>Get advice and information in a flood by calling Floodline. </a:t>
            </a:r>
            <a:br>
              <a:rPr lang="en-GB" sz="1200"/>
            </a:br>
            <a:r>
              <a:rPr lang="en-GB" sz="1600" b="0" i="0">
                <a:solidFill>
                  <a:srgbClr val="0B0C0C"/>
                </a:solidFill>
                <a:effectLst/>
              </a:rPr>
              <a:t>Telephone: </a:t>
            </a:r>
            <a:r>
              <a:rPr lang="en-GB" sz="1600" b="1" i="0">
                <a:solidFill>
                  <a:srgbClr val="0B0C0C"/>
                </a:solidFill>
                <a:effectLst/>
              </a:rPr>
              <a:t>0345 988 1188</a:t>
            </a:r>
            <a:br>
              <a:rPr lang="en-GB" sz="1600"/>
            </a:br>
            <a:r>
              <a:rPr lang="en-GB" sz="1600" b="0" i="0">
                <a:solidFill>
                  <a:srgbClr val="0B0C0C"/>
                </a:solidFill>
                <a:effectLst/>
              </a:rPr>
              <a:t>Textphone: </a:t>
            </a:r>
            <a:r>
              <a:rPr lang="en-GB" sz="1600" b="1" i="0">
                <a:solidFill>
                  <a:srgbClr val="0B0C0C"/>
                </a:solidFill>
                <a:effectLst/>
              </a:rPr>
              <a:t>0345 602 6340</a:t>
            </a:r>
            <a:br>
              <a:rPr lang="en-GB" sz="1600"/>
            </a:br>
            <a:r>
              <a:rPr lang="en-GB" sz="1600" b="0" i="0">
                <a:solidFill>
                  <a:srgbClr val="0B0C0C"/>
                </a:solidFill>
                <a:effectLst/>
              </a:rPr>
              <a:t>24-hour service</a:t>
            </a:r>
            <a:br>
              <a:rPr lang="en-GB" sz="1600" b="0" i="0">
                <a:solidFill>
                  <a:srgbClr val="0B0C0C"/>
                </a:solidFill>
                <a:effectLst/>
              </a:rPr>
            </a:br>
            <a:r>
              <a:rPr lang="en-GB" sz="1600">
                <a:solidFill>
                  <a:srgbClr val="0B0C0C"/>
                </a:solidFill>
              </a:rPr>
              <a:t>Sign up for free alerts</a:t>
            </a:r>
            <a:endParaRPr lang="en-GB" sz="1800"/>
          </a:p>
        </p:txBody>
      </p:sp>
      <p:sp>
        <p:nvSpPr>
          <p:cNvPr id="13" name="Rectangle 12">
            <a:extLst>
              <a:ext uri="{FF2B5EF4-FFF2-40B4-BE49-F238E27FC236}">
                <a16:creationId xmlns:a16="http://schemas.microsoft.com/office/drawing/2014/main" id="{62288D96-B73D-159B-B6BC-741116977A01}"/>
              </a:ext>
            </a:extLst>
          </p:cNvPr>
          <p:cNvSpPr>
            <a:spLocks noGrp="1" noRot="1" noMove="1" noResize="1" noEditPoints="1" noAdjustHandles="1" noChangeArrowheads="1" noChangeShapeType="1"/>
          </p:cNvSpPr>
          <p:nvPr/>
        </p:nvSpPr>
        <p:spPr>
          <a:xfrm rot="19108742">
            <a:off x="272109" y="3754135"/>
            <a:ext cx="799097" cy="228600"/>
          </a:xfrm>
          <a:prstGeom prst="rect">
            <a:avLst/>
          </a:prstGeom>
          <a:solidFill>
            <a:srgbClr val="EE2A2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20E46282-419D-CA35-7C57-05A57731C0B1}"/>
              </a:ext>
            </a:extLst>
          </p:cNvPr>
          <p:cNvSpPr>
            <a:spLocks noGrp="1" noRot="1" noMove="1" noResize="1" noEditPoints="1" noAdjustHandles="1" noChangeArrowheads="1" noChangeShapeType="1"/>
          </p:cNvSpPr>
          <p:nvPr/>
        </p:nvSpPr>
        <p:spPr>
          <a:xfrm rot="21347118">
            <a:off x="2406050" y="5411941"/>
            <a:ext cx="1792489" cy="259539"/>
          </a:xfrm>
          <a:prstGeom prst="rect">
            <a:avLst/>
          </a:prstGeom>
          <a:solidFill>
            <a:srgbClr val="EE2A2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8A387190-F4C9-9547-402B-A60177B48BCF}"/>
              </a:ext>
            </a:extLst>
          </p:cNvPr>
          <p:cNvSpPr>
            <a:spLocks noGrp="1" noRot="1" noMove="1" noResize="1" noEditPoints="1" noAdjustHandles="1" noChangeArrowheads="1" noChangeShapeType="1"/>
          </p:cNvSpPr>
          <p:nvPr/>
        </p:nvSpPr>
        <p:spPr>
          <a:xfrm rot="2949260">
            <a:off x="7282246" y="3713014"/>
            <a:ext cx="892968" cy="259539"/>
          </a:xfrm>
          <a:prstGeom prst="rect">
            <a:avLst/>
          </a:prstGeom>
          <a:solidFill>
            <a:srgbClr val="EE2A2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C07868C-CC0F-05CB-68D1-633EBA787035}"/>
              </a:ext>
            </a:extLst>
          </p:cNvPr>
          <p:cNvSpPr>
            <a:spLocks noGrp="1" noRot="1" noMove="1" noResize="1" noEditPoints="1" noAdjustHandles="1" noChangeArrowheads="1" noChangeShapeType="1"/>
          </p:cNvSpPr>
          <p:nvPr/>
        </p:nvSpPr>
        <p:spPr>
          <a:xfrm rot="19108742">
            <a:off x="252953" y="1336875"/>
            <a:ext cx="799097" cy="228600"/>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F14292B-BF0A-A3CA-C937-B462B7F68FC0}"/>
              </a:ext>
            </a:extLst>
          </p:cNvPr>
          <p:cNvSpPr>
            <a:spLocks noGrp="1" noRot="1" noMove="1" noResize="1" noEditPoints="1" noAdjustHandles="1" noChangeArrowheads="1" noChangeShapeType="1"/>
          </p:cNvSpPr>
          <p:nvPr/>
        </p:nvSpPr>
        <p:spPr>
          <a:xfrm rot="2170306">
            <a:off x="7237559" y="1346575"/>
            <a:ext cx="799097" cy="228600"/>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E86B90D6-5788-E197-A604-1ECC70282FF7}"/>
              </a:ext>
            </a:extLst>
          </p:cNvPr>
          <p:cNvSpPr>
            <a:spLocks noGrp="1" noRot="1" noMove="1" noResize="1" noEditPoints="1" noAdjustHandles="1" noChangeArrowheads="1" noChangeShapeType="1"/>
          </p:cNvSpPr>
          <p:nvPr/>
        </p:nvSpPr>
        <p:spPr>
          <a:xfrm rot="20602341">
            <a:off x="8900863" y="1229947"/>
            <a:ext cx="1305567" cy="259539"/>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91226737-2C8D-3D44-E782-0B99EE43D2DE}"/>
              </a:ext>
            </a:extLst>
          </p:cNvPr>
          <p:cNvSpPr>
            <a:spLocks noGrp="1" noRot="1" noMove="1" noResize="1" noEditPoints="1" noAdjustHandles="1" noChangeArrowheads="1" noChangeShapeType="1"/>
          </p:cNvSpPr>
          <p:nvPr/>
        </p:nvSpPr>
        <p:spPr>
          <a:xfrm rot="21075076">
            <a:off x="9618149" y="5723531"/>
            <a:ext cx="1305567" cy="219262"/>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Qr code British Red Cross">
            <a:extLst>
              <a:ext uri="{FF2B5EF4-FFF2-40B4-BE49-F238E27FC236}">
                <a16:creationId xmlns:a16="http://schemas.microsoft.com/office/drawing/2014/main" id="{7AA8FBF9-E749-05F6-EA9A-2573ABBE7735}"/>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val="0"/>
              </a:ext>
            </a:extLst>
          </a:blip>
          <a:stretch>
            <a:fillRect/>
          </a:stretch>
        </p:blipFill>
        <p:spPr>
          <a:xfrm>
            <a:off x="4338399" y="4004146"/>
            <a:ext cx="1292859" cy="1292859"/>
          </a:xfrm>
          <a:prstGeom prst="rect">
            <a:avLst/>
          </a:prstGeom>
        </p:spPr>
      </p:pic>
      <p:pic>
        <p:nvPicPr>
          <p:cNvPr id="26" name="Picture 25" descr="Qr code&#10;&#10;Description automatically generated">
            <a:extLst>
              <a:ext uri="{FF2B5EF4-FFF2-40B4-BE49-F238E27FC236}">
                <a16:creationId xmlns:a16="http://schemas.microsoft.com/office/drawing/2014/main" id="{8E1E4655-C39D-9F27-0D03-C26724A2BE49}"/>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val="0"/>
              </a:ext>
            </a:extLst>
          </a:blip>
          <a:stretch>
            <a:fillRect/>
          </a:stretch>
        </p:blipFill>
        <p:spPr>
          <a:xfrm rot="21202849">
            <a:off x="9189589" y="3035893"/>
            <a:ext cx="1468826" cy="1468826"/>
          </a:xfrm>
          <a:prstGeom prst="rect">
            <a:avLst/>
          </a:prstGeom>
        </p:spPr>
      </p:pic>
      <p:pic>
        <p:nvPicPr>
          <p:cNvPr id="12" name="Picture 11" descr="Qr code for Floodline">
            <a:extLst>
              <a:ext uri="{FF2B5EF4-FFF2-40B4-BE49-F238E27FC236}">
                <a16:creationId xmlns:a16="http://schemas.microsoft.com/office/drawing/2014/main" id="{B4E96BA0-56BE-BA62-25BA-175E10481CF8}"/>
              </a:ext>
            </a:extLst>
          </p:cNvPr>
          <p:cNvPicPr>
            <a:picLocks noGrp="1" noRot="1" noChangeAspect="1" noMove="1" noResize="1" noEditPoints="1" noAdjustHandles="1" noChangeArrowheads="1" noChangeShapeType="1" noCrop="1"/>
          </p:cNvPicPr>
          <p:nvPr/>
        </p:nvPicPr>
        <p:blipFill>
          <a:blip r:embed="rId7" cstate="email">
            <a:extLst>
              <a:ext uri="{28A0092B-C50C-407E-A947-70E740481C1C}">
                <a14:useLocalDpi xmlns:a14="http://schemas.microsoft.com/office/drawing/2010/main" val="0"/>
              </a:ext>
            </a:extLst>
          </a:blip>
          <a:stretch>
            <a:fillRect/>
          </a:stretch>
        </p:blipFill>
        <p:spPr>
          <a:xfrm>
            <a:off x="4486919" y="1516015"/>
            <a:ext cx="1386912" cy="1386912"/>
          </a:xfrm>
          <a:prstGeom prst="rect">
            <a:avLst/>
          </a:prstGeom>
        </p:spPr>
      </p:pic>
      <p:sp>
        <p:nvSpPr>
          <p:cNvPr id="5" name="TextBox 4">
            <a:hlinkClick r:id="rId8"/>
            <a:extLst>
              <a:ext uri="{FF2B5EF4-FFF2-40B4-BE49-F238E27FC236}">
                <a16:creationId xmlns:a16="http://schemas.microsoft.com/office/drawing/2014/main" id="{5C215ED9-3328-F66E-2D9B-F49665ACB460}"/>
              </a:ext>
            </a:extLst>
          </p:cNvPr>
          <p:cNvSpPr txBox="1">
            <a:spLocks noGrp="1" noRot="1" noMove="1" noResize="1" noEditPoints="1" noAdjustHandles="1" noChangeArrowheads="1" noChangeShapeType="1"/>
          </p:cNvSpPr>
          <p:nvPr/>
        </p:nvSpPr>
        <p:spPr>
          <a:xfrm>
            <a:off x="5974119" y="1889060"/>
            <a:ext cx="1781004" cy="430887"/>
          </a:xfrm>
          <a:prstGeom prst="rect">
            <a:avLst/>
          </a:prstGeom>
          <a:noFill/>
        </p:spPr>
        <p:txBody>
          <a:bodyPr wrap="square">
            <a:spAutoFit/>
          </a:bodyPr>
          <a:lstStyle/>
          <a:p>
            <a:r>
              <a:rPr lang="en-GB" sz="1100"/>
              <a:t>https://www.gov.uk/sign-up-for-flood-warnings</a:t>
            </a:r>
          </a:p>
        </p:txBody>
      </p:sp>
    </p:spTree>
    <p:extLst>
      <p:ext uri="{BB962C8B-B14F-4D97-AF65-F5344CB8AC3E}">
        <p14:creationId xmlns:p14="http://schemas.microsoft.com/office/powerpoint/2010/main" val="36899496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Qr code First aid app. Image of a mobile phone with the first aid app scrolling on screen.">
            <a:extLst>
              <a:ext uri="{FF2B5EF4-FFF2-40B4-BE49-F238E27FC236}">
                <a16:creationId xmlns:a16="http://schemas.microsoft.com/office/drawing/2014/main" id="{5A8D95F4-1645-4878-2CEA-B87BD26D4DB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873752" y="182880"/>
            <a:ext cx="9601336" cy="5402862"/>
          </a:xfrm>
          <a:prstGeom prst="rect">
            <a:avLst/>
          </a:prstGeom>
        </p:spPr>
      </p:pic>
      <p:sp>
        <p:nvSpPr>
          <p:cNvPr id="3" name="Title 2">
            <a:extLst>
              <a:ext uri="{FF2B5EF4-FFF2-40B4-BE49-F238E27FC236}">
                <a16:creationId xmlns:a16="http://schemas.microsoft.com/office/drawing/2014/main" id="{216949A1-24EB-BF20-7948-E7A39F284DA3}"/>
              </a:ext>
            </a:extLst>
          </p:cNvPr>
          <p:cNvSpPr txBox="1">
            <a:spLocks noGrp="1" noRot="1" noMove="1" noResize="1" noEditPoints="1" noAdjustHandles="1" noChangeArrowheads="1" noChangeShapeType="1"/>
          </p:cNvSpPr>
          <p:nvPr>
            <p:ph type="title" idx="4294967295"/>
          </p:nvPr>
        </p:nvSpPr>
        <p:spPr>
          <a:xfrm rot="16200000">
            <a:off x="10142489" y="1487294"/>
            <a:ext cx="2911773"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First aid app</a:t>
            </a:r>
          </a:p>
        </p:txBody>
      </p:sp>
      <p:sp>
        <p:nvSpPr>
          <p:cNvPr id="2" name="Rectangle 1">
            <a:extLst>
              <a:ext uri="{FF2B5EF4-FFF2-40B4-BE49-F238E27FC236}">
                <a16:creationId xmlns:a16="http://schemas.microsoft.com/office/drawing/2014/main" id="{F9FCB434-FD74-0958-997B-00F2A000BA34}"/>
              </a:ext>
            </a:extLst>
          </p:cNvPr>
          <p:cNvSpPr>
            <a:spLocks noGrp="1" noRot="1" noMove="1" noResize="1" noEditPoints="1" noAdjustHandles="1" noChangeArrowheads="1" noChangeShapeType="1"/>
          </p:cNvSpPr>
          <p:nvPr/>
        </p:nvSpPr>
        <p:spPr>
          <a:xfrm rot="19473544">
            <a:off x="9990284" y="5347074"/>
            <a:ext cx="799097" cy="228600"/>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077CAFC9-181C-A6C5-30FD-0D7D4E694DD8}"/>
              </a:ext>
            </a:extLst>
          </p:cNvPr>
          <p:cNvSpPr>
            <a:spLocks noGrp="1" noRot="1" noMove="1" noResize="1" noEditPoints="1" noAdjustHandles="1" noChangeArrowheads="1" noChangeShapeType="1"/>
          </p:cNvSpPr>
          <p:nvPr/>
        </p:nvSpPr>
        <p:spPr>
          <a:xfrm rot="17996303">
            <a:off x="569692" y="196348"/>
            <a:ext cx="615422" cy="280686"/>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D2AE7B5-F879-596F-1837-41D70FE8A94A}"/>
              </a:ext>
            </a:extLst>
          </p:cNvPr>
          <p:cNvSpPr>
            <a:spLocks noGrp="1" noRot="1" noMove="1" noResize="1" noEditPoints="1" noAdjustHandles="1" noChangeArrowheads="1" noChangeShapeType="1"/>
          </p:cNvSpPr>
          <p:nvPr/>
        </p:nvSpPr>
        <p:spPr>
          <a:xfrm rot="18961614">
            <a:off x="4377820" y="5330482"/>
            <a:ext cx="950971" cy="261782"/>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DCF2EDE-3A44-A0CB-2C5F-9C1C8694A58B}"/>
              </a:ext>
            </a:extLst>
          </p:cNvPr>
          <p:cNvSpPr>
            <a:spLocks noGrp="1" noRot="1" noMove="1" noResize="1" noEditPoints="1" noAdjustHandles="1" noChangeArrowheads="1" noChangeShapeType="1"/>
          </p:cNvSpPr>
          <p:nvPr/>
        </p:nvSpPr>
        <p:spPr>
          <a:xfrm rot="19473544">
            <a:off x="8101098" y="183808"/>
            <a:ext cx="419049" cy="177903"/>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9341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EA2DB48-BD8D-F904-61CA-9EC516F9AE4B}"/>
              </a:ext>
            </a:extLst>
          </p:cNvPr>
          <p:cNvSpPr>
            <a:spLocks noGrp="1" noRot="1" noMove="1" noResize="1" noEditPoints="1" noAdjustHandles="1" noChangeArrowheads="1" noChangeShapeType="1"/>
          </p:cNvSpPr>
          <p:nvPr/>
        </p:nvSpPr>
        <p:spPr>
          <a:xfrm>
            <a:off x="7341472" y="323795"/>
            <a:ext cx="3812370" cy="544835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FFADFB8F-C3D0-CC88-942D-9C61BA6E3BA4}"/>
              </a:ext>
            </a:extLst>
          </p:cNvPr>
          <p:cNvSpPr>
            <a:spLocks noGrp="1" noRot="1" noMove="1" noResize="1" noEditPoints="1" noAdjustHandles="1" noChangeArrowheads="1" noChangeShapeType="1"/>
          </p:cNvSpPr>
          <p:nvPr/>
        </p:nvSpPr>
        <p:spPr>
          <a:xfrm rot="281527">
            <a:off x="8594163" y="5695071"/>
            <a:ext cx="1306987" cy="175042"/>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B3183024-A550-DD26-A43C-5CD22C331540}"/>
              </a:ext>
            </a:extLst>
          </p:cNvPr>
          <p:cNvSpPr>
            <a:spLocks noGrp="1" noRot="1" noMove="1" noResize="1" noEditPoints="1" noAdjustHandles="1" noChangeArrowheads="1" noChangeShapeType="1"/>
          </p:cNvSpPr>
          <p:nvPr/>
        </p:nvSpPr>
        <p:spPr>
          <a:xfrm>
            <a:off x="8613277" y="256148"/>
            <a:ext cx="1306987" cy="175042"/>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22FD282-1395-4AFB-43CD-2422DE594D59}"/>
              </a:ext>
            </a:extLst>
          </p:cNvPr>
          <p:cNvSpPr>
            <a:spLocks noGrp="1" noRot="1" noMove="1" noResize="1" noEditPoints="1" noAdjustHandles="1" noChangeArrowheads="1" noChangeShapeType="1"/>
          </p:cNvSpPr>
          <p:nvPr/>
        </p:nvSpPr>
        <p:spPr>
          <a:xfrm>
            <a:off x="301236" y="323795"/>
            <a:ext cx="4024324" cy="544835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Graphical user interface, application">
            <a:extLst>
              <a:ext uri="{FF2B5EF4-FFF2-40B4-BE49-F238E27FC236}">
                <a16:creationId xmlns:a16="http://schemas.microsoft.com/office/drawing/2014/main" id="{0EE89DC5-EB44-9366-49B4-4C2D47146371}"/>
              </a:ext>
            </a:extLst>
          </p:cNvPr>
          <p:cNvPicPr>
            <a:picLocks noGrp="1" noRot="1" noChangeAspect="1" noMove="1" noResize="1" noEditPoints="1" noAdjustHandles="1" noChangeArrowheads="1" noChangeShapeType="1" noCrop="1"/>
          </p:cNvPicPr>
          <p:nvPr/>
        </p:nvPicPr>
        <p:blipFill>
          <a:blip r:embed="rId3"/>
          <a:stretch>
            <a:fillRect/>
          </a:stretch>
        </p:blipFill>
        <p:spPr>
          <a:xfrm>
            <a:off x="505201" y="517056"/>
            <a:ext cx="3552210" cy="2105024"/>
          </a:xfrm>
          <a:prstGeom prst="rect">
            <a:avLst/>
          </a:prstGeom>
        </p:spPr>
      </p:pic>
      <p:sp>
        <p:nvSpPr>
          <p:cNvPr id="2" name="Title 1">
            <a:extLst>
              <a:ext uri="{FF2B5EF4-FFF2-40B4-BE49-F238E27FC236}">
                <a16:creationId xmlns:a16="http://schemas.microsoft.com/office/drawing/2014/main" id="{DF3BE67C-477A-7E6E-64FD-BB490DA1A0D1}"/>
              </a:ext>
            </a:extLst>
          </p:cNvPr>
          <p:cNvSpPr>
            <a:spLocks noGrp="1" noRot="1" noMove="1" noResize="1" noEditPoints="1" noAdjustHandles="1" noChangeArrowheads="1" noChangeShapeType="1"/>
          </p:cNvSpPr>
          <p:nvPr/>
        </p:nvSpPr>
        <p:spPr>
          <a:xfrm>
            <a:off x="4477706" y="110681"/>
            <a:ext cx="2725557" cy="17853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HelveticaNeueLT Pro 55 Roman" panose="020B0604020202020204" pitchFamily="34" charset="0"/>
                <a:ea typeface="+mj-ea"/>
                <a:cs typeface="Arial" panose="020B0604020202020204" pitchFamily="34" charset="0"/>
              </a:rPr>
              <a:t>How to tell the emergency services where you are</a:t>
            </a:r>
          </a:p>
        </p:txBody>
      </p:sp>
      <p:sp>
        <p:nvSpPr>
          <p:cNvPr id="7" name="Content Placeholder 2">
            <a:extLst>
              <a:ext uri="{FF2B5EF4-FFF2-40B4-BE49-F238E27FC236}">
                <a16:creationId xmlns:a16="http://schemas.microsoft.com/office/drawing/2014/main" id="{E6D84635-1529-3326-E151-CA49B2DBB856}"/>
              </a:ext>
            </a:extLst>
          </p:cNvPr>
          <p:cNvSpPr txBox="1">
            <a:spLocks noGrp="1" noRot="1" noMove="1" noResize="1" noEditPoints="1" noAdjustHandles="1" noChangeArrowheads="1" noChangeShapeType="1"/>
          </p:cNvSpPr>
          <p:nvPr/>
        </p:nvSpPr>
        <p:spPr>
          <a:xfrm>
            <a:off x="438196" y="2760855"/>
            <a:ext cx="3442053" cy="1520553"/>
          </a:xfrm>
          <a:prstGeom prst="rect">
            <a:avLst/>
          </a:prstGeom>
        </p:spPr>
        <p:txBody>
          <a:bodyPr vert="horz" lIns="91440" tIns="45720" rIns="91440" bIns="45720" rtlCol="0">
            <a:normAutofit/>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b="1">
                <a:solidFill>
                  <a:srgbClr val="FF0000"/>
                </a:solidFill>
                <a:latin typeface="HelveticaNeueLT Pro 55 Roman" panose="020B0604020202020204" pitchFamily="34" charset="0"/>
              </a:rPr>
              <a:t>1.</a:t>
            </a:r>
            <a:r>
              <a:rPr lang="en-GB" sz="1800">
                <a:latin typeface="HelveticaNeueLT Pro 55 Roman" panose="020B0604020202020204" pitchFamily="34" charset="0"/>
              </a:rPr>
              <a:t> You could get the </a:t>
            </a:r>
            <a:r>
              <a:rPr lang="en-GB" sz="1800" b="1" err="1">
                <a:latin typeface="HelveticaNeueLT Pro 55 Roman" panose="020B0604020202020204" pitchFamily="34" charset="0"/>
              </a:rPr>
              <a:t>what.three.words</a:t>
            </a:r>
            <a:r>
              <a:rPr lang="en-GB" sz="1800" b="1">
                <a:latin typeface="HelveticaNeueLT Pro 55 Roman" panose="020B0604020202020204" pitchFamily="34" charset="0"/>
              </a:rPr>
              <a:t> </a:t>
            </a:r>
            <a:r>
              <a:rPr lang="en-GB" sz="1800">
                <a:latin typeface="HelveticaNeueLT Pro 55 Roman" panose="020B0604020202020204" pitchFamily="34" charset="0"/>
              </a:rPr>
              <a:t>app</a:t>
            </a:r>
          </a:p>
        </p:txBody>
      </p:sp>
      <p:sp>
        <p:nvSpPr>
          <p:cNvPr id="3" name="Content Placeholder 2">
            <a:extLst>
              <a:ext uri="{FF2B5EF4-FFF2-40B4-BE49-F238E27FC236}">
                <a16:creationId xmlns:a16="http://schemas.microsoft.com/office/drawing/2014/main" id="{7928C06B-79D6-6305-7AD8-A93364C7E03B}"/>
              </a:ext>
            </a:extLst>
          </p:cNvPr>
          <p:cNvSpPr txBox="1">
            <a:spLocks noGrp="1" noRot="1" noMove="1" noResize="1" noEditPoints="1" noAdjustHandles="1" noChangeArrowheads="1" noChangeShapeType="1"/>
          </p:cNvSpPr>
          <p:nvPr/>
        </p:nvSpPr>
        <p:spPr>
          <a:xfrm>
            <a:off x="7644855" y="648365"/>
            <a:ext cx="3475056" cy="3323126"/>
          </a:xfrm>
          <a:prstGeom prst="rect">
            <a:avLst/>
          </a:prstGeom>
        </p:spPr>
        <p:txBody>
          <a:bodyPr vert="horz" lIns="91440" tIns="45720" rIns="91440" bIns="45720" rtlCol="0" anchor="t">
            <a:normAutofit/>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1800" b="1" dirty="0">
                <a:solidFill>
                  <a:srgbClr val="FF0000"/>
                </a:solidFill>
                <a:latin typeface="HelveticaNeueLT Pro 55 Roman"/>
              </a:rPr>
              <a:t>2.</a:t>
            </a:r>
            <a:r>
              <a:rPr lang="en-GB" sz="1800" dirty="0">
                <a:latin typeface="HelveticaNeueLT Pro 55 Roman"/>
              </a:rPr>
              <a:t> Some </a:t>
            </a:r>
            <a:r>
              <a:rPr lang="en-GB" sz="1800" b="1" dirty="0">
                <a:latin typeface="HelveticaNeueLT Pro 55 Roman"/>
              </a:rPr>
              <a:t>smartphones </a:t>
            </a:r>
            <a:r>
              <a:rPr lang="en-GB" sz="1800" dirty="0">
                <a:latin typeface="HelveticaNeueLT Pro 55 Roman"/>
              </a:rPr>
              <a:t>have a built-in feature to call the emergency services and share your location. Find out how to use this on your phone. </a:t>
            </a:r>
            <a:endParaRPr lang="en-GB" sz="1800">
              <a:latin typeface="HelveticaNeueLT Pro 55 Roman" panose="020B0604020202020204" pitchFamily="34" charset="0"/>
            </a:endParaRPr>
          </a:p>
          <a:p>
            <a:pPr marL="0" indent="0">
              <a:lnSpc>
                <a:spcPct val="120000"/>
              </a:lnSpc>
              <a:buNone/>
            </a:pPr>
            <a:r>
              <a:rPr lang="en-GB" sz="1800" b="1" dirty="0">
                <a:solidFill>
                  <a:srgbClr val="FF0000"/>
                </a:solidFill>
                <a:latin typeface="HelveticaNeueLT Pro 55 Roman"/>
              </a:rPr>
              <a:t>3.</a:t>
            </a:r>
            <a:r>
              <a:rPr lang="en-GB" sz="1800" dirty="0">
                <a:latin typeface="HelveticaNeueLT Pro 55 Roman"/>
              </a:rPr>
              <a:t> You could also use a </a:t>
            </a:r>
            <a:r>
              <a:rPr lang="en-GB" sz="1800" b="1" dirty="0">
                <a:latin typeface="HelveticaNeueLT Pro 55 Roman"/>
              </a:rPr>
              <a:t>maps app </a:t>
            </a:r>
            <a:r>
              <a:rPr lang="en-GB" sz="1800" dirty="0">
                <a:latin typeface="HelveticaNeueLT Pro 55 Roman"/>
              </a:rPr>
              <a:t>to pinpoint and share your location. Learn how to do this so you’re ready for an emergency.</a:t>
            </a:r>
          </a:p>
        </p:txBody>
      </p:sp>
      <p:sp>
        <p:nvSpPr>
          <p:cNvPr id="8" name="Title 7">
            <a:extLst>
              <a:ext uri="{FF2B5EF4-FFF2-40B4-BE49-F238E27FC236}">
                <a16:creationId xmlns:a16="http://schemas.microsoft.com/office/drawing/2014/main" id="{CA31BA3C-E012-3CDD-98FD-D3AA6ACC4B94}"/>
              </a:ext>
            </a:extLst>
          </p:cNvPr>
          <p:cNvSpPr txBox="1">
            <a:spLocks noGrp="1" noRot="1" noMove="1" noResize="1" noEditPoints="1" noAdjustHandles="1" noChangeArrowheads="1" noChangeShapeType="1"/>
          </p:cNvSpPr>
          <p:nvPr>
            <p:ph type="title" idx="4294967295"/>
          </p:nvPr>
        </p:nvSpPr>
        <p:spPr>
          <a:xfrm rot="16200000">
            <a:off x="10353505" y="1276279"/>
            <a:ext cx="2489742"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Resources</a:t>
            </a:r>
          </a:p>
        </p:txBody>
      </p:sp>
      <p:sp>
        <p:nvSpPr>
          <p:cNvPr id="9" name="TextBox 8">
            <a:hlinkClick r:id="rId4"/>
            <a:extLst>
              <a:ext uri="{FF2B5EF4-FFF2-40B4-BE49-F238E27FC236}">
                <a16:creationId xmlns:a16="http://schemas.microsoft.com/office/drawing/2014/main" id="{87386EBF-F39A-2117-84F6-56971B72583A}"/>
              </a:ext>
            </a:extLst>
          </p:cNvPr>
          <p:cNvSpPr txBox="1">
            <a:spLocks noGrp="1" noRot="1" noMove="1" noResize="1" noEditPoints="1" noAdjustHandles="1" noChangeArrowheads="1" noChangeShapeType="1"/>
          </p:cNvSpPr>
          <p:nvPr/>
        </p:nvSpPr>
        <p:spPr>
          <a:xfrm>
            <a:off x="5057339" y="5015102"/>
            <a:ext cx="1552354" cy="430887"/>
          </a:xfrm>
          <a:prstGeom prst="rect">
            <a:avLst/>
          </a:prstGeom>
          <a:noFill/>
        </p:spPr>
        <p:txBody>
          <a:bodyPr wrap="square" rtlCol="0">
            <a:spAutoFit/>
          </a:bodyPr>
          <a:lstStyle/>
          <a:p>
            <a:r>
              <a:rPr lang="en-GB" sz="1100" dirty="0"/>
              <a:t>what3words.com/products/what3words-app</a:t>
            </a:r>
          </a:p>
        </p:txBody>
      </p:sp>
      <p:sp>
        <p:nvSpPr>
          <p:cNvPr id="15" name="Rectangle 14">
            <a:extLst>
              <a:ext uri="{FF2B5EF4-FFF2-40B4-BE49-F238E27FC236}">
                <a16:creationId xmlns:a16="http://schemas.microsoft.com/office/drawing/2014/main" id="{F5A1F569-8862-F5C3-5D83-D965087A9674}"/>
              </a:ext>
            </a:extLst>
          </p:cNvPr>
          <p:cNvSpPr>
            <a:spLocks noGrp="1" noRot="1" noMove="1" noResize="1" noEditPoints="1" noAdjustHandles="1" noChangeArrowheads="1" noChangeShapeType="1"/>
          </p:cNvSpPr>
          <p:nvPr/>
        </p:nvSpPr>
        <p:spPr>
          <a:xfrm>
            <a:off x="1561517" y="5695071"/>
            <a:ext cx="1305567" cy="175042"/>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EB05113-B0A4-E118-5238-43DADFA11DB9}"/>
              </a:ext>
            </a:extLst>
          </p:cNvPr>
          <p:cNvSpPr>
            <a:spLocks noGrp="1" noRot="1" noMove="1" noResize="1" noEditPoints="1" noAdjustHandles="1" noChangeArrowheads="1" noChangeShapeType="1"/>
          </p:cNvSpPr>
          <p:nvPr/>
        </p:nvSpPr>
        <p:spPr>
          <a:xfrm rot="21374098">
            <a:off x="1506438" y="244052"/>
            <a:ext cx="1305567" cy="175042"/>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Qr code&#10;&#10;Description automatically generated">
            <a:extLst>
              <a:ext uri="{FF2B5EF4-FFF2-40B4-BE49-F238E27FC236}">
                <a16:creationId xmlns:a16="http://schemas.microsoft.com/office/drawing/2014/main" id="{EABFCE86-2E75-8EA2-15C1-94CC50C75BE1}"/>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val="0"/>
              </a:ext>
            </a:extLst>
          </a:blip>
          <a:stretch>
            <a:fillRect/>
          </a:stretch>
        </p:blipFill>
        <p:spPr>
          <a:xfrm>
            <a:off x="5010605" y="3521131"/>
            <a:ext cx="1552354" cy="1552354"/>
          </a:xfrm>
          <a:prstGeom prst="rect">
            <a:avLst/>
          </a:prstGeom>
        </p:spPr>
      </p:pic>
      <p:pic>
        <p:nvPicPr>
          <p:cNvPr id="4" name="Picture 4" descr="A picture containing text, person, holding, hand">
            <a:extLst>
              <a:ext uri="{FF2B5EF4-FFF2-40B4-BE49-F238E27FC236}">
                <a16:creationId xmlns:a16="http://schemas.microsoft.com/office/drawing/2014/main" id="{7235C67D-0DB8-D0D3-E476-887DDBDF2042}"/>
              </a:ext>
            </a:extLst>
          </p:cNvPr>
          <p:cNvPicPr>
            <a:picLocks noGrp="1" noRot="1" noChangeAspect="1" noMove="1" noResize="1" noEditPoints="1" noAdjustHandles="1" noChangeArrowheads="1" noChangeShapeType="1" noCrop="1"/>
          </p:cNvPicPr>
          <p:nvPr/>
        </p:nvPicPr>
        <p:blipFill>
          <a:blip r:embed="rId6"/>
          <a:stretch>
            <a:fillRect/>
          </a:stretch>
        </p:blipFill>
        <p:spPr>
          <a:xfrm>
            <a:off x="8005483" y="3894737"/>
            <a:ext cx="2488346" cy="1658897"/>
          </a:xfrm>
          <a:prstGeom prst="rect">
            <a:avLst/>
          </a:prstGeom>
        </p:spPr>
      </p:pic>
      <p:pic>
        <p:nvPicPr>
          <p:cNvPr id="5" name="Picture 5" descr="An injured hiker with a sprained ankle uses a smartphone to get help.">
            <a:extLst>
              <a:ext uri="{FF2B5EF4-FFF2-40B4-BE49-F238E27FC236}">
                <a16:creationId xmlns:a16="http://schemas.microsoft.com/office/drawing/2014/main" id="{19D7443C-7C15-2934-66FE-4DC4BBE7F858}"/>
              </a:ext>
            </a:extLst>
          </p:cNvPr>
          <p:cNvPicPr>
            <a:picLocks noGrp="1" noRot="1" noChangeAspect="1" noMove="1" noResize="1" noEditPoints="1" noAdjustHandles="1" noChangeArrowheads="1" noChangeShapeType="1" noCrop="1"/>
          </p:cNvPicPr>
          <p:nvPr/>
        </p:nvPicPr>
        <p:blipFill>
          <a:blip r:embed="rId7"/>
          <a:stretch>
            <a:fillRect/>
          </a:stretch>
        </p:blipFill>
        <p:spPr>
          <a:xfrm>
            <a:off x="546847" y="3518647"/>
            <a:ext cx="3469340" cy="1927411"/>
          </a:xfrm>
          <a:prstGeom prst="rect">
            <a:avLst/>
          </a:prstGeom>
        </p:spPr>
      </p:pic>
    </p:spTree>
    <p:extLst>
      <p:ext uri="{BB962C8B-B14F-4D97-AF65-F5344CB8AC3E}">
        <p14:creationId xmlns:p14="http://schemas.microsoft.com/office/powerpoint/2010/main" val="7140141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015D4-8924-4861-87A2-D779FDD89297}"/>
              </a:ext>
            </a:extLst>
          </p:cNvPr>
          <p:cNvSpPr>
            <a:spLocks noGrp="1" noRot="1" noMove="1" noResize="1" noEditPoints="1" noAdjustHandles="1" noChangeArrowheads="1" noChangeShapeType="1"/>
          </p:cNvSpPr>
          <p:nvPr/>
        </p:nvSpPr>
        <p:spPr>
          <a:xfrm>
            <a:off x="495358" y="566570"/>
            <a:ext cx="8342313" cy="6445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a:ln>
                  <a:noFill/>
                </a:ln>
                <a:solidFill>
                  <a:schemeClr val="tx1"/>
                </a:solidFill>
                <a:effectLst/>
                <a:uLnTx/>
                <a:uFillTx/>
                <a:latin typeface="Arial" panose="020B0604020202020204" pitchFamily="34" charset="0"/>
                <a:ea typeface="+mj-ea"/>
                <a:cs typeface="Arial" panose="020B0604020202020204" pitchFamily="34" charset="0"/>
              </a:rPr>
              <a:t>Sources of support</a:t>
            </a:r>
          </a:p>
        </p:txBody>
      </p:sp>
      <p:sp>
        <p:nvSpPr>
          <p:cNvPr id="6" name="Rectangle 5">
            <a:extLst>
              <a:ext uri="{FF2B5EF4-FFF2-40B4-BE49-F238E27FC236}">
                <a16:creationId xmlns:a16="http://schemas.microsoft.com/office/drawing/2014/main" id="{327CBAE3-B39B-42D6-B705-85E21DEABDE9}"/>
              </a:ext>
            </a:extLst>
          </p:cNvPr>
          <p:cNvSpPr>
            <a:spLocks noGrp="1" noRot="1" noMove="1" noResize="1" noEditPoints="1" noAdjustHandles="1" noChangeArrowheads="1" noChangeShapeType="1"/>
          </p:cNvSpPr>
          <p:nvPr/>
        </p:nvSpPr>
        <p:spPr>
          <a:xfrm>
            <a:off x="495358" y="1551563"/>
            <a:ext cx="3264363" cy="4062651"/>
          </a:xfrm>
          <a:prstGeom prst="rect">
            <a:avLst/>
          </a:prstGeom>
        </p:spPr>
        <p:txBody>
          <a:bodyPr wrap="square">
            <a:spAutoFit/>
          </a:bodyPr>
          <a:lstStyle/>
          <a:p>
            <a:r>
              <a:rPr lang="en-GB" sz="2400" b="1">
                <a:latin typeface="HelveticaNeueLT Pro 65 Md" panose="020B0604020202020204" pitchFamily="34" charset="0"/>
              </a:rPr>
              <a:t>Contact Childline</a:t>
            </a:r>
          </a:p>
          <a:p>
            <a:r>
              <a:rPr lang="en-GB">
                <a:latin typeface="HelveticaNeueLT Pro 45 Lt" panose="020B0403020202020204" pitchFamily="34" charset="0"/>
              </a:rPr>
              <a:t>You can contact Childline about anything. Whatever your worry, it's better out than in. They are here to support you.</a:t>
            </a:r>
          </a:p>
          <a:p>
            <a:endParaRPr lang="en-GB">
              <a:latin typeface="HelveticaNeueLT Pro 45 Lt" panose="020B0403020202020204" pitchFamily="34" charset="0"/>
            </a:endParaRPr>
          </a:p>
          <a:p>
            <a:r>
              <a:rPr lang="en-GB">
                <a:latin typeface="HelveticaNeueLT Pro 45 Lt" panose="020B0403020202020204" pitchFamily="34" charset="0"/>
              </a:rPr>
              <a:t>You can reach them by:</a:t>
            </a:r>
          </a:p>
          <a:p>
            <a:pPr marL="285750" indent="-285750">
              <a:buFont typeface="Arial" panose="020B0604020202020204" pitchFamily="34" charset="0"/>
              <a:buChar char="•"/>
            </a:pPr>
            <a:r>
              <a:rPr lang="en-GB">
                <a:latin typeface="HelveticaNeueLT Pro 45 Lt" panose="020B0403020202020204" pitchFamily="34" charset="0"/>
              </a:rPr>
              <a:t>Call </a:t>
            </a:r>
            <a:r>
              <a:rPr lang="en-GB">
                <a:latin typeface="HelveticaNeueLT Pro 45 Lt" panose="020B0403020202020204" pitchFamily="34" charset="0"/>
                <a:hlinkClick r:id="rId3"/>
              </a:rPr>
              <a:t>0800 1111</a:t>
            </a:r>
            <a:r>
              <a:rPr lang="en-GB">
                <a:latin typeface="HelveticaNeueLT Pro 45 Lt" panose="020B0403020202020204" pitchFamily="34" charset="0"/>
              </a:rPr>
              <a:t> for free</a:t>
            </a:r>
          </a:p>
          <a:p>
            <a:pPr marL="285750" indent="-285750">
              <a:buFont typeface="Arial" panose="020B0604020202020204" pitchFamily="34" charset="0"/>
              <a:buChar char="•"/>
            </a:pPr>
            <a:r>
              <a:rPr lang="en-GB">
                <a:latin typeface="HelveticaNeueLT Pro 45 Lt" panose="020B0403020202020204" pitchFamily="34" charset="0"/>
              </a:rPr>
              <a:t>Have a 1-2-1 chat with a counsellor on their </a:t>
            </a:r>
            <a:r>
              <a:rPr lang="en-GB">
                <a:latin typeface="HelveticaNeueLT Pro 45 Lt" panose="020B0403020202020204" pitchFamily="34" charset="0"/>
                <a:hlinkClick r:id="rId4"/>
              </a:rPr>
              <a:t>website</a:t>
            </a:r>
            <a:endParaRPr lang="en-GB">
              <a:latin typeface="HelveticaNeueLT Pro 45 Lt" panose="020B0403020202020204" pitchFamily="34" charset="0"/>
            </a:endParaRPr>
          </a:p>
          <a:p>
            <a:pPr marL="285750" indent="-285750">
              <a:buFont typeface="Arial" panose="020B0604020202020204" pitchFamily="34" charset="0"/>
              <a:buChar char="•"/>
            </a:pPr>
            <a:r>
              <a:rPr lang="en-GB">
                <a:latin typeface="HelveticaNeueLT Pro 45 Lt" panose="020B0403020202020204" pitchFamily="34" charset="0"/>
              </a:rPr>
              <a:t>Email them by following the instructions on their </a:t>
            </a:r>
            <a:r>
              <a:rPr lang="en-GB">
                <a:latin typeface="HelveticaNeueLT Pro 45 Lt" panose="020B0403020202020204" pitchFamily="34" charset="0"/>
                <a:hlinkClick r:id="rId5"/>
              </a:rPr>
              <a:t>website</a:t>
            </a:r>
            <a:endParaRPr lang="en-GB" sz="1867" b="1">
              <a:solidFill>
                <a:srgbClr val="ED2A23"/>
              </a:solidFill>
              <a:latin typeface="HelveticaNeueLT Pro 45 Lt" panose="020B0403020202020204" pitchFamily="34" charset="0"/>
            </a:endParaRPr>
          </a:p>
        </p:txBody>
      </p:sp>
      <p:sp>
        <p:nvSpPr>
          <p:cNvPr id="3" name="Rectangle 2">
            <a:extLst>
              <a:ext uri="{FF2B5EF4-FFF2-40B4-BE49-F238E27FC236}">
                <a16:creationId xmlns:a16="http://schemas.microsoft.com/office/drawing/2014/main" id="{F01A4C0F-11BC-43F6-926F-6B024E6D83AF}"/>
              </a:ext>
            </a:extLst>
          </p:cNvPr>
          <p:cNvSpPr>
            <a:spLocks noGrp="1" noRot="1" noMove="1" noResize="1" noEditPoints="1" noAdjustHandles="1" noChangeArrowheads="1" noChangeShapeType="1"/>
          </p:cNvSpPr>
          <p:nvPr/>
        </p:nvSpPr>
        <p:spPr>
          <a:xfrm>
            <a:off x="4216060" y="1594217"/>
            <a:ext cx="3461917" cy="4062651"/>
          </a:xfrm>
          <a:prstGeom prst="rect">
            <a:avLst/>
          </a:prstGeom>
        </p:spPr>
        <p:txBody>
          <a:bodyPr wrap="square">
            <a:spAutoFit/>
          </a:bodyPr>
          <a:lstStyle/>
          <a:p>
            <a:r>
              <a:rPr lang="en-GB" sz="2400" b="1">
                <a:latin typeface="HelveticaNeueLT Pro 65 Md" panose="020B0604020202020204" pitchFamily="34" charset="0"/>
              </a:rPr>
              <a:t>Contact </a:t>
            </a:r>
            <a:r>
              <a:rPr lang="en-GB" sz="2400" b="1" err="1">
                <a:latin typeface="HelveticaNeueLT Pro 65 Md" panose="020B0604020202020204" pitchFamily="34" charset="0"/>
              </a:rPr>
              <a:t>YoungMinds</a:t>
            </a:r>
            <a:endParaRPr lang="en-GB" sz="2400" b="1">
              <a:latin typeface="HelveticaNeueLT Pro 65 Md" panose="020B0604020202020204" pitchFamily="34" charset="0"/>
            </a:endParaRPr>
          </a:p>
          <a:p>
            <a:r>
              <a:rPr lang="en-GB" err="1">
                <a:latin typeface="HelveticaNeueLT Pro 45 Lt" panose="020B0403020202020204" pitchFamily="34" charset="0"/>
              </a:rPr>
              <a:t>YoungMinds</a:t>
            </a:r>
            <a:r>
              <a:rPr lang="en-GB">
                <a:latin typeface="HelveticaNeueLT Pro 45 Lt" panose="020B0403020202020204" pitchFamily="34" charset="0"/>
              </a:rPr>
              <a:t> are the UK’s leading charity fighting for children and young people's mental health.</a:t>
            </a:r>
          </a:p>
          <a:p>
            <a:endParaRPr lang="en-GB">
              <a:latin typeface="HelveticaNeueLT Pro 45 Lt" panose="020B0403020202020204" pitchFamily="34" charset="0"/>
            </a:endParaRPr>
          </a:p>
          <a:p>
            <a:r>
              <a:rPr lang="en-GB">
                <a:latin typeface="HelveticaNeueLT Pro 45 Lt" panose="020B0403020202020204" pitchFamily="34" charset="0"/>
              </a:rPr>
              <a:t>You can reach them by:</a:t>
            </a:r>
          </a:p>
          <a:p>
            <a:pPr marL="285750" indent="-285750">
              <a:buFont typeface="Arial" panose="020B0604020202020204" pitchFamily="34" charset="0"/>
              <a:buChar char="•"/>
            </a:pPr>
            <a:r>
              <a:rPr lang="en-GB">
                <a:latin typeface="HelveticaNeueLT Pro 45 Lt" panose="020B0403020202020204" pitchFamily="34" charset="0"/>
              </a:rPr>
              <a:t>For 24/7 crisis support you can text YM to </a:t>
            </a:r>
            <a:r>
              <a:rPr lang="en-GB" u="sng">
                <a:latin typeface="HelveticaNeueLT Pro 45 Lt" panose="020B0403020202020204" pitchFamily="34" charset="0"/>
                <a:hlinkClick r:id="rId6">
                  <a:extLst>
                    <a:ext uri="{A12FA001-AC4F-418D-AE19-62706E023703}">
                      <ahyp:hlinkClr xmlns:ahyp="http://schemas.microsoft.com/office/drawing/2018/hyperlinkcolor" val="tx"/>
                    </a:ext>
                  </a:extLst>
                </a:hlinkClick>
              </a:rPr>
              <a:t>8525</a:t>
            </a:r>
            <a:endParaRPr lang="en-GB" u="sng">
              <a:latin typeface="HelveticaNeueLT Pro 45 Lt" panose="020B0403020202020204" pitchFamily="34" charset="0"/>
            </a:endParaRPr>
          </a:p>
          <a:p>
            <a:pPr marL="285750" indent="-285750">
              <a:buFont typeface="Arial" panose="020B0604020202020204" pitchFamily="34" charset="0"/>
              <a:buChar char="•"/>
            </a:pPr>
            <a:r>
              <a:rPr lang="en-GB">
                <a:latin typeface="HelveticaNeueLT Pro 45 Lt" panose="020B0403020202020204" pitchFamily="34" charset="0"/>
              </a:rPr>
              <a:t>Find out about CAMHS, who's who in mental health services and who you can call if you need to talk to someone at their </a:t>
            </a:r>
            <a:r>
              <a:rPr lang="en-GB">
                <a:latin typeface="HelveticaNeueLT Pro 45 Lt" panose="020B0403020202020204" pitchFamily="34" charset="0"/>
                <a:hlinkClick r:id="rId7"/>
              </a:rPr>
              <a:t>website</a:t>
            </a:r>
            <a:endParaRPr lang="en-GB">
              <a:latin typeface="HelveticaNeueLT Pro 45 Lt" panose="020B0403020202020204" pitchFamily="34" charset="0"/>
            </a:endParaRPr>
          </a:p>
        </p:txBody>
      </p:sp>
      <p:sp>
        <p:nvSpPr>
          <p:cNvPr id="18" name="Rectangle 17">
            <a:extLst>
              <a:ext uri="{FF2B5EF4-FFF2-40B4-BE49-F238E27FC236}">
                <a16:creationId xmlns:a16="http://schemas.microsoft.com/office/drawing/2014/main" id="{AED7DA61-F3E3-475E-B439-3D5638D0E2EF}"/>
              </a:ext>
            </a:extLst>
          </p:cNvPr>
          <p:cNvSpPr>
            <a:spLocks noGrp="1" noRot="1" noMove="1" noResize="1" noEditPoints="1" noAdjustHandles="1" noChangeArrowheads="1" noChangeShapeType="1"/>
          </p:cNvSpPr>
          <p:nvPr/>
        </p:nvSpPr>
        <p:spPr>
          <a:xfrm>
            <a:off x="8034571" y="1580500"/>
            <a:ext cx="3461917" cy="3508653"/>
          </a:xfrm>
          <a:prstGeom prst="rect">
            <a:avLst/>
          </a:prstGeom>
        </p:spPr>
        <p:txBody>
          <a:bodyPr wrap="square">
            <a:spAutoFit/>
          </a:bodyPr>
          <a:lstStyle/>
          <a:p>
            <a:r>
              <a:rPr lang="en-GB" sz="2400" b="1">
                <a:latin typeface="HelveticaNeueLT Pro 65 Md" panose="020B0604020202020204" pitchFamily="34" charset="0"/>
              </a:rPr>
              <a:t>Contact Samaritans</a:t>
            </a:r>
          </a:p>
          <a:p>
            <a:r>
              <a:rPr lang="en-GB">
                <a:latin typeface="HelveticaNeueLT Pro 45 Lt" panose="020B0403020202020204" pitchFamily="34" charset="0"/>
              </a:rPr>
              <a:t>Samaritans is not only for the moment of crisis, they are taking action to prevent the crisis.</a:t>
            </a:r>
          </a:p>
          <a:p>
            <a:endParaRPr lang="en-GB">
              <a:latin typeface="HelveticaNeueLT Pro 45 Lt" panose="020B0403020202020204" pitchFamily="34" charset="0"/>
            </a:endParaRPr>
          </a:p>
          <a:p>
            <a:r>
              <a:rPr lang="en-GB">
                <a:latin typeface="HelveticaNeueLT Pro 45 Lt" panose="020B0403020202020204" pitchFamily="34" charset="0"/>
              </a:rPr>
              <a:t>You can reach them by:</a:t>
            </a:r>
          </a:p>
          <a:p>
            <a:pPr marL="285750" indent="-285750">
              <a:buFont typeface="Arial" panose="020B0604020202020204" pitchFamily="34" charset="0"/>
              <a:buChar char="•"/>
            </a:pPr>
            <a:r>
              <a:rPr lang="en-GB">
                <a:latin typeface="HelveticaNeueLT Pro 45 Lt" panose="020B0403020202020204" pitchFamily="34" charset="0"/>
              </a:rPr>
              <a:t>Call them for free, 24/7 on 116 123</a:t>
            </a:r>
          </a:p>
          <a:p>
            <a:pPr marL="285750" indent="-285750">
              <a:buFont typeface="Arial" panose="020B0604020202020204" pitchFamily="34" charset="0"/>
              <a:buChar char="•"/>
            </a:pPr>
            <a:r>
              <a:rPr lang="en-GB">
                <a:latin typeface="HelveticaNeueLT Pro 45 Lt" panose="020B0403020202020204" pitchFamily="34" charset="0"/>
              </a:rPr>
              <a:t>Email them: </a:t>
            </a:r>
            <a:r>
              <a:rPr lang="en-GB">
                <a:latin typeface="HelveticaNeueLT Pro 45 Lt" panose="020B0403020202020204" pitchFamily="34" charset="0"/>
                <a:hlinkClick r:id="rId8"/>
              </a:rPr>
              <a:t>jo@samaritans.org</a:t>
            </a:r>
            <a:endParaRPr lang="en-GB">
              <a:latin typeface="HelveticaNeueLT Pro 45 Lt" panose="020B0403020202020204" pitchFamily="34" charset="0"/>
            </a:endParaRPr>
          </a:p>
          <a:p>
            <a:pPr marL="285750" indent="-285750">
              <a:buFont typeface="Arial" panose="020B0604020202020204" pitchFamily="34" charset="0"/>
              <a:buChar char="•"/>
            </a:pPr>
            <a:endParaRPr lang="en-GB">
              <a:latin typeface="HelveticaNeueLT Pro 45 Lt" panose="020B0403020202020204" pitchFamily="34" charset="0"/>
            </a:endParaRPr>
          </a:p>
        </p:txBody>
      </p:sp>
      <p:pic>
        <p:nvPicPr>
          <p:cNvPr id="7" name="Picture 6" descr="Icon&#10;&#10;Description automatically generated">
            <a:extLst>
              <a:ext uri="{FF2B5EF4-FFF2-40B4-BE49-F238E27FC236}">
                <a16:creationId xmlns:a16="http://schemas.microsoft.com/office/drawing/2014/main" id="{DBFD709E-A75E-A3E7-B72F-7994F5DA8309}"/>
              </a:ext>
            </a:extLst>
          </p:cNvPr>
          <p:cNvPicPr>
            <a:picLocks noGrp="1" noRot="1" noChangeAspect="1" noMove="1" noResize="1" noEditPoints="1" noAdjustHandles="1" noChangeArrowheads="1" noChangeShapeType="1" noCrop="1"/>
          </p:cNvPicPr>
          <p:nvPr/>
        </p:nvPicPr>
        <p:blipFill>
          <a:blip r:embed="rId9" cstate="email">
            <a:extLst>
              <a:ext uri="{28A0092B-C50C-407E-A947-70E740481C1C}">
                <a14:useLocalDpi xmlns:a14="http://schemas.microsoft.com/office/drawing/2010/main" val="0"/>
              </a:ext>
            </a:extLst>
          </a:blip>
          <a:stretch>
            <a:fillRect/>
          </a:stretch>
        </p:blipFill>
        <p:spPr>
          <a:xfrm>
            <a:off x="9826426" y="323770"/>
            <a:ext cx="1130126" cy="1130126"/>
          </a:xfrm>
          <a:prstGeom prst="rect">
            <a:avLst/>
          </a:prstGeom>
        </p:spPr>
      </p:pic>
      <p:sp>
        <p:nvSpPr>
          <p:cNvPr id="5" name="Title 4">
            <a:extLst>
              <a:ext uri="{FF2B5EF4-FFF2-40B4-BE49-F238E27FC236}">
                <a16:creationId xmlns:a16="http://schemas.microsoft.com/office/drawing/2014/main" id="{3A0A9ED9-4DBF-2E00-3195-9DB05A63B8C5}"/>
              </a:ext>
            </a:extLst>
          </p:cNvPr>
          <p:cNvSpPr txBox="1">
            <a:spLocks noGrp="1" noRot="1" noMove="1" noResize="1" noEditPoints="1" noAdjustHandles="1" noChangeArrowheads="1" noChangeShapeType="1"/>
          </p:cNvSpPr>
          <p:nvPr>
            <p:ph type="title" idx="4294967295"/>
          </p:nvPr>
        </p:nvSpPr>
        <p:spPr>
          <a:xfrm rot="16200000">
            <a:off x="10553267" y="1076518"/>
            <a:ext cx="209022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Support</a:t>
            </a:r>
          </a:p>
        </p:txBody>
      </p:sp>
    </p:spTree>
    <p:extLst>
      <p:ext uri="{BB962C8B-B14F-4D97-AF65-F5344CB8AC3E}">
        <p14:creationId xmlns:p14="http://schemas.microsoft.com/office/powerpoint/2010/main" val="2281806447"/>
      </p:ext>
    </p:extLst>
  </p:cSld>
  <p:clrMapOvr>
    <a:masterClrMapping/>
  </p:clrMapOvr>
  <mc:AlternateContent xmlns:mc="http://schemas.openxmlformats.org/markup-compatibility/2006" xmlns:p14="http://schemas.microsoft.com/office/powerpoint/2010/main">
    <mc:Choice Requires="p14">
      <p:transition spd="slow" p14:dur="2000" advTm="21650"/>
    </mc:Choice>
    <mc:Fallback xmlns="">
      <p:transition spd="slow" advTm="2165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5F7D710-DEEC-537C-CD30-4BF705C30611}"/>
              </a:ext>
            </a:extLst>
          </p:cNvPr>
          <p:cNvSpPr txBox="1">
            <a:spLocks noGrp="1" noRot="1" noMove="1" noResize="1" noEditPoints="1" noAdjustHandles="1" noChangeArrowheads="1" noChangeShapeType="1"/>
          </p:cNvSpPr>
          <p:nvPr/>
        </p:nvSpPr>
        <p:spPr>
          <a:xfrm>
            <a:off x="4136982" y="5001667"/>
            <a:ext cx="2886294" cy="9849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endParaRPr lang="en-US" sz="1400"/>
          </a:p>
        </p:txBody>
      </p:sp>
      <p:pic>
        <p:nvPicPr>
          <p:cNvPr id="3" name="Picture 2">
            <a:extLst>
              <a:ext uri="{FF2B5EF4-FFF2-40B4-BE49-F238E27FC236}">
                <a16:creationId xmlns:a16="http://schemas.microsoft.com/office/drawing/2014/main" id="{00FDE539-951D-D260-10F5-C712D8A292D6}"/>
              </a:ext>
            </a:extLst>
          </p:cNvPr>
          <p:cNvPicPr>
            <a:picLocks noGrp="1" noRot="1" noChangeAspect="1" noMove="1" noResize="1" noEditPoints="1" noAdjustHandles="1" noChangeArrowheads="1" noChangeShapeType="1" noCrop="1"/>
          </p:cNvPicPr>
          <p:nvPr/>
        </p:nvPicPr>
        <p:blipFill rotWithShape="1">
          <a:blip r:embed="rId3"/>
          <a:srcRect l="27822" t="-14001" r="4954" b="-1532"/>
          <a:stretch/>
        </p:blipFill>
        <p:spPr>
          <a:xfrm>
            <a:off x="511518" y="688898"/>
            <a:ext cx="2389107" cy="343639"/>
          </a:xfrm>
          <a:prstGeom prst="rect">
            <a:avLst/>
          </a:prstGeom>
        </p:spPr>
      </p:pic>
      <p:sp>
        <p:nvSpPr>
          <p:cNvPr id="11" name="TextBox 10">
            <a:extLst>
              <a:ext uri="{FF2B5EF4-FFF2-40B4-BE49-F238E27FC236}">
                <a16:creationId xmlns:a16="http://schemas.microsoft.com/office/drawing/2014/main" id="{50CB55BC-453A-7257-2188-ED0596968A83}"/>
              </a:ext>
            </a:extLst>
          </p:cNvPr>
          <p:cNvSpPr txBox="1">
            <a:spLocks noGrp="1" noRot="1" noMove="1" noResize="1" noEditPoints="1" noAdjustHandles="1" noChangeArrowheads="1" noChangeShapeType="1"/>
          </p:cNvSpPr>
          <p:nvPr/>
        </p:nvSpPr>
        <p:spPr>
          <a:xfrm>
            <a:off x="790589" y="171710"/>
            <a:ext cx="2955374" cy="523220"/>
          </a:xfrm>
          <a:prstGeom prst="rect">
            <a:avLst/>
          </a:prstGeom>
          <a:noFill/>
        </p:spPr>
        <p:txBody>
          <a:bodyPr wrap="square" rtlCol="0">
            <a:spAutoFit/>
          </a:bodyPr>
          <a:lstStyle/>
          <a:p>
            <a:r>
              <a:rPr lang="en-GB" sz="2800" b="1" dirty="0">
                <a:latin typeface="Arial"/>
                <a:cs typeface="Arial"/>
              </a:rPr>
              <a:t>Flooding</a:t>
            </a:r>
          </a:p>
        </p:txBody>
      </p:sp>
      <p:pic>
        <p:nvPicPr>
          <p:cNvPr id="12" name="Picture 11">
            <a:extLst>
              <a:ext uri="{FF2B5EF4-FFF2-40B4-BE49-F238E27FC236}">
                <a16:creationId xmlns:a16="http://schemas.microsoft.com/office/drawing/2014/main" id="{EA53CFE4-5623-0A04-E94A-2B8789B0AD09}"/>
              </a:ext>
            </a:extLst>
          </p:cNvPr>
          <p:cNvPicPr>
            <a:picLocks noGrp="1" noRot="1" noChangeAspect="1" noMove="1" noResize="1" noEditPoints="1" noAdjustHandles="1" noChangeArrowheads="1" noChangeShapeType="1" noCrop="1"/>
          </p:cNvPicPr>
          <p:nvPr/>
        </p:nvPicPr>
        <p:blipFill rotWithShape="1">
          <a:blip r:embed="rId4"/>
          <a:srcRect l="27669" t="-4917" r="65925" b="3712"/>
          <a:stretch/>
        </p:blipFill>
        <p:spPr>
          <a:xfrm>
            <a:off x="475256" y="1375569"/>
            <a:ext cx="235366" cy="331478"/>
          </a:xfrm>
          <a:prstGeom prst="rect">
            <a:avLst/>
          </a:prstGeom>
        </p:spPr>
      </p:pic>
      <p:pic>
        <p:nvPicPr>
          <p:cNvPr id="16" name="Picture 15">
            <a:extLst>
              <a:ext uri="{FF2B5EF4-FFF2-40B4-BE49-F238E27FC236}">
                <a16:creationId xmlns:a16="http://schemas.microsoft.com/office/drawing/2014/main" id="{2DC8B02D-01A6-9826-D17F-79BD8FF4736C}"/>
              </a:ext>
            </a:extLst>
          </p:cNvPr>
          <p:cNvPicPr>
            <a:picLocks noGrp="1" noRot="1" noChangeAspect="1" noMove="1" noResize="1" noEditPoints="1" noAdjustHandles="1" noChangeArrowheads="1" noChangeShapeType="1" noCrop="1"/>
          </p:cNvPicPr>
          <p:nvPr/>
        </p:nvPicPr>
        <p:blipFill rotWithShape="1">
          <a:blip r:embed="rId5"/>
          <a:srcRect l="27334" t="-3308" r="5514"/>
          <a:stretch/>
        </p:blipFill>
        <p:spPr>
          <a:xfrm>
            <a:off x="498752" y="2392277"/>
            <a:ext cx="2364699" cy="307425"/>
          </a:xfrm>
          <a:prstGeom prst="rect">
            <a:avLst/>
          </a:prstGeom>
        </p:spPr>
      </p:pic>
      <p:pic>
        <p:nvPicPr>
          <p:cNvPr id="19" name="Picture 18">
            <a:extLst>
              <a:ext uri="{FF2B5EF4-FFF2-40B4-BE49-F238E27FC236}">
                <a16:creationId xmlns:a16="http://schemas.microsoft.com/office/drawing/2014/main" id="{21AE55E6-C76F-FF5C-D848-79F1A5BD0731}"/>
              </a:ext>
            </a:extLst>
          </p:cNvPr>
          <p:cNvPicPr>
            <a:picLocks noGrp="1" noRot="1" noChangeAspect="1" noMove="1" noResize="1" noEditPoints="1" noAdjustHandles="1" noChangeArrowheads="1" noChangeShapeType="1" noCrop="1"/>
          </p:cNvPicPr>
          <p:nvPr/>
        </p:nvPicPr>
        <p:blipFill rotWithShape="1">
          <a:blip r:embed="rId6"/>
          <a:srcRect l="29932" t="-8169" r="10947" b="3144"/>
          <a:stretch/>
        </p:blipFill>
        <p:spPr>
          <a:xfrm>
            <a:off x="498752" y="3203857"/>
            <a:ext cx="1794345" cy="200416"/>
          </a:xfrm>
          <a:prstGeom prst="rect">
            <a:avLst/>
          </a:prstGeom>
        </p:spPr>
      </p:pic>
      <p:pic>
        <p:nvPicPr>
          <p:cNvPr id="21" name="Picture 20">
            <a:extLst>
              <a:ext uri="{FF2B5EF4-FFF2-40B4-BE49-F238E27FC236}">
                <a16:creationId xmlns:a16="http://schemas.microsoft.com/office/drawing/2014/main" id="{31382604-34F5-E705-90CF-EC7C4665464B}"/>
              </a:ext>
            </a:extLst>
          </p:cNvPr>
          <p:cNvPicPr>
            <a:picLocks noGrp="1" noRot="1" noChangeAspect="1" noMove="1" noResize="1" noEditPoints="1" noAdjustHandles="1" noChangeArrowheads="1" noChangeShapeType="1" noCrop="1"/>
          </p:cNvPicPr>
          <p:nvPr/>
        </p:nvPicPr>
        <p:blipFill rotWithShape="1">
          <a:blip r:embed="rId7"/>
          <a:srcRect l="27465" t="18504" r="63907" b="2620"/>
          <a:stretch/>
        </p:blipFill>
        <p:spPr>
          <a:xfrm>
            <a:off x="511519" y="4026368"/>
            <a:ext cx="303892" cy="236360"/>
          </a:xfrm>
          <a:prstGeom prst="rect">
            <a:avLst/>
          </a:prstGeom>
        </p:spPr>
      </p:pic>
      <p:pic>
        <p:nvPicPr>
          <p:cNvPr id="23" name="Picture 22">
            <a:extLst>
              <a:ext uri="{FF2B5EF4-FFF2-40B4-BE49-F238E27FC236}">
                <a16:creationId xmlns:a16="http://schemas.microsoft.com/office/drawing/2014/main" id="{250B1E92-5A85-5A5B-AAD8-29DF64A821A9}"/>
              </a:ext>
            </a:extLst>
          </p:cNvPr>
          <p:cNvPicPr>
            <a:picLocks noGrp="1" noRot="1" noChangeAspect="1" noMove="1" noResize="1" noEditPoints="1" noAdjustHandles="1" noChangeArrowheads="1" noChangeShapeType="1" noCrop="1"/>
          </p:cNvPicPr>
          <p:nvPr/>
        </p:nvPicPr>
        <p:blipFill rotWithShape="1">
          <a:blip r:embed="rId8"/>
          <a:srcRect l="28017" t="20364" r="4506"/>
          <a:stretch/>
        </p:blipFill>
        <p:spPr>
          <a:xfrm>
            <a:off x="511518" y="4890037"/>
            <a:ext cx="2410378" cy="258252"/>
          </a:xfrm>
          <a:prstGeom prst="rect">
            <a:avLst/>
          </a:prstGeom>
        </p:spPr>
      </p:pic>
      <p:sp>
        <p:nvSpPr>
          <p:cNvPr id="25" name="TextBox 24">
            <a:extLst>
              <a:ext uri="{FF2B5EF4-FFF2-40B4-BE49-F238E27FC236}">
                <a16:creationId xmlns:a16="http://schemas.microsoft.com/office/drawing/2014/main" id="{0AFB1B27-EF2B-0157-6875-5342F18E5C52}"/>
              </a:ext>
            </a:extLst>
          </p:cNvPr>
          <p:cNvSpPr txBox="1">
            <a:spLocks noGrp="1" noRot="1" noMove="1" noResize="1" noEditPoints="1" noAdjustHandles="1" noChangeArrowheads="1" noChangeShapeType="1"/>
          </p:cNvSpPr>
          <p:nvPr/>
        </p:nvSpPr>
        <p:spPr>
          <a:xfrm>
            <a:off x="573217" y="984440"/>
            <a:ext cx="277085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lumMod val="50000"/>
                    <a:lumOff val="50000"/>
                  </a:prstClr>
                </a:solidFill>
                <a:effectLst/>
                <a:uLnTx/>
                <a:uFillTx/>
                <a:latin typeface="Arial"/>
                <a:ea typeface="+mn-ea"/>
                <a:cs typeface="Arial"/>
              </a:rPr>
              <a:t>Read 3 characters’ flood stories and discuss how they could be affected.</a:t>
            </a:r>
          </a:p>
        </p:txBody>
      </p:sp>
      <p:sp>
        <p:nvSpPr>
          <p:cNvPr id="26" name="TextBox 25">
            <a:extLst>
              <a:ext uri="{FF2B5EF4-FFF2-40B4-BE49-F238E27FC236}">
                <a16:creationId xmlns:a16="http://schemas.microsoft.com/office/drawing/2014/main" id="{6B6B1162-016B-D4E9-0E8E-0F93A2DC4E7D}"/>
              </a:ext>
            </a:extLst>
          </p:cNvPr>
          <p:cNvSpPr txBox="1">
            <a:spLocks noGrp="1" noRot="1" noMove="1" noResize="1" noEditPoints="1" noAdjustHandles="1" noChangeArrowheads="1" noChangeShapeType="1"/>
          </p:cNvSpPr>
          <p:nvPr/>
        </p:nvSpPr>
        <p:spPr>
          <a:xfrm>
            <a:off x="551508" y="1656591"/>
            <a:ext cx="277085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lumMod val="50000"/>
                    <a:lumOff val="50000"/>
                  </a:prstClr>
                </a:solidFill>
                <a:effectLst/>
                <a:uLnTx/>
                <a:uFillTx/>
                <a:latin typeface="Arial"/>
                <a:ea typeface="+mn-ea"/>
                <a:cs typeface="+mn-cs"/>
              </a:rPr>
              <a:t>Look at local flood maps and the role of the emergency services to explore how flooding can affect us all.</a:t>
            </a:r>
          </a:p>
          <a:p>
            <a:pPr>
              <a:defRPr/>
            </a:pPr>
            <a:r>
              <a:rPr lang="en-GB" sz="1100" b="1" i="0" u="none" strike="noStrike" noProof="0" dirty="0">
                <a:solidFill>
                  <a:schemeClr val="tx1"/>
                </a:solidFill>
                <a:latin typeface="Arial"/>
              </a:rPr>
              <a:t>Worksheet: note writing help</a:t>
            </a:r>
          </a:p>
        </p:txBody>
      </p:sp>
      <p:sp>
        <p:nvSpPr>
          <p:cNvPr id="27" name="TextBox 26">
            <a:extLst>
              <a:ext uri="{FF2B5EF4-FFF2-40B4-BE49-F238E27FC236}">
                <a16:creationId xmlns:a16="http://schemas.microsoft.com/office/drawing/2014/main" id="{13B644EE-A486-0694-6721-5AB38D075452}"/>
              </a:ext>
            </a:extLst>
          </p:cNvPr>
          <p:cNvSpPr txBox="1">
            <a:spLocks noGrp="1" noRot="1" noMove="1" noResize="1" noEditPoints="1" noAdjustHandles="1" noChangeArrowheads="1" noChangeShapeType="1"/>
          </p:cNvSpPr>
          <p:nvPr/>
        </p:nvSpPr>
        <p:spPr>
          <a:xfrm>
            <a:off x="569847" y="2719623"/>
            <a:ext cx="2450422" cy="430887"/>
          </a:xfrm>
          <a:prstGeom prst="rect">
            <a:avLst/>
          </a:prstGeom>
          <a:noFill/>
        </p:spPr>
        <p:txBody>
          <a:bodyPr wrap="square" rtlCol="0">
            <a:spAutoFit/>
          </a:bodyPr>
          <a:lstStyle/>
          <a:p>
            <a:r>
              <a:rPr lang="en-GB" sz="1100" b="0" i="0" u="none" strike="noStrike" noProof="0">
                <a:solidFill>
                  <a:schemeClr val="tx1">
                    <a:lumMod val="50000"/>
                    <a:lumOff val="50000"/>
                  </a:schemeClr>
                </a:solidFill>
                <a:latin typeface="Arial"/>
                <a:cs typeface="Arial"/>
              </a:rPr>
              <a:t>Examine images of flooding and identify the dangers.</a:t>
            </a:r>
            <a:endParaRPr lang="en-GB" sz="1100" b="0">
              <a:solidFill>
                <a:schemeClr val="tx1">
                  <a:lumMod val="50000"/>
                  <a:lumOff val="50000"/>
                </a:schemeClr>
              </a:solidFill>
              <a:latin typeface="Arial"/>
              <a:cs typeface="Arial"/>
            </a:endParaRPr>
          </a:p>
        </p:txBody>
      </p:sp>
      <p:sp>
        <p:nvSpPr>
          <p:cNvPr id="28" name="TextBox 27">
            <a:extLst>
              <a:ext uri="{FF2B5EF4-FFF2-40B4-BE49-F238E27FC236}">
                <a16:creationId xmlns:a16="http://schemas.microsoft.com/office/drawing/2014/main" id="{86C34452-8274-1AEC-75FC-9CF964DD7588}"/>
              </a:ext>
            </a:extLst>
          </p:cNvPr>
          <p:cNvSpPr txBox="1">
            <a:spLocks noGrp="1" noRot="1" noMove="1" noResize="1" noEditPoints="1" noAdjustHandles="1" noChangeArrowheads="1" noChangeShapeType="1"/>
          </p:cNvSpPr>
          <p:nvPr/>
        </p:nvSpPr>
        <p:spPr>
          <a:xfrm>
            <a:off x="569847" y="3442230"/>
            <a:ext cx="2752517" cy="600164"/>
          </a:xfrm>
          <a:prstGeom prst="rect">
            <a:avLst/>
          </a:prstGeom>
          <a:noFill/>
        </p:spPr>
        <p:txBody>
          <a:bodyPr wrap="square" rtlCol="0">
            <a:spAutoFit/>
          </a:bodyPr>
          <a:lstStyle/>
          <a:p>
            <a:r>
              <a:rPr lang="en-GB" sz="1100" b="0" i="0" u="none" strike="noStrike" noProof="0">
                <a:solidFill>
                  <a:schemeClr val="tx1">
                    <a:lumMod val="50000"/>
                    <a:lumOff val="50000"/>
                  </a:schemeClr>
                </a:solidFill>
                <a:latin typeface="Arial"/>
                <a:cs typeface="Arial"/>
              </a:rPr>
              <a:t>Play a scenario game to find out about bug out bags and why it is important to have one ready</a:t>
            </a:r>
            <a:r>
              <a:rPr lang="en-GB" sz="1100" b="0" i="0" u="none" strike="noStrike" noProof="0">
                <a:latin typeface="Arial"/>
                <a:cs typeface="Arial"/>
              </a:rPr>
              <a:t>.</a:t>
            </a:r>
            <a:endParaRPr lang="en-GB" sz="1100" b="0">
              <a:latin typeface="Arial"/>
              <a:cs typeface="Arial"/>
            </a:endParaRPr>
          </a:p>
        </p:txBody>
      </p:sp>
      <p:sp>
        <p:nvSpPr>
          <p:cNvPr id="29" name="TextBox 28">
            <a:extLst>
              <a:ext uri="{FF2B5EF4-FFF2-40B4-BE49-F238E27FC236}">
                <a16:creationId xmlns:a16="http://schemas.microsoft.com/office/drawing/2014/main" id="{9A7D2388-510C-6F30-8387-8A3478BA3D81}"/>
              </a:ext>
            </a:extLst>
          </p:cNvPr>
          <p:cNvSpPr txBox="1">
            <a:spLocks noGrp="1" noRot="1" noMove="1" noResize="1" noEditPoints="1" noAdjustHandles="1" noChangeArrowheads="1" noChangeShapeType="1"/>
          </p:cNvSpPr>
          <p:nvPr/>
        </p:nvSpPr>
        <p:spPr>
          <a:xfrm>
            <a:off x="569846" y="4262727"/>
            <a:ext cx="2752517" cy="600164"/>
          </a:xfrm>
          <a:prstGeom prst="rect">
            <a:avLst/>
          </a:prstGeom>
          <a:noFill/>
        </p:spPr>
        <p:txBody>
          <a:bodyPr wrap="square" rtlCol="0">
            <a:spAutoFit/>
          </a:bodyPr>
          <a:lstStyle/>
          <a:p>
            <a:r>
              <a:rPr lang="en-GB" sz="1100" b="0" i="0" u="none" strike="noStrike" noProof="0">
                <a:solidFill>
                  <a:schemeClr val="tx1">
                    <a:lumMod val="50000"/>
                    <a:lumOff val="50000"/>
                  </a:schemeClr>
                </a:solidFill>
                <a:latin typeface="Arial"/>
              </a:rPr>
              <a:t>Play a ‘choose your own adventure’ game to learn how to respond to flood alerts and warnings.</a:t>
            </a:r>
          </a:p>
        </p:txBody>
      </p:sp>
      <p:sp>
        <p:nvSpPr>
          <p:cNvPr id="30" name="TextBox 29">
            <a:extLst>
              <a:ext uri="{FF2B5EF4-FFF2-40B4-BE49-F238E27FC236}">
                <a16:creationId xmlns:a16="http://schemas.microsoft.com/office/drawing/2014/main" id="{A4959A43-9138-A16D-0EF5-72D394CC46BD}"/>
              </a:ext>
            </a:extLst>
          </p:cNvPr>
          <p:cNvSpPr txBox="1">
            <a:spLocks noGrp="1" noRot="1" noMove="1" noResize="1" noEditPoints="1" noAdjustHandles="1" noChangeArrowheads="1" noChangeShapeType="1"/>
          </p:cNvSpPr>
          <p:nvPr/>
        </p:nvSpPr>
        <p:spPr>
          <a:xfrm>
            <a:off x="511518" y="5099251"/>
            <a:ext cx="2770855" cy="600164"/>
          </a:xfrm>
          <a:prstGeom prst="rect">
            <a:avLst/>
          </a:prstGeom>
          <a:noFill/>
        </p:spPr>
        <p:txBody>
          <a:bodyPr wrap="square" rtlCol="0">
            <a:spAutoFit/>
          </a:bodyPr>
          <a:lstStyle/>
          <a:p>
            <a:r>
              <a:rPr lang="en-GB" sz="1100" b="0" i="0" u="none" strike="noStrike" noProof="0">
                <a:solidFill>
                  <a:schemeClr val="tx1">
                    <a:lumMod val="50000"/>
                    <a:lumOff val="50000"/>
                  </a:schemeClr>
                </a:solidFill>
                <a:latin typeface="Arial"/>
              </a:rPr>
              <a:t>Create resources to share with friends and family. This activity is designed to be repeated.</a:t>
            </a:r>
          </a:p>
        </p:txBody>
      </p:sp>
      <p:sp>
        <p:nvSpPr>
          <p:cNvPr id="32" name="TextBox 31">
            <a:extLst>
              <a:ext uri="{FF2B5EF4-FFF2-40B4-BE49-F238E27FC236}">
                <a16:creationId xmlns:a16="http://schemas.microsoft.com/office/drawing/2014/main" id="{AEEA70AA-E3AF-C54C-ED8D-78C60775251F}"/>
              </a:ext>
            </a:extLst>
          </p:cNvPr>
          <p:cNvSpPr txBox="1">
            <a:spLocks noGrp="1" noRot="1" noMove="1" noResize="1" noEditPoints="1" noAdjustHandles="1" noChangeArrowheads="1" noChangeShapeType="1"/>
          </p:cNvSpPr>
          <p:nvPr/>
        </p:nvSpPr>
        <p:spPr>
          <a:xfrm>
            <a:off x="4578465" y="154708"/>
            <a:ext cx="2955374" cy="523220"/>
          </a:xfrm>
          <a:prstGeom prst="rect">
            <a:avLst/>
          </a:prstGeom>
          <a:noFill/>
        </p:spPr>
        <p:txBody>
          <a:bodyPr wrap="square" rtlCol="0">
            <a:spAutoFit/>
          </a:bodyPr>
          <a:lstStyle/>
          <a:p>
            <a:r>
              <a:rPr lang="en-GB" sz="2800" b="1" dirty="0">
                <a:latin typeface="Arial"/>
                <a:cs typeface="Arial"/>
              </a:rPr>
              <a:t>Heatwaves</a:t>
            </a:r>
          </a:p>
        </p:txBody>
      </p:sp>
      <p:pic>
        <p:nvPicPr>
          <p:cNvPr id="34" name="Picture 33">
            <a:extLst>
              <a:ext uri="{FF2B5EF4-FFF2-40B4-BE49-F238E27FC236}">
                <a16:creationId xmlns:a16="http://schemas.microsoft.com/office/drawing/2014/main" id="{B635A158-3C56-858B-D811-EC2813C9F107}"/>
              </a:ext>
            </a:extLst>
          </p:cNvPr>
          <p:cNvPicPr>
            <a:picLocks noGrp="1" noRot="1" noChangeAspect="1" noMove="1" noResize="1" noEditPoints="1" noAdjustHandles="1" noChangeArrowheads="1" noChangeShapeType="1" noCrop="1"/>
          </p:cNvPicPr>
          <p:nvPr/>
        </p:nvPicPr>
        <p:blipFill rotWithShape="1">
          <a:blip r:embed="rId9"/>
          <a:srcRect l="37757" t="8442" b="1"/>
          <a:stretch/>
        </p:blipFill>
        <p:spPr>
          <a:xfrm>
            <a:off x="4178046" y="700874"/>
            <a:ext cx="1981702" cy="345566"/>
          </a:xfrm>
          <a:prstGeom prst="rect">
            <a:avLst/>
          </a:prstGeom>
        </p:spPr>
      </p:pic>
      <p:sp>
        <p:nvSpPr>
          <p:cNvPr id="35" name="TextBox 34">
            <a:extLst>
              <a:ext uri="{FF2B5EF4-FFF2-40B4-BE49-F238E27FC236}">
                <a16:creationId xmlns:a16="http://schemas.microsoft.com/office/drawing/2014/main" id="{D0349F97-01CB-CBD0-C77B-A4B7D0E600E1}"/>
              </a:ext>
            </a:extLst>
          </p:cNvPr>
          <p:cNvSpPr txBox="1">
            <a:spLocks noGrp="1" noRot="1" noMove="1" noResize="1" noEditPoints="1" noAdjustHandles="1" noChangeArrowheads="1" noChangeShapeType="1"/>
          </p:cNvSpPr>
          <p:nvPr/>
        </p:nvSpPr>
        <p:spPr>
          <a:xfrm>
            <a:off x="4221204" y="946611"/>
            <a:ext cx="2770855" cy="769441"/>
          </a:xfrm>
          <a:prstGeom prst="rect">
            <a:avLst/>
          </a:prstGeom>
          <a:noFill/>
        </p:spPr>
        <p:txBody>
          <a:bodyPr wrap="square" rtlCol="0">
            <a:spAutoFit/>
          </a:bodyPr>
          <a:lstStyle/>
          <a:p>
            <a:pPr>
              <a:defRPr/>
            </a:pPr>
            <a:r>
              <a:rPr lang="en-GB" sz="1100" b="0" i="0" u="none" strike="noStrike" noProof="0" dirty="0">
                <a:solidFill>
                  <a:schemeClr val="tx1">
                    <a:lumMod val="50000"/>
                    <a:lumOff val="50000"/>
                  </a:schemeClr>
                </a:solidFill>
                <a:latin typeface="Arial"/>
              </a:rPr>
              <a:t>Find out about the effects of heatwaves through completing a quiz</a:t>
            </a:r>
            <a:r>
              <a:rPr kumimoji="0" lang="en-GB" sz="1100" b="0" i="0" u="none" strike="noStrike" kern="1200" cap="none" spc="0" normalizeH="0" baseline="0" noProof="0" dirty="0">
                <a:ln>
                  <a:noFill/>
                </a:ln>
                <a:solidFill>
                  <a:prstClr val="black">
                    <a:lumMod val="50000"/>
                    <a:lumOff val="50000"/>
                  </a:prstClr>
                </a:solidFill>
                <a:effectLst/>
                <a:uLnTx/>
                <a:uFillTx/>
                <a:latin typeface="Arial"/>
                <a:ea typeface="+mn-ea"/>
                <a:cs typeface="Arial"/>
              </a:rPr>
              <a:t>.</a:t>
            </a:r>
          </a:p>
          <a:p>
            <a:pPr>
              <a:defRPr/>
            </a:pPr>
            <a:r>
              <a:rPr lang="en-GB" sz="1100" b="1" i="0" u="none" strike="noStrike" noProof="0" dirty="0">
                <a:solidFill>
                  <a:schemeClr val="tx1"/>
                </a:solidFill>
                <a:latin typeface="Arial"/>
              </a:rPr>
              <a:t>Worksheet: heatwave facts to print</a:t>
            </a:r>
          </a:p>
          <a:p>
            <a:pPr>
              <a:defRPr/>
            </a:pPr>
            <a:endParaRPr kumimoji="0" lang="en-GB" sz="11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pic>
        <p:nvPicPr>
          <p:cNvPr id="37" name="Picture 36">
            <a:extLst>
              <a:ext uri="{FF2B5EF4-FFF2-40B4-BE49-F238E27FC236}">
                <a16:creationId xmlns:a16="http://schemas.microsoft.com/office/drawing/2014/main" id="{913BF7E7-BDD7-E7A7-CF74-04B8E5038A5C}"/>
              </a:ext>
            </a:extLst>
          </p:cNvPr>
          <p:cNvPicPr>
            <a:picLocks noGrp="1" noRot="1" noChangeAspect="1" noMove="1" noResize="1" noEditPoints="1" noAdjustHandles="1" noChangeArrowheads="1" noChangeShapeType="1" noCrop="1"/>
          </p:cNvPicPr>
          <p:nvPr/>
        </p:nvPicPr>
        <p:blipFill rotWithShape="1">
          <a:blip r:embed="rId10"/>
          <a:srcRect l="38332" t="16944" b="7878"/>
          <a:stretch/>
        </p:blipFill>
        <p:spPr>
          <a:xfrm>
            <a:off x="4178046" y="1553749"/>
            <a:ext cx="1992500" cy="258930"/>
          </a:xfrm>
          <a:prstGeom prst="rect">
            <a:avLst/>
          </a:prstGeom>
        </p:spPr>
      </p:pic>
      <p:sp>
        <p:nvSpPr>
          <p:cNvPr id="38" name="TextBox 37">
            <a:extLst>
              <a:ext uri="{FF2B5EF4-FFF2-40B4-BE49-F238E27FC236}">
                <a16:creationId xmlns:a16="http://schemas.microsoft.com/office/drawing/2014/main" id="{FF3960BE-49FE-D703-C470-669D9B24147D}"/>
              </a:ext>
            </a:extLst>
          </p:cNvPr>
          <p:cNvSpPr txBox="1">
            <a:spLocks noGrp="1" noRot="1" noMove="1" noResize="1" noEditPoints="1" noAdjustHandles="1" noChangeArrowheads="1" noChangeShapeType="1"/>
          </p:cNvSpPr>
          <p:nvPr/>
        </p:nvSpPr>
        <p:spPr>
          <a:xfrm>
            <a:off x="7733979" y="1568365"/>
            <a:ext cx="2770855" cy="600164"/>
          </a:xfrm>
          <a:prstGeom prst="rect">
            <a:avLst/>
          </a:prstGeom>
          <a:noFill/>
        </p:spPr>
        <p:txBody>
          <a:bodyPr wrap="square" rtlCol="0">
            <a:spAutoFit/>
          </a:bodyPr>
          <a:lstStyle/>
          <a:p>
            <a:pPr marL="0" marR="0" lvl="0" indent="0" algn="l" rtl="0" eaLnBrk="1" fontAlgn="auto" latinLnBrk="0" hangingPunct="1">
              <a:lnSpc>
                <a:spcPct val="100000"/>
              </a:lnSpc>
              <a:spcBef>
                <a:spcPts val="0"/>
              </a:spcBef>
              <a:spcAft>
                <a:spcPts val="0"/>
              </a:spcAft>
              <a:buClrTx/>
              <a:buSzTx/>
              <a:buFontTx/>
              <a:buNone/>
            </a:pPr>
            <a:r>
              <a:rPr lang="en-GB" sz="1100" dirty="0">
                <a:solidFill>
                  <a:schemeClr val="tx1">
                    <a:lumMod val="50000"/>
                    <a:lumOff val="50000"/>
                  </a:schemeClr>
                </a:solidFill>
                <a:latin typeface="Arial"/>
                <a:cs typeface="Arial"/>
              </a:rPr>
              <a:t>Examine a list of ways to cope and apply this to yourself and others.</a:t>
            </a:r>
          </a:p>
          <a:p>
            <a:r>
              <a:rPr lang="en-GB" sz="1100" b="1" i="0" u="none" strike="noStrike" noProof="0" dirty="0">
                <a:solidFill>
                  <a:schemeClr val="tx1"/>
                </a:solidFill>
                <a:latin typeface="Arial"/>
              </a:rPr>
              <a:t>Worksheet: coping with eco-anxiety</a:t>
            </a:r>
          </a:p>
        </p:txBody>
      </p:sp>
      <p:pic>
        <p:nvPicPr>
          <p:cNvPr id="39" name="Picture 38">
            <a:extLst>
              <a:ext uri="{FF2B5EF4-FFF2-40B4-BE49-F238E27FC236}">
                <a16:creationId xmlns:a16="http://schemas.microsoft.com/office/drawing/2014/main" id="{1D2C9318-12E7-2314-230B-1C318C03DDE5}"/>
              </a:ext>
            </a:extLst>
          </p:cNvPr>
          <p:cNvPicPr>
            <a:picLocks noGrp="1" noRot="1" noChangeAspect="1" noMove="1" noResize="1" noEditPoints="1" noAdjustHandles="1" noChangeArrowheads="1" noChangeShapeType="1" noCrop="1"/>
          </p:cNvPicPr>
          <p:nvPr/>
        </p:nvPicPr>
        <p:blipFill rotWithShape="1">
          <a:blip r:embed="rId11"/>
          <a:srcRect l="34210" t="21075" b="19673"/>
          <a:stretch/>
        </p:blipFill>
        <p:spPr>
          <a:xfrm>
            <a:off x="4167051" y="2734318"/>
            <a:ext cx="2410370" cy="235499"/>
          </a:xfrm>
          <a:prstGeom prst="rect">
            <a:avLst/>
          </a:prstGeom>
        </p:spPr>
      </p:pic>
      <p:sp>
        <p:nvSpPr>
          <p:cNvPr id="41" name="TextBox 40">
            <a:extLst>
              <a:ext uri="{FF2B5EF4-FFF2-40B4-BE49-F238E27FC236}">
                <a16:creationId xmlns:a16="http://schemas.microsoft.com/office/drawing/2014/main" id="{D7C2A110-CB9A-A975-3DAB-584F31EF240E}"/>
              </a:ext>
            </a:extLst>
          </p:cNvPr>
          <p:cNvSpPr txBox="1">
            <a:spLocks noGrp="1" noRot="1" noMove="1" noResize="1" noEditPoints="1" noAdjustHandles="1" noChangeArrowheads="1" noChangeShapeType="1"/>
          </p:cNvSpPr>
          <p:nvPr/>
        </p:nvSpPr>
        <p:spPr>
          <a:xfrm>
            <a:off x="4178046" y="3020112"/>
            <a:ext cx="2743794" cy="769441"/>
          </a:xfrm>
          <a:prstGeom prst="rect">
            <a:avLst/>
          </a:prstGeom>
          <a:noFill/>
        </p:spPr>
        <p:txBody>
          <a:bodyPr wrap="square">
            <a:spAutoFit/>
          </a:bodyPr>
          <a:lstStyle/>
          <a:p>
            <a:pPr lvl="0">
              <a:buNone/>
            </a:pPr>
            <a:r>
              <a:rPr lang="en-GB" sz="1100" b="0" i="0" u="none" strike="noStrike" noProof="0" dirty="0">
                <a:solidFill>
                  <a:schemeClr val="tx1">
                    <a:lumMod val="50000"/>
                    <a:lumOff val="50000"/>
                  </a:schemeClr>
                </a:solidFill>
                <a:latin typeface="Arial"/>
              </a:rPr>
              <a:t>Create a decision flowchart to share with friends and family to help them prepare for a heatwave.</a:t>
            </a:r>
          </a:p>
          <a:p>
            <a:r>
              <a:rPr lang="en-GB" sz="1100" b="1" i="0" u="none" strike="noStrike" noProof="0" dirty="0">
                <a:solidFill>
                  <a:schemeClr val="tx1"/>
                </a:solidFill>
                <a:latin typeface="Arial"/>
              </a:rPr>
              <a:t>Worksheet: decision flowcharts</a:t>
            </a:r>
            <a:endParaRPr lang="en-GB" sz="1100" b="1" i="0" u="none" strike="noStrike" noProof="0" dirty="0">
              <a:solidFill>
                <a:schemeClr val="tx1">
                  <a:lumMod val="50000"/>
                  <a:lumOff val="50000"/>
                </a:schemeClr>
              </a:solidFill>
              <a:latin typeface="Arial"/>
            </a:endParaRPr>
          </a:p>
        </p:txBody>
      </p:sp>
      <p:sp>
        <p:nvSpPr>
          <p:cNvPr id="50" name="TextBox 49">
            <a:extLst>
              <a:ext uri="{FF2B5EF4-FFF2-40B4-BE49-F238E27FC236}">
                <a16:creationId xmlns:a16="http://schemas.microsoft.com/office/drawing/2014/main" id="{44662228-43DB-0356-8E3B-8C2C17974C72}"/>
              </a:ext>
            </a:extLst>
          </p:cNvPr>
          <p:cNvSpPr txBox="1">
            <a:spLocks noGrp="1" noRot="1" noMove="1" noResize="1" noEditPoints="1" noAdjustHandles="1" noChangeArrowheads="1" noChangeShapeType="1"/>
          </p:cNvSpPr>
          <p:nvPr/>
        </p:nvSpPr>
        <p:spPr>
          <a:xfrm>
            <a:off x="8154455" y="171710"/>
            <a:ext cx="2955374" cy="523220"/>
          </a:xfrm>
          <a:prstGeom prst="rect">
            <a:avLst/>
          </a:prstGeom>
          <a:noFill/>
        </p:spPr>
        <p:txBody>
          <a:bodyPr wrap="square" rtlCol="0">
            <a:spAutoFit/>
          </a:bodyPr>
          <a:lstStyle/>
          <a:p>
            <a:r>
              <a:rPr lang="en-GB" sz="2800" b="1" dirty="0">
                <a:latin typeface="Arial"/>
                <a:cs typeface="Arial"/>
              </a:rPr>
              <a:t>Eco-anxiety</a:t>
            </a:r>
          </a:p>
        </p:txBody>
      </p:sp>
      <p:pic>
        <p:nvPicPr>
          <p:cNvPr id="51" name="Picture 50">
            <a:extLst>
              <a:ext uri="{FF2B5EF4-FFF2-40B4-BE49-F238E27FC236}">
                <a16:creationId xmlns:a16="http://schemas.microsoft.com/office/drawing/2014/main" id="{1D185DA9-3951-3B26-E998-E535B328C729}"/>
              </a:ext>
            </a:extLst>
          </p:cNvPr>
          <p:cNvPicPr>
            <a:picLocks noGrp="1" noRot="1" noChangeAspect="1" noMove="1" noResize="1" noEditPoints="1" noAdjustHandles="1" noChangeArrowheads="1" noChangeShapeType="1" noCrop="1"/>
          </p:cNvPicPr>
          <p:nvPr/>
        </p:nvPicPr>
        <p:blipFill rotWithShape="1">
          <a:blip r:embed="rId12"/>
          <a:srcRect l="38165" t="8282" b="16866"/>
          <a:stretch/>
        </p:blipFill>
        <p:spPr>
          <a:xfrm>
            <a:off x="7755427" y="700874"/>
            <a:ext cx="1974828" cy="262578"/>
          </a:xfrm>
          <a:prstGeom prst="rect">
            <a:avLst/>
          </a:prstGeom>
        </p:spPr>
      </p:pic>
      <p:sp>
        <p:nvSpPr>
          <p:cNvPr id="52" name="TextBox 51">
            <a:extLst>
              <a:ext uri="{FF2B5EF4-FFF2-40B4-BE49-F238E27FC236}">
                <a16:creationId xmlns:a16="http://schemas.microsoft.com/office/drawing/2014/main" id="{422713A6-9B28-00BC-D0C6-23A6AFF7056A}"/>
              </a:ext>
            </a:extLst>
          </p:cNvPr>
          <p:cNvSpPr txBox="1">
            <a:spLocks noGrp="1" noRot="1" noMove="1" noResize="1" noEditPoints="1" noAdjustHandles="1" noChangeArrowheads="1" noChangeShapeType="1"/>
          </p:cNvSpPr>
          <p:nvPr/>
        </p:nvSpPr>
        <p:spPr>
          <a:xfrm>
            <a:off x="7737437" y="915711"/>
            <a:ext cx="2770855" cy="430887"/>
          </a:xfrm>
          <a:prstGeom prst="rect">
            <a:avLst/>
          </a:prstGeom>
          <a:noFill/>
        </p:spPr>
        <p:txBody>
          <a:bodyPr wrap="square" rtlCol="0">
            <a:spAutoFit/>
          </a:bodyPr>
          <a:lstStyle/>
          <a:p>
            <a:pPr>
              <a:buClr>
                <a:srgbClr val="EE2A24"/>
              </a:buClr>
            </a:pPr>
            <a:r>
              <a:rPr lang="en-GB" sz="1100" b="0" i="0" u="none" strike="noStrike" noProof="0">
                <a:solidFill>
                  <a:schemeClr val="tx1">
                    <a:lumMod val="50000"/>
                    <a:lumOff val="50000"/>
                  </a:schemeClr>
                </a:solidFill>
                <a:latin typeface="Arial"/>
                <a:cs typeface="Arial"/>
              </a:rPr>
              <a:t>Read a character’s experience of eco-anxiety and use this to define what it is.</a:t>
            </a:r>
            <a:endParaRPr lang="en-GB" sz="1100">
              <a:solidFill>
                <a:schemeClr val="tx1">
                  <a:lumMod val="50000"/>
                  <a:lumOff val="50000"/>
                </a:schemeClr>
              </a:solidFill>
              <a:latin typeface="Arial"/>
              <a:cs typeface="Arial"/>
            </a:endParaRPr>
          </a:p>
        </p:txBody>
      </p:sp>
      <p:sp>
        <p:nvSpPr>
          <p:cNvPr id="57" name="TextBox 56">
            <a:extLst>
              <a:ext uri="{FF2B5EF4-FFF2-40B4-BE49-F238E27FC236}">
                <a16:creationId xmlns:a16="http://schemas.microsoft.com/office/drawing/2014/main" id="{22AF5D08-CE75-2D27-2984-22024CFC996B}"/>
              </a:ext>
            </a:extLst>
          </p:cNvPr>
          <p:cNvSpPr txBox="1">
            <a:spLocks noGrp="1" noRot="1" noMove="1" noResize="1" noEditPoints="1" noAdjustHandles="1" noChangeArrowheads="1" noChangeShapeType="1"/>
          </p:cNvSpPr>
          <p:nvPr/>
        </p:nvSpPr>
        <p:spPr>
          <a:xfrm>
            <a:off x="4221204" y="1771407"/>
            <a:ext cx="2770855" cy="1107996"/>
          </a:xfrm>
          <a:prstGeom prst="rect">
            <a:avLst/>
          </a:prstGeom>
          <a:noFill/>
        </p:spPr>
        <p:txBody>
          <a:bodyPr wrap="square" lIns="91440" tIns="45720" rIns="91440" bIns="45720" rtlCol="0" anchor="t">
            <a:spAutoFit/>
          </a:bodyPr>
          <a:lstStyle/>
          <a:p>
            <a:pPr>
              <a:buClr>
                <a:srgbClr val="EE2A24"/>
              </a:buClr>
            </a:pPr>
            <a:r>
              <a:rPr lang="en-GB" sz="1100" b="0" i="0" u="none" strike="noStrike" noProof="0" dirty="0">
                <a:solidFill>
                  <a:schemeClr val="tx1">
                    <a:lumMod val="50000"/>
                    <a:lumOff val="50000"/>
                  </a:schemeClr>
                </a:solidFill>
                <a:latin typeface="Arial"/>
                <a:cs typeface="Arial"/>
              </a:rPr>
              <a:t>Learn how heatwaves affects our body and the first aid to help. Apply these to different scenarios.</a:t>
            </a:r>
          </a:p>
          <a:p>
            <a:pPr>
              <a:buClr>
                <a:srgbClr val="EE2A24"/>
              </a:buClr>
            </a:pPr>
            <a:r>
              <a:rPr lang="en-GB" sz="1100" b="1" dirty="0">
                <a:latin typeface="Arial"/>
              </a:rPr>
              <a:t>Poster: heatwaves scenarios</a:t>
            </a:r>
            <a:endParaRPr lang="en-GB" sz="1100" b="1" dirty="0">
              <a:latin typeface="Arial"/>
              <a:cs typeface="Arial"/>
            </a:endParaRPr>
          </a:p>
          <a:p>
            <a:pPr>
              <a:buClr>
                <a:srgbClr val="EE2A24"/>
              </a:buClr>
            </a:pPr>
            <a:r>
              <a:rPr lang="en-GB" sz="1100" b="1" dirty="0">
                <a:latin typeface="Arial"/>
              </a:rPr>
              <a:t>Poster</a:t>
            </a:r>
            <a:r>
              <a:rPr lang="en-GB" sz="1100" b="1" i="0" u="none" strike="noStrike" noProof="0" dirty="0">
                <a:latin typeface="Arial"/>
              </a:rPr>
              <a:t>: heatwaves first aid</a:t>
            </a:r>
            <a:r>
              <a:rPr lang="en-GB" sz="1100" b="1" dirty="0">
                <a:latin typeface="Arial"/>
              </a:rPr>
              <a:t> </a:t>
            </a:r>
            <a:endParaRPr lang="en-GB" sz="1100" b="1" i="0" u="none" strike="noStrike" noProof="0" dirty="0">
              <a:latin typeface="Arial"/>
              <a:cs typeface="Arial"/>
            </a:endParaRPr>
          </a:p>
          <a:p>
            <a:pPr>
              <a:buClr>
                <a:srgbClr val="EE2A24"/>
              </a:buClr>
            </a:pPr>
            <a:endParaRPr lang="en-GB" sz="1100" b="1" i="0" u="none" strike="noStrike" noProof="0" dirty="0">
              <a:solidFill>
                <a:schemeClr val="tx1"/>
              </a:solidFill>
              <a:latin typeface="Arial"/>
            </a:endParaRPr>
          </a:p>
        </p:txBody>
      </p:sp>
      <p:pic>
        <p:nvPicPr>
          <p:cNvPr id="58" name="Picture 57">
            <a:extLst>
              <a:ext uri="{FF2B5EF4-FFF2-40B4-BE49-F238E27FC236}">
                <a16:creationId xmlns:a16="http://schemas.microsoft.com/office/drawing/2014/main" id="{AB71378C-E49B-7DCB-02CF-0C965FDDFD73}"/>
              </a:ext>
            </a:extLst>
          </p:cNvPr>
          <p:cNvPicPr>
            <a:picLocks noGrp="1" noRot="1" noChangeAspect="1" noMove="1" noResize="1" noEditPoints="1" noAdjustHandles="1" noChangeArrowheads="1" noChangeShapeType="1" noCrop="1"/>
          </p:cNvPicPr>
          <p:nvPr/>
        </p:nvPicPr>
        <p:blipFill rotWithShape="1">
          <a:blip r:embed="rId13"/>
          <a:srcRect l="37311" t="29986" r="1430" b="14449"/>
          <a:stretch/>
        </p:blipFill>
        <p:spPr>
          <a:xfrm>
            <a:off x="7727778" y="2201340"/>
            <a:ext cx="1906901" cy="188956"/>
          </a:xfrm>
          <a:prstGeom prst="rect">
            <a:avLst/>
          </a:prstGeom>
        </p:spPr>
      </p:pic>
      <p:sp>
        <p:nvSpPr>
          <p:cNvPr id="59" name="TextBox 58">
            <a:extLst>
              <a:ext uri="{FF2B5EF4-FFF2-40B4-BE49-F238E27FC236}">
                <a16:creationId xmlns:a16="http://schemas.microsoft.com/office/drawing/2014/main" id="{37F834ED-1DB2-55D3-2C47-98AD7911918F}"/>
              </a:ext>
            </a:extLst>
          </p:cNvPr>
          <p:cNvSpPr txBox="1">
            <a:spLocks noGrp="1" noRot="1" noMove="1" noResize="1" noEditPoints="1" noAdjustHandles="1" noChangeArrowheads="1" noChangeShapeType="1"/>
          </p:cNvSpPr>
          <p:nvPr/>
        </p:nvSpPr>
        <p:spPr>
          <a:xfrm>
            <a:off x="7751561" y="2424264"/>
            <a:ext cx="2743794" cy="769441"/>
          </a:xfrm>
          <a:prstGeom prst="rect">
            <a:avLst/>
          </a:prstGeom>
          <a:noFill/>
        </p:spPr>
        <p:txBody>
          <a:bodyPr wrap="square">
            <a:spAutoFit/>
          </a:bodyPr>
          <a:lstStyle/>
          <a:p>
            <a:pPr>
              <a:buClr>
                <a:srgbClr val="EE2A24"/>
              </a:buClr>
            </a:pPr>
            <a:r>
              <a:rPr lang="en-GB" sz="1100" b="0" i="0" u="none" strike="noStrike" noProof="0" dirty="0">
                <a:solidFill>
                  <a:schemeClr val="tx1">
                    <a:lumMod val="50000"/>
                    <a:lumOff val="50000"/>
                  </a:schemeClr>
                </a:solidFill>
                <a:latin typeface="Arial"/>
                <a:cs typeface="Arial"/>
              </a:rPr>
              <a:t>Create a video/script for social media of how to cope with eco-anxiety to share with friends and family.</a:t>
            </a:r>
          </a:p>
          <a:p>
            <a:pPr>
              <a:buClr>
                <a:srgbClr val="EE2A24"/>
              </a:buClr>
            </a:pPr>
            <a:r>
              <a:rPr lang="en-GB" sz="1100" b="1" i="0" u="none" strike="noStrike" noProof="0" dirty="0">
                <a:solidFill>
                  <a:schemeClr val="tx1"/>
                </a:solidFill>
                <a:latin typeface="Arial"/>
              </a:rPr>
              <a:t>Worksheet: </a:t>
            </a:r>
            <a:r>
              <a:rPr lang="en-GB" sz="1100" b="1" i="0" u="none" strike="noStrike" noProof="0" dirty="0" err="1">
                <a:solidFill>
                  <a:schemeClr val="tx1"/>
                </a:solidFill>
                <a:latin typeface="Arial"/>
              </a:rPr>
              <a:t>ec</a:t>
            </a:r>
            <a:r>
              <a:rPr lang="en-GB" sz="1100" b="1" dirty="0">
                <a:latin typeface="Arial"/>
              </a:rPr>
              <a:t>o-anxiety video script</a:t>
            </a:r>
            <a:endParaRPr lang="en-GB" sz="1100" b="1" i="0" u="none" strike="noStrike" noProof="0" dirty="0">
              <a:solidFill>
                <a:schemeClr val="tx1"/>
              </a:solidFill>
              <a:latin typeface="Arial"/>
            </a:endParaRPr>
          </a:p>
        </p:txBody>
      </p:sp>
      <p:sp>
        <p:nvSpPr>
          <p:cNvPr id="70" name="TextBox 69">
            <a:extLst>
              <a:ext uri="{FF2B5EF4-FFF2-40B4-BE49-F238E27FC236}">
                <a16:creationId xmlns:a16="http://schemas.microsoft.com/office/drawing/2014/main" id="{49DBBE03-11A5-B6E8-F460-30F764155F4E}"/>
              </a:ext>
            </a:extLst>
          </p:cNvPr>
          <p:cNvSpPr txBox="1">
            <a:spLocks noGrp="1" noRot="1" noMove="1" noResize="1" noEditPoints="1" noAdjustHandles="1" noChangeArrowheads="1" noChangeShapeType="1"/>
          </p:cNvSpPr>
          <p:nvPr/>
        </p:nvSpPr>
        <p:spPr>
          <a:xfrm>
            <a:off x="9548921" y="3791918"/>
            <a:ext cx="1929116" cy="1015663"/>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Bronze certificate</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Silver certificate</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Gold certificate</a:t>
            </a:r>
          </a:p>
        </p:txBody>
      </p:sp>
      <p:sp>
        <p:nvSpPr>
          <p:cNvPr id="2" name="Rectangle 1">
            <a:extLst>
              <a:ext uri="{FF2B5EF4-FFF2-40B4-BE49-F238E27FC236}">
                <a16:creationId xmlns:a16="http://schemas.microsoft.com/office/drawing/2014/main" id="{B04F7814-AC5B-16FC-44B0-5789E243A877}"/>
              </a:ext>
            </a:extLst>
          </p:cNvPr>
          <p:cNvSpPr>
            <a:spLocks noGrp="1" noRot="1" noMove="1" noResize="1" noEditPoints="1" noAdjustHandles="1" noChangeArrowheads="1" noChangeShapeType="1"/>
          </p:cNvSpPr>
          <p:nvPr/>
        </p:nvSpPr>
        <p:spPr>
          <a:xfrm>
            <a:off x="501426" y="287278"/>
            <a:ext cx="295176" cy="315985"/>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F700672B-09FD-16E8-F8E8-059C9FA99D3D}"/>
              </a:ext>
            </a:extLst>
          </p:cNvPr>
          <p:cNvSpPr>
            <a:spLocks noGrp="1" noRot="1" noMove="1" noResize="1" noEditPoints="1" noAdjustHandles="1" noChangeArrowheads="1" noChangeShapeType="1"/>
          </p:cNvSpPr>
          <p:nvPr/>
        </p:nvSpPr>
        <p:spPr>
          <a:xfrm>
            <a:off x="4204715" y="277778"/>
            <a:ext cx="295176" cy="315985"/>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9DADC611-178F-8EE6-CAC5-A5AEA86D9FA6}"/>
              </a:ext>
            </a:extLst>
          </p:cNvPr>
          <p:cNvSpPr>
            <a:spLocks noGrp="1" noRot="1" noMove="1" noResize="1" noEditPoints="1" noAdjustHandles="1" noChangeArrowheads="1" noChangeShapeType="1"/>
          </p:cNvSpPr>
          <p:nvPr/>
        </p:nvSpPr>
        <p:spPr>
          <a:xfrm>
            <a:off x="7749024" y="285570"/>
            <a:ext cx="295176" cy="315985"/>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TextBox 67">
            <a:extLst>
              <a:ext uri="{FF2B5EF4-FFF2-40B4-BE49-F238E27FC236}">
                <a16:creationId xmlns:a16="http://schemas.microsoft.com/office/drawing/2014/main" id="{41ACD9DC-046C-6E28-4128-5F8A73AFB373}"/>
              </a:ext>
            </a:extLst>
          </p:cNvPr>
          <p:cNvSpPr txBox="1">
            <a:spLocks noGrp="1" noRot="1" noMove="1" noResize="1" noEditPoints="1" noAdjustHandles="1" noChangeArrowheads="1" noChangeShapeType="1"/>
          </p:cNvSpPr>
          <p:nvPr/>
        </p:nvSpPr>
        <p:spPr>
          <a:xfrm>
            <a:off x="8008815" y="3424920"/>
            <a:ext cx="2955374" cy="369332"/>
          </a:xfrm>
          <a:prstGeom prst="rect">
            <a:avLst/>
          </a:prstGeom>
          <a:noFill/>
        </p:spPr>
        <p:txBody>
          <a:bodyPr wrap="square" rtlCol="0">
            <a:spAutoFit/>
          </a:bodyPr>
          <a:lstStyle/>
          <a:p>
            <a:pPr algn="ctr"/>
            <a:r>
              <a:rPr lang="en-GB" sz="1800" b="1" dirty="0">
                <a:solidFill>
                  <a:srgbClr val="EE2A24"/>
                </a:solidFill>
                <a:latin typeface="Arial"/>
                <a:cs typeface="Arial"/>
              </a:rPr>
              <a:t>For use across all topics</a:t>
            </a:r>
          </a:p>
        </p:txBody>
      </p:sp>
      <p:sp>
        <p:nvSpPr>
          <p:cNvPr id="69" name="TextBox 68">
            <a:extLst>
              <a:ext uri="{FF2B5EF4-FFF2-40B4-BE49-F238E27FC236}">
                <a16:creationId xmlns:a16="http://schemas.microsoft.com/office/drawing/2014/main" id="{1162C92D-3865-F7B7-BBA9-790024B5C96D}"/>
              </a:ext>
            </a:extLst>
          </p:cNvPr>
          <p:cNvSpPr txBox="1">
            <a:spLocks noGrp="1" noRot="1" noMove="1" noResize="1" noEditPoints="1" noAdjustHandles="1" noChangeArrowheads="1" noChangeShapeType="1"/>
          </p:cNvSpPr>
          <p:nvPr/>
        </p:nvSpPr>
        <p:spPr>
          <a:xfrm>
            <a:off x="7914585" y="3789878"/>
            <a:ext cx="1513302" cy="1200329"/>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Starters</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Plenaries</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Weather Together </a:t>
            </a:r>
          </a:p>
          <a:p>
            <a:r>
              <a:rPr lang="en-GB" sz="1200" b="1" dirty="0">
                <a:latin typeface="Arial" panose="020B0604020202020204" pitchFamily="34" charset="0"/>
                <a:cs typeface="Arial" panose="020B0604020202020204" pitchFamily="34" charset="0"/>
              </a:rPr>
              <a:t>award tracker</a:t>
            </a:r>
          </a:p>
        </p:txBody>
      </p:sp>
      <p:sp>
        <p:nvSpPr>
          <p:cNvPr id="6" name="Rectangle 5">
            <a:extLst>
              <a:ext uri="{FF2B5EF4-FFF2-40B4-BE49-F238E27FC236}">
                <a16:creationId xmlns:a16="http://schemas.microsoft.com/office/drawing/2014/main" id="{9FD48F1D-5075-A893-5EB8-A16DA3E4C8E6}"/>
              </a:ext>
            </a:extLst>
          </p:cNvPr>
          <p:cNvSpPr>
            <a:spLocks noGrp="1" noRot="1" noMove="1" noResize="1" noEditPoints="1" noAdjustHandles="1" noChangeArrowheads="1" noChangeShapeType="1"/>
          </p:cNvSpPr>
          <p:nvPr/>
        </p:nvSpPr>
        <p:spPr>
          <a:xfrm>
            <a:off x="7745901" y="3406219"/>
            <a:ext cx="295176" cy="315985"/>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106536FA-836C-EC7B-A292-4EDBF7A2C4F5}"/>
              </a:ext>
            </a:extLst>
          </p:cNvPr>
          <p:cNvPicPr>
            <a:picLocks noGrp="1" noRot="1" noChangeAspect="1" noMove="1" noResize="1" noEditPoints="1" noAdjustHandles="1" noChangeArrowheads="1" noChangeShapeType="1" noCrop="1"/>
          </p:cNvPicPr>
          <p:nvPr/>
        </p:nvPicPr>
        <p:blipFill>
          <a:blip r:embed="rId14"/>
          <a:stretch>
            <a:fillRect/>
          </a:stretch>
        </p:blipFill>
        <p:spPr>
          <a:xfrm>
            <a:off x="4019462" y="3773249"/>
            <a:ext cx="3121333" cy="1562071"/>
          </a:xfrm>
          <a:prstGeom prst="rect">
            <a:avLst/>
          </a:prstGeom>
        </p:spPr>
      </p:pic>
      <p:sp>
        <p:nvSpPr>
          <p:cNvPr id="13" name="TextBox 12">
            <a:extLst>
              <a:ext uri="{FF2B5EF4-FFF2-40B4-BE49-F238E27FC236}">
                <a16:creationId xmlns:a16="http://schemas.microsoft.com/office/drawing/2014/main" id="{7C4FB78C-D2BE-C5E6-4376-21C3CF7EFEBD}"/>
              </a:ext>
            </a:extLst>
          </p:cNvPr>
          <p:cNvSpPr txBox="1">
            <a:spLocks noGrp="1" noRot="1" noMove="1" noResize="1" noEditPoints="1" noAdjustHandles="1" noChangeArrowheads="1" noChangeShapeType="1"/>
          </p:cNvSpPr>
          <p:nvPr/>
        </p:nvSpPr>
        <p:spPr>
          <a:xfrm>
            <a:off x="4283655" y="5563365"/>
            <a:ext cx="2838145" cy="461665"/>
          </a:xfrm>
          <a:prstGeom prst="rect">
            <a:avLst/>
          </a:prstGeom>
          <a:noFill/>
        </p:spPr>
        <p:txBody>
          <a:bodyPr wrap="square" rtlCol="0">
            <a:spAutoFit/>
          </a:bodyPr>
          <a:lstStyle/>
          <a:p>
            <a:r>
              <a:rPr lang="en-GB" sz="1200" dirty="0">
                <a:solidFill>
                  <a:srgbClr val="7F7F7F"/>
                </a:solidFill>
                <a:latin typeface="Arial"/>
              </a:rPr>
              <a:t>Fill in this quick survey to help us improve Weather Together.</a:t>
            </a:r>
            <a:endParaRPr lang="en-GB" sz="1200" i="0" u="none" strike="noStrike" noProof="0" dirty="0">
              <a:solidFill>
                <a:srgbClr val="7F7F7F"/>
              </a:solidFill>
              <a:latin typeface="Arial"/>
            </a:endParaRPr>
          </a:p>
        </p:txBody>
      </p:sp>
      <p:pic>
        <p:nvPicPr>
          <p:cNvPr id="43" name="Picture 42">
            <a:extLst>
              <a:ext uri="{FF2B5EF4-FFF2-40B4-BE49-F238E27FC236}">
                <a16:creationId xmlns:a16="http://schemas.microsoft.com/office/drawing/2014/main" id="{3A3B48B8-968B-7C48-3772-99A82D5B3572}"/>
              </a:ext>
            </a:extLst>
          </p:cNvPr>
          <p:cNvPicPr>
            <a:picLocks noGrp="1" noRot="1" noChangeAspect="1" noMove="1" noResize="1" noEditPoints="1" noAdjustHandles="1" noChangeArrowheads="1" noChangeShapeType="1" noCrop="1"/>
          </p:cNvPicPr>
          <p:nvPr/>
        </p:nvPicPr>
        <p:blipFill>
          <a:blip r:embed="rId15"/>
          <a:stretch>
            <a:fillRect/>
          </a:stretch>
        </p:blipFill>
        <p:spPr>
          <a:xfrm>
            <a:off x="7731552" y="1388835"/>
            <a:ext cx="1801097" cy="211809"/>
          </a:xfrm>
          <a:prstGeom prst="rect">
            <a:avLst/>
          </a:prstGeom>
        </p:spPr>
      </p:pic>
      <p:pic>
        <p:nvPicPr>
          <p:cNvPr id="44" name="Picture 43">
            <a:extLst>
              <a:ext uri="{FF2B5EF4-FFF2-40B4-BE49-F238E27FC236}">
                <a16:creationId xmlns:a16="http://schemas.microsoft.com/office/drawing/2014/main" id="{BA84FC77-4396-B072-E560-19F8A46C4CD3}"/>
              </a:ext>
            </a:extLst>
          </p:cNvPr>
          <p:cNvPicPr>
            <a:picLocks noGrp="1" noRot="1" noChangeAspect="1" noMove="1" noResize="1" noEditPoints="1" noAdjustHandles="1" noChangeArrowheads="1" noChangeShapeType="1" noCrop="1"/>
          </p:cNvPicPr>
          <p:nvPr/>
        </p:nvPicPr>
        <p:blipFill rotWithShape="1">
          <a:blip r:embed="rId4"/>
          <a:srcRect l="35303" t="-2205" r="4145" b="-1"/>
          <a:stretch/>
        </p:blipFill>
        <p:spPr>
          <a:xfrm>
            <a:off x="721453" y="1365508"/>
            <a:ext cx="2225033" cy="334756"/>
          </a:xfrm>
          <a:prstGeom prst="rect">
            <a:avLst/>
          </a:prstGeom>
        </p:spPr>
      </p:pic>
      <p:pic>
        <p:nvPicPr>
          <p:cNvPr id="46" name="Picture 45">
            <a:extLst>
              <a:ext uri="{FF2B5EF4-FFF2-40B4-BE49-F238E27FC236}">
                <a16:creationId xmlns:a16="http://schemas.microsoft.com/office/drawing/2014/main" id="{E4F1DF51-B17F-BC68-3908-E2BFBAF37E1D}"/>
              </a:ext>
            </a:extLst>
          </p:cNvPr>
          <p:cNvPicPr>
            <a:picLocks noGrp="1" noRot="1" noChangeAspect="1" noMove="1" noResize="1" noEditPoints="1" noAdjustHandles="1" noChangeArrowheads="1" noChangeShapeType="1" noCrop="1"/>
          </p:cNvPicPr>
          <p:nvPr/>
        </p:nvPicPr>
        <p:blipFill rotWithShape="1">
          <a:blip r:embed="rId7"/>
          <a:srcRect l="34140" t="30905" r="5399" b="-3095"/>
          <a:stretch/>
        </p:blipFill>
        <p:spPr>
          <a:xfrm>
            <a:off x="651910" y="4044399"/>
            <a:ext cx="2129594" cy="216322"/>
          </a:xfrm>
          <a:prstGeom prst="rect">
            <a:avLst/>
          </a:prstGeom>
        </p:spPr>
      </p:pic>
      <p:sp>
        <p:nvSpPr>
          <p:cNvPr id="17" name="TextBox 16">
            <a:extLst>
              <a:ext uri="{FF2B5EF4-FFF2-40B4-BE49-F238E27FC236}">
                <a16:creationId xmlns:a16="http://schemas.microsoft.com/office/drawing/2014/main" id="{3AD5A2B4-A62E-61EE-B07D-7FDF13A1CFAB}"/>
              </a:ext>
            </a:extLst>
          </p:cNvPr>
          <p:cNvSpPr txBox="1">
            <a:spLocks noGrp="1" noRot="1" noMove="1" noResize="1" noEditPoints="1" noAdjustHandles="1" noChangeArrowheads="1" noChangeShapeType="1"/>
          </p:cNvSpPr>
          <p:nvPr/>
        </p:nvSpPr>
        <p:spPr>
          <a:xfrm>
            <a:off x="7905138" y="5558714"/>
            <a:ext cx="2838145" cy="276999"/>
          </a:xfrm>
          <a:prstGeom prst="rect">
            <a:avLst/>
          </a:prstGeom>
          <a:noFill/>
        </p:spPr>
        <p:txBody>
          <a:bodyPr wrap="square" rtlCol="0">
            <a:spAutoFit/>
          </a:bodyPr>
          <a:lstStyle/>
          <a:p>
            <a:r>
              <a:rPr lang="en-GB" sz="1200" dirty="0">
                <a:solidFill>
                  <a:schemeClr val="tx1">
                    <a:lumMod val="50000"/>
                    <a:lumOff val="50000"/>
                  </a:schemeClr>
                </a:solidFill>
                <a:latin typeface="Arial"/>
              </a:rPr>
              <a:t>Click here to open the full web index.</a:t>
            </a:r>
            <a:endParaRPr lang="en-GB" sz="1200" b="0" i="0" u="none" strike="noStrike" noProof="0" dirty="0">
              <a:solidFill>
                <a:schemeClr val="tx1">
                  <a:lumMod val="50000"/>
                  <a:lumOff val="50000"/>
                </a:schemeClr>
              </a:solidFill>
              <a:latin typeface="Arial"/>
            </a:endParaRPr>
          </a:p>
        </p:txBody>
      </p:sp>
      <p:sp>
        <p:nvSpPr>
          <p:cNvPr id="7" name="TextBox 6">
            <a:extLst>
              <a:ext uri="{FF2B5EF4-FFF2-40B4-BE49-F238E27FC236}">
                <a16:creationId xmlns:a16="http://schemas.microsoft.com/office/drawing/2014/main" id="{D4348D22-1B6B-916E-558C-618FDA8FBC57}"/>
              </a:ext>
            </a:extLst>
          </p:cNvPr>
          <p:cNvSpPr txBox="1">
            <a:spLocks noGrp="1" noRot="1" noMove="1" noResize="1" noEditPoints="1" noAdjustHandles="1" noChangeArrowheads="1" noChangeShapeType="1"/>
          </p:cNvSpPr>
          <p:nvPr/>
        </p:nvSpPr>
        <p:spPr>
          <a:xfrm>
            <a:off x="4389414" y="5328788"/>
            <a:ext cx="2838145" cy="276999"/>
          </a:xfrm>
          <a:prstGeom prst="rect">
            <a:avLst/>
          </a:prstGeom>
          <a:noFill/>
        </p:spPr>
        <p:txBody>
          <a:bodyPr wrap="square" rtlCol="0">
            <a:spAutoFit/>
          </a:bodyPr>
          <a:lstStyle/>
          <a:p>
            <a:r>
              <a:rPr lang="en-GB" sz="1200" b="1" i="0" u="none" strike="noStrike" noProof="0" dirty="0">
                <a:solidFill>
                  <a:srgbClr val="EE2A24"/>
                </a:solidFill>
                <a:latin typeface="Arial"/>
              </a:rPr>
              <a:t>Rate these resources</a:t>
            </a:r>
          </a:p>
        </p:txBody>
      </p:sp>
      <p:pic>
        <p:nvPicPr>
          <p:cNvPr id="9" name="Picture 8">
            <a:extLst>
              <a:ext uri="{FF2B5EF4-FFF2-40B4-BE49-F238E27FC236}">
                <a16:creationId xmlns:a16="http://schemas.microsoft.com/office/drawing/2014/main" id="{EF0D9239-EC5A-53FD-FDB7-7ADCC37B3C9F}"/>
              </a:ext>
            </a:extLst>
          </p:cNvPr>
          <p:cNvPicPr>
            <a:picLocks noGrp="1" noRot="1" noChangeAspect="1" noMove="1" noResize="1" noEditPoints="1" noAdjustHandles="1" noChangeArrowheads="1" noChangeShapeType="1" noCrop="1"/>
          </p:cNvPicPr>
          <p:nvPr/>
        </p:nvPicPr>
        <p:blipFill rotWithShape="1">
          <a:blip r:embed="rId11"/>
          <a:srcRect l="34210" t="21074" r="59821" b="28566"/>
          <a:stretch/>
        </p:blipFill>
        <p:spPr>
          <a:xfrm>
            <a:off x="4272464" y="5367208"/>
            <a:ext cx="218682" cy="200157"/>
          </a:xfrm>
          <a:prstGeom prst="rect">
            <a:avLst/>
          </a:prstGeom>
        </p:spPr>
      </p:pic>
      <p:sp>
        <p:nvSpPr>
          <p:cNvPr id="14" name="Rectangle 13">
            <a:hlinkClick r:id="rId16"/>
            <a:extLst>
              <a:ext uri="{FF2B5EF4-FFF2-40B4-BE49-F238E27FC236}">
                <a16:creationId xmlns:a16="http://schemas.microsoft.com/office/drawing/2014/main" id="{CF5E5D50-4C8D-E3F6-5E4D-441A08499C32}"/>
              </a:ext>
            </a:extLst>
          </p:cNvPr>
          <p:cNvSpPr>
            <a:spLocks noGrp="1" noRot="1" noMove="1" noResize="1" noEditPoints="1" noAdjustHandles="1" noChangeArrowheads="1" noChangeShapeType="1"/>
          </p:cNvSpPr>
          <p:nvPr/>
        </p:nvSpPr>
        <p:spPr>
          <a:xfrm>
            <a:off x="6804536" y="5390689"/>
            <a:ext cx="514434" cy="523220"/>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atin typeface="Arial" panose="020B0604020202020204" pitchFamily="34" charset="0"/>
                <a:cs typeface="Arial" panose="020B0604020202020204" pitchFamily="34" charset="0"/>
              </a:rPr>
              <a:t>Link</a:t>
            </a:r>
          </a:p>
        </p:txBody>
      </p:sp>
      <p:sp>
        <p:nvSpPr>
          <p:cNvPr id="15" name="TextBox 14">
            <a:extLst>
              <a:ext uri="{FF2B5EF4-FFF2-40B4-BE49-F238E27FC236}">
                <a16:creationId xmlns:a16="http://schemas.microsoft.com/office/drawing/2014/main" id="{C0EAD123-06E5-ED54-6FAD-66DF8156B5C8}"/>
              </a:ext>
            </a:extLst>
          </p:cNvPr>
          <p:cNvSpPr txBox="1">
            <a:spLocks noGrp="1" noRot="1" noMove="1" noResize="1" noEditPoints="1" noAdjustHandles="1" noChangeArrowheads="1" noChangeShapeType="1"/>
          </p:cNvSpPr>
          <p:nvPr/>
        </p:nvSpPr>
        <p:spPr>
          <a:xfrm>
            <a:off x="7980076" y="5326916"/>
            <a:ext cx="2838145" cy="276999"/>
          </a:xfrm>
          <a:prstGeom prst="rect">
            <a:avLst/>
          </a:prstGeom>
          <a:noFill/>
        </p:spPr>
        <p:txBody>
          <a:bodyPr wrap="square" rtlCol="0">
            <a:spAutoFit/>
          </a:bodyPr>
          <a:lstStyle/>
          <a:p>
            <a:r>
              <a:rPr lang="en-GB" sz="1200" b="1" i="0" u="none" strike="noStrike" noProof="0" dirty="0">
                <a:solidFill>
                  <a:srgbClr val="EE2A24"/>
                </a:solidFill>
                <a:latin typeface="Arial"/>
              </a:rPr>
              <a:t>Open another activity</a:t>
            </a:r>
          </a:p>
        </p:txBody>
      </p:sp>
      <p:pic>
        <p:nvPicPr>
          <p:cNvPr id="18" name="Picture 17">
            <a:extLst>
              <a:ext uri="{FF2B5EF4-FFF2-40B4-BE49-F238E27FC236}">
                <a16:creationId xmlns:a16="http://schemas.microsoft.com/office/drawing/2014/main" id="{B61775E1-09DF-B156-F386-44C653F7D65A}"/>
              </a:ext>
            </a:extLst>
          </p:cNvPr>
          <p:cNvPicPr>
            <a:picLocks noGrp="1" noRot="1" noChangeAspect="1" noMove="1" noResize="1" noEditPoints="1" noAdjustHandles="1" noChangeArrowheads="1" noChangeShapeType="1" noCrop="1"/>
          </p:cNvPicPr>
          <p:nvPr/>
        </p:nvPicPr>
        <p:blipFill rotWithShape="1">
          <a:blip r:embed="rId11"/>
          <a:srcRect l="34210" t="21074" r="59821" b="28566"/>
          <a:stretch/>
        </p:blipFill>
        <p:spPr>
          <a:xfrm>
            <a:off x="7776505" y="5365336"/>
            <a:ext cx="218682" cy="200157"/>
          </a:xfrm>
          <a:prstGeom prst="rect">
            <a:avLst/>
          </a:prstGeom>
        </p:spPr>
      </p:pic>
      <p:sp>
        <p:nvSpPr>
          <p:cNvPr id="20" name="Rectangle 19">
            <a:hlinkClick r:id="rId17"/>
            <a:extLst>
              <a:ext uri="{FF2B5EF4-FFF2-40B4-BE49-F238E27FC236}">
                <a16:creationId xmlns:a16="http://schemas.microsoft.com/office/drawing/2014/main" id="{081618CC-521B-0783-B28E-2FFB6AA99BF4}"/>
              </a:ext>
            </a:extLst>
          </p:cNvPr>
          <p:cNvSpPr>
            <a:spLocks noGrp="1" noRot="1" noMove="1" noResize="1" noEditPoints="1" noAdjustHandles="1" noChangeArrowheads="1" noChangeShapeType="1"/>
          </p:cNvSpPr>
          <p:nvPr/>
        </p:nvSpPr>
        <p:spPr>
          <a:xfrm>
            <a:off x="10620756" y="5400810"/>
            <a:ext cx="514434" cy="523220"/>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atin typeface="Arial" panose="020B0604020202020204" pitchFamily="34" charset="0"/>
                <a:cs typeface="Arial" panose="020B0604020202020204" pitchFamily="34" charset="0"/>
              </a:rPr>
              <a:t>Link</a:t>
            </a:r>
            <a:endParaRPr lang="en-GB" sz="1000" dirty="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762334BB-06B5-09FF-0AE7-53F74452922D}"/>
              </a:ext>
            </a:extLst>
          </p:cNvPr>
          <p:cNvSpPr>
            <a:spLocks noGrp="1" noRot="1" noMove="1" noResize="1" noEditPoints="1" noAdjustHandles="1" noChangeArrowheads="1" noChangeShapeType="1"/>
          </p:cNvSpPr>
          <p:nvPr/>
        </p:nvSpPr>
        <p:spPr>
          <a:xfrm>
            <a:off x="29162" y="101166"/>
            <a:ext cx="12053981" cy="5225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0966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8">
            <a:extLst>
              <a:ext uri="{FF2B5EF4-FFF2-40B4-BE49-F238E27FC236}">
                <a16:creationId xmlns:a16="http://schemas.microsoft.com/office/drawing/2014/main" id="{EE567A40-67B3-3DEC-17E7-0C8675532D58}"/>
              </a:ext>
            </a:extLst>
          </p:cNvPr>
          <p:cNvSpPr>
            <a:spLocks noGrp="1" noRot="1" noMove="1" noResize="1" noEditPoints="1" noAdjustHandles="1" noChangeArrowheads="1" noChangeShapeType="1"/>
          </p:cNvSpPr>
          <p:nvPr>
            <p:ph idx="1"/>
          </p:nvPr>
        </p:nvSpPr>
        <p:spPr>
          <a:xfrm>
            <a:off x="679623" y="1602465"/>
            <a:ext cx="7608344" cy="4136854"/>
          </a:xfrm>
        </p:spPr>
        <p:txBody>
          <a:bodyPr vert="horz" lIns="91440" tIns="45720" rIns="91440" bIns="45720" rtlCol="0" anchor="t">
            <a:normAutofit fontScale="92500"/>
          </a:bodyPr>
          <a:lstStyle/>
          <a:p>
            <a:pPr marL="0" indent="0">
              <a:lnSpc>
                <a:spcPct val="110000"/>
              </a:lnSpc>
              <a:buNone/>
            </a:pPr>
            <a:r>
              <a:rPr lang="en-GB" dirty="0"/>
              <a:t>Focussing on something positive when we feel anxious can help us cope.</a:t>
            </a:r>
          </a:p>
          <a:p>
            <a:pPr marL="514350" indent="-514350">
              <a:lnSpc>
                <a:spcPct val="110000"/>
              </a:lnSpc>
              <a:buFont typeface="+mj-lt"/>
              <a:buAutoNum type="arabicPeriod"/>
            </a:pPr>
            <a:r>
              <a:rPr lang="en-GB" dirty="0">
                <a:cs typeface="Calibri"/>
              </a:rPr>
              <a:t>Sit up straight, close your eyes if you want to, take a few deep breaths and imagine a place that makes you feel relaxed and happy.</a:t>
            </a:r>
          </a:p>
          <a:p>
            <a:pPr marL="514350" indent="-514350">
              <a:lnSpc>
                <a:spcPct val="110000"/>
              </a:lnSpc>
              <a:buFont typeface="+mj-lt"/>
              <a:buAutoNum type="arabicPeriod"/>
            </a:pPr>
            <a:r>
              <a:rPr lang="en-GB" dirty="0">
                <a:cs typeface="Calibri"/>
              </a:rPr>
              <a:t>What can you see there? Who?</a:t>
            </a:r>
          </a:p>
          <a:p>
            <a:pPr marL="514350" indent="-514350">
              <a:lnSpc>
                <a:spcPct val="110000"/>
              </a:lnSpc>
              <a:buFont typeface="+mj-lt"/>
              <a:buAutoNum type="arabicPeriod"/>
            </a:pPr>
            <a:r>
              <a:rPr lang="en-GB" dirty="0">
                <a:cs typeface="Calibri"/>
              </a:rPr>
              <a:t>What can you smell?</a:t>
            </a:r>
          </a:p>
          <a:p>
            <a:pPr marL="514350" indent="-514350">
              <a:lnSpc>
                <a:spcPct val="110000"/>
              </a:lnSpc>
              <a:buFont typeface="+mj-lt"/>
              <a:buAutoNum type="arabicPeriod"/>
            </a:pPr>
            <a:r>
              <a:rPr lang="en-GB" dirty="0">
                <a:cs typeface="Calibri"/>
              </a:rPr>
              <a:t>What can you hear?</a:t>
            </a:r>
          </a:p>
          <a:p>
            <a:pPr marL="0" indent="0">
              <a:lnSpc>
                <a:spcPct val="110000"/>
              </a:lnSpc>
              <a:buNone/>
            </a:pPr>
            <a:endParaRPr lang="en-GB" dirty="0"/>
          </a:p>
        </p:txBody>
      </p:sp>
      <p:sp>
        <p:nvSpPr>
          <p:cNvPr id="7" name="TextBox 6">
            <a:extLst>
              <a:ext uri="{FF2B5EF4-FFF2-40B4-BE49-F238E27FC236}">
                <a16:creationId xmlns:a16="http://schemas.microsoft.com/office/drawing/2014/main" id="{A3385C99-F2C3-C9E0-05F5-E06F683CD4D6}"/>
              </a:ext>
            </a:extLst>
          </p:cNvPr>
          <p:cNvSpPr txBox="1">
            <a:spLocks noGrp="1" noRot="1" noMove="1" noResize="1" noEditPoints="1" noAdjustHandles="1" noChangeArrowheads="1" noChangeShapeType="1"/>
          </p:cNvSpPr>
          <p:nvPr/>
        </p:nvSpPr>
        <p:spPr>
          <a:xfrm>
            <a:off x="484095" y="867857"/>
            <a:ext cx="10458508" cy="592022"/>
          </a:xfrm>
          <a:prstGeom prst="rect">
            <a:avLst/>
          </a:prstGeom>
          <a:noFill/>
        </p:spPr>
        <p:txBody>
          <a:bodyPr wrap="square">
            <a:spAutoFit/>
          </a:bodyPr>
          <a:lstStyle/>
          <a:p>
            <a:pPr marL="0" indent="0" algn="l">
              <a:lnSpc>
                <a:spcPct val="110000"/>
              </a:lnSpc>
              <a:buNone/>
            </a:pPr>
            <a:r>
              <a:rPr lang="en-GB" sz="3200">
                <a:latin typeface="Arial" panose="020B0604020202020204" pitchFamily="34" charset="0"/>
                <a:cs typeface="Arial" panose="020B0604020202020204" pitchFamily="34" charset="0"/>
              </a:rPr>
              <a:t>Imagine a place you love, that makes you feel happy</a:t>
            </a:r>
            <a:r>
              <a:rPr lang="en-GB" sz="2800">
                <a:latin typeface="Arial" panose="020B0604020202020204" pitchFamily="34" charset="0"/>
                <a:cs typeface="Arial" panose="020B0604020202020204" pitchFamily="34" charset="0"/>
              </a:rPr>
              <a:t>.</a:t>
            </a:r>
            <a:endParaRPr lang="en-GB" sz="2800" b="1">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378A8F83-D37D-BA8D-A014-96F66278D6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3"/>
          <a:srcRect l="826" t="40296" r="-826" b="2753"/>
          <a:stretch/>
        </p:blipFill>
        <p:spPr>
          <a:xfrm rot="21327749">
            <a:off x="-189572" y="-411409"/>
            <a:ext cx="10458508" cy="1198087"/>
          </a:xfrm>
          <a:prstGeom prst="rect">
            <a:avLst/>
          </a:prstGeom>
        </p:spPr>
      </p:pic>
      <p:sp>
        <p:nvSpPr>
          <p:cNvPr id="11" name="Title 10">
            <a:extLst>
              <a:ext uri="{FF2B5EF4-FFF2-40B4-BE49-F238E27FC236}">
                <a16:creationId xmlns:a16="http://schemas.microsoft.com/office/drawing/2014/main" id="{615A262F-46B7-AADC-E0BE-2E4EF6CB7072}"/>
              </a:ext>
            </a:extLst>
          </p:cNvPr>
          <p:cNvSpPr txBox="1">
            <a:spLocks noGrp="1" noRot="1" noMove="1" noResize="1" noEditPoints="1" noAdjustHandles="1" noChangeArrowheads="1" noChangeShapeType="1"/>
          </p:cNvSpPr>
          <p:nvPr>
            <p:ph type="title" idx="4294967295"/>
          </p:nvPr>
        </p:nvSpPr>
        <p:spPr>
          <a:xfrm rot="16200000">
            <a:off x="10760533" y="821223"/>
            <a:ext cx="1748582"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Pause</a:t>
            </a:r>
          </a:p>
        </p:txBody>
      </p:sp>
      <p:pic>
        <p:nvPicPr>
          <p:cNvPr id="2" name="Picture 1" descr="A picture containing logo&#10;&#10;Description automatically generated">
            <a:extLst>
              <a:ext uri="{FF2B5EF4-FFF2-40B4-BE49-F238E27FC236}">
                <a16:creationId xmlns:a16="http://schemas.microsoft.com/office/drawing/2014/main" id="{7D6C4D31-D656-20CB-9A06-25A9B162EACF}"/>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pic>
        <p:nvPicPr>
          <p:cNvPr id="3" name="Picture 2" descr="Logo&#10;&#10;Description automatically generated">
            <a:extLst>
              <a:ext uri="{FF2B5EF4-FFF2-40B4-BE49-F238E27FC236}">
                <a16:creationId xmlns:a16="http://schemas.microsoft.com/office/drawing/2014/main" id="{4498CB6C-6C77-97FB-1BC3-35E561F38549}"/>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val="0"/>
              </a:ext>
            </a:extLst>
          </a:blip>
          <a:srcRect l="28300" t="14389" r="27052" b="10271"/>
          <a:stretch/>
        </p:blipFill>
        <p:spPr>
          <a:xfrm>
            <a:off x="8575364" y="2442595"/>
            <a:ext cx="2373086" cy="2253342"/>
          </a:xfrm>
          <a:prstGeom prst="rect">
            <a:avLst/>
          </a:prstGeom>
          <a:ln w="19050">
            <a:solidFill>
              <a:schemeClr val="bg1"/>
            </a:solidFill>
          </a:ln>
        </p:spPr>
      </p:pic>
      <p:sp>
        <p:nvSpPr>
          <p:cNvPr id="4" name="Rectangle 3">
            <a:extLst>
              <a:ext uri="{FF2B5EF4-FFF2-40B4-BE49-F238E27FC236}">
                <a16:creationId xmlns:a16="http://schemas.microsoft.com/office/drawing/2014/main" id="{B61A9228-7C53-0F22-7690-FC9C363F5B17}"/>
              </a:ext>
            </a:extLst>
          </p:cNvPr>
          <p:cNvSpPr>
            <a:spLocks noGrp="1" noRot="1" noMove="1" noResize="1" noEditPoints="1" noAdjustHandles="1" noChangeArrowheads="1" noChangeShapeType="1"/>
          </p:cNvSpPr>
          <p:nvPr/>
        </p:nvSpPr>
        <p:spPr>
          <a:xfrm>
            <a:off x="8433850" y="2406789"/>
            <a:ext cx="2514600" cy="225334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descr="A pause symbol&#10;">
            <a:extLst>
              <a:ext uri="{FF2B5EF4-FFF2-40B4-BE49-F238E27FC236}">
                <a16:creationId xmlns:a16="http://schemas.microsoft.com/office/drawing/2014/main" id="{68E24ED7-2D2C-68C4-AB86-88BA5773ABE3}"/>
              </a:ext>
            </a:extLst>
          </p:cNvPr>
          <p:cNvSpPr>
            <a:spLocks noGrp="1" noRot="1" noMove="1" noResize="1" noEditPoints="1" noAdjustHandles="1" noChangeArrowheads="1" noChangeShapeType="1"/>
          </p:cNvSpPr>
          <p:nvPr/>
        </p:nvSpPr>
        <p:spPr>
          <a:xfrm>
            <a:off x="8620196" y="2425171"/>
            <a:ext cx="2283421" cy="2253342"/>
          </a:xfrm>
          <a:prstGeom prst="rect">
            <a:avLst/>
          </a:prstGeom>
          <a:noFill/>
          <a:ln w="152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descr="Flashing pause sign.">
            <a:extLst>
              <a:ext uri="{FF2B5EF4-FFF2-40B4-BE49-F238E27FC236}">
                <a16:creationId xmlns:a16="http://schemas.microsoft.com/office/drawing/2014/main" id="{04375AC2-1361-80BE-AD30-50A698B3DA60}"/>
              </a:ext>
            </a:extLst>
          </p:cNvPr>
          <p:cNvSpPr txBox="1">
            <a:spLocks noGrp="1" noRot="1" noMove="1" noResize="1" noEditPoints="1" noAdjustHandles="1" noChangeArrowheads="1" noChangeShapeType="1"/>
          </p:cNvSpPr>
          <p:nvPr/>
        </p:nvSpPr>
        <p:spPr>
          <a:xfrm>
            <a:off x="8257484" y="2096762"/>
            <a:ext cx="2867333" cy="31775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GB" sz="2800" b="1" dirty="0">
                <a:solidFill>
                  <a:srgbClr val="FF0000"/>
                </a:solidFill>
                <a:latin typeface="HelveticaNeueLT Pro 55 Roman" panose="020B0604020202020204" pitchFamily="34" charset="0"/>
              </a:rPr>
              <a:t>Take a pause</a:t>
            </a:r>
            <a:br>
              <a:rPr lang="en-GB" sz="2800" dirty="0">
                <a:latin typeface="HelveticaNeueLT Pro 55 Roman" panose="020B0604020202020204" pitchFamily="34" charset="0"/>
              </a:rPr>
            </a:br>
            <a:br>
              <a:rPr lang="en-GB" sz="2800" dirty="0">
                <a:latin typeface="HelveticaNeueLT Pro 55 Roman" panose="020B0604020202020204" pitchFamily="34" charset="0"/>
              </a:rPr>
            </a:br>
            <a:br>
              <a:rPr lang="en-GB" sz="2800" dirty="0">
                <a:latin typeface="HelveticaNeueLT Pro 55 Roman" panose="020B0604020202020204" pitchFamily="34" charset="0"/>
              </a:rPr>
            </a:br>
            <a:br>
              <a:rPr lang="en-GB" sz="2800" dirty="0">
                <a:latin typeface="HelveticaNeueLT Pro 55 Roman" panose="020B0604020202020204" pitchFamily="34" charset="0"/>
              </a:rPr>
            </a:br>
            <a:br>
              <a:rPr lang="en-GB" sz="2800" dirty="0">
                <a:latin typeface="HelveticaNeueLT Pro 55 Roman" panose="020B0604020202020204" pitchFamily="34" charset="0"/>
              </a:rPr>
            </a:br>
            <a:br>
              <a:rPr lang="en-GB" sz="2800" dirty="0">
                <a:latin typeface="HelveticaNeueLT Pro 55 Roman" panose="020B0604020202020204" pitchFamily="34" charset="0"/>
              </a:rPr>
            </a:br>
            <a:br>
              <a:rPr lang="en-GB" sz="2800" dirty="0">
                <a:latin typeface="HelveticaNeueLT Pro 55 Roman" panose="020B0604020202020204" pitchFamily="34" charset="0"/>
              </a:rPr>
            </a:br>
            <a:r>
              <a:rPr lang="en-GB" sz="2800" dirty="0">
                <a:latin typeface="HelveticaNeueLT Pro 55 Roman" panose="020B0604020202020204" pitchFamily="34" charset="0"/>
              </a:rPr>
              <a:t> </a:t>
            </a:r>
            <a:r>
              <a:rPr lang="en-GB" sz="2800" b="1" dirty="0">
                <a:solidFill>
                  <a:srgbClr val="FF0000"/>
                </a:solidFill>
                <a:latin typeface="HelveticaNeueLT Pro 55 Roman"/>
              </a:rPr>
              <a:t>your happy place</a:t>
            </a:r>
            <a:endParaRPr lang="en-GB" sz="2800" b="1" dirty="0">
              <a:solidFill>
                <a:srgbClr val="FF0000"/>
              </a:solidFill>
              <a:latin typeface="HelveticaNeueLT Pro 55 Roman" panose="020B0604020202020204" pitchFamily="34" charset="0"/>
            </a:endParaRPr>
          </a:p>
        </p:txBody>
      </p:sp>
    </p:spTree>
    <p:extLst>
      <p:ext uri="{BB962C8B-B14F-4D97-AF65-F5344CB8AC3E}">
        <p14:creationId xmlns:p14="http://schemas.microsoft.com/office/powerpoint/2010/main" val="236973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fade">
                                      <p:cBhvr>
                                        <p:cTn id="7" dur="500"/>
                                        <p:tgtEl>
                                          <p:spTgt spid="1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7">
                                            <p:txEl>
                                              <p:pRg st="1" end="1"/>
                                            </p:txEl>
                                          </p:spTgt>
                                        </p:tgtEl>
                                      </p:cBhvr>
                                    </p:animEffect>
                                    <p:set>
                                      <p:cBhvr>
                                        <p:cTn id="12" dur="1" fill="hold">
                                          <p:stCondLst>
                                            <p:cond delay="499"/>
                                          </p:stCondLst>
                                        </p:cTn>
                                        <p:tgtEl>
                                          <p:spTgt spid="17">
                                            <p:txEl>
                                              <p:pRg st="1" end="1"/>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fade">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xEl>
                                              <p:pRg st="2" end="2"/>
                                            </p:txEl>
                                          </p:spTgt>
                                        </p:tgtEl>
                                      </p:cBhvr>
                                    </p:animEffect>
                                    <p:set>
                                      <p:cBhvr>
                                        <p:cTn id="22" dur="1" fill="hold">
                                          <p:stCondLst>
                                            <p:cond delay="499"/>
                                          </p:stCondLst>
                                        </p:cTn>
                                        <p:tgtEl>
                                          <p:spTgt spid="17">
                                            <p:txEl>
                                              <p:pRg st="2" end="2"/>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xEl>
                                              <p:pRg st="3" end="3"/>
                                            </p:txEl>
                                          </p:spTgt>
                                        </p:tgtEl>
                                        <p:attrNameLst>
                                          <p:attrName>style.visibility</p:attrName>
                                        </p:attrNameLst>
                                      </p:cBhvr>
                                      <p:to>
                                        <p:strVal val="visible"/>
                                      </p:to>
                                    </p:set>
                                    <p:animEffect transition="in" filter="fade">
                                      <p:cBhvr>
                                        <p:cTn id="27" dur="500"/>
                                        <p:tgtEl>
                                          <p:spTgt spid="1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7">
                                            <p:txEl>
                                              <p:pRg st="3" end="3"/>
                                            </p:txEl>
                                          </p:spTgt>
                                        </p:tgtEl>
                                      </p:cBhvr>
                                    </p:animEffect>
                                    <p:set>
                                      <p:cBhvr>
                                        <p:cTn id="32" dur="1" fill="hold">
                                          <p:stCondLst>
                                            <p:cond delay="499"/>
                                          </p:stCondLst>
                                        </p:cTn>
                                        <p:tgtEl>
                                          <p:spTgt spid="17">
                                            <p:txEl>
                                              <p:pRg st="3" end="3"/>
                                            </p:txEl>
                                          </p:spTgt>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xEl>
                                              <p:pRg st="4" end="4"/>
                                            </p:txEl>
                                          </p:spTgt>
                                        </p:tgtEl>
                                        <p:attrNameLst>
                                          <p:attrName>style.visibility</p:attrName>
                                        </p:attrNameLst>
                                      </p:cBhvr>
                                      <p:to>
                                        <p:strVal val="visible"/>
                                      </p:to>
                                    </p:set>
                                    <p:animEffect transition="in" filter="fade">
                                      <p:cBhvr>
                                        <p:cTn id="37" dur="500"/>
                                        <p:tgtEl>
                                          <p:spTgt spid="17">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7">
                                            <p:txEl>
                                              <p:pRg st="4" end="4"/>
                                            </p:txEl>
                                          </p:spTgt>
                                        </p:tgtEl>
                                      </p:cBhvr>
                                    </p:animEffect>
                                    <p:set>
                                      <p:cBhvr>
                                        <p:cTn id="42" dur="1" fill="hold">
                                          <p:stCondLst>
                                            <p:cond delay="499"/>
                                          </p:stCondLst>
                                        </p:cTn>
                                        <p:tgtEl>
                                          <p:spTgt spid="17">
                                            <p:txEl>
                                              <p:pRg st="4" end="4"/>
                                            </p:txEl>
                                          </p:spTgt>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hape, arrow&#10;&#10;Description automatically generated">
            <a:extLst>
              <a:ext uri="{FF2B5EF4-FFF2-40B4-BE49-F238E27FC236}">
                <a16:creationId xmlns:a16="http://schemas.microsoft.com/office/drawing/2014/main" id="{79F7B17C-B45F-41BB-30B0-D22DE3085E9E}"/>
              </a:ext>
            </a:extLst>
          </p:cNvPr>
          <p:cNvPicPr>
            <a:picLocks noGrp="1" noRot="1" noChangeAspect="1" noMove="1" noResize="1" noEditPoints="1" noAdjustHandles="1" noChangeArrowheads="1" noChangeShapeType="1" noCrop="1"/>
          </p:cNvPicPr>
          <p:nvPr/>
        </p:nvPicPr>
        <p:blipFill>
          <a:blip r:embed="rId2"/>
          <a:stretch>
            <a:fillRect/>
          </a:stretch>
        </p:blipFill>
        <p:spPr>
          <a:xfrm>
            <a:off x="596997" y="445321"/>
            <a:ext cx="10985809" cy="5970263"/>
          </a:xfrm>
          <a:prstGeom prst="rect">
            <a:avLst/>
          </a:prstGeom>
        </p:spPr>
      </p:pic>
      <p:pic>
        <p:nvPicPr>
          <p:cNvPr id="7" name="Picture 2">
            <a:extLst>
              <a:ext uri="{FF2B5EF4-FFF2-40B4-BE49-F238E27FC236}">
                <a16:creationId xmlns:a16="http://schemas.microsoft.com/office/drawing/2014/main" id="{3D7F7519-5B04-7B31-A377-D2EEEFF6916D}"/>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182350" cy="238125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8">
            <a:extLst>
              <a:ext uri="{FF2B5EF4-FFF2-40B4-BE49-F238E27FC236}">
                <a16:creationId xmlns:a16="http://schemas.microsoft.com/office/drawing/2014/main" id="{5128F1C9-383B-C81A-486F-06F6E503DE63}"/>
              </a:ext>
            </a:extLst>
          </p:cNvPr>
          <p:cNvSpPr txBox="1">
            <a:spLocks noGrp="1" noRot="1" noMove="1" noResize="1" noEditPoints="1" noAdjustHandles="1" noChangeArrowheads="1" noChangeShapeType="1"/>
          </p:cNvSpPr>
          <p:nvPr>
            <p:ph type="title" idx="4294967295"/>
          </p:nvPr>
        </p:nvSpPr>
        <p:spPr>
          <a:xfrm rot="16200000">
            <a:off x="10404378" y="1130623"/>
            <a:ext cx="238125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Welcome</a:t>
            </a:r>
          </a:p>
        </p:txBody>
      </p:sp>
      <p:sp>
        <p:nvSpPr>
          <p:cNvPr id="11" name="TextBox 10">
            <a:extLst>
              <a:ext uri="{FF2B5EF4-FFF2-40B4-BE49-F238E27FC236}">
                <a16:creationId xmlns:a16="http://schemas.microsoft.com/office/drawing/2014/main" id="{5FBE0452-AC8A-1681-7F13-5FE7F69B69F9}"/>
              </a:ext>
            </a:extLst>
          </p:cNvPr>
          <p:cNvSpPr txBox="1">
            <a:spLocks noGrp="1" noRot="1" noMove="1" noResize="1" noEditPoints="1" noAdjustHandles="1" noChangeArrowheads="1" noChangeShapeType="1"/>
          </p:cNvSpPr>
          <p:nvPr/>
        </p:nvSpPr>
        <p:spPr>
          <a:xfrm>
            <a:off x="1408670" y="4277350"/>
            <a:ext cx="9496274" cy="1545103"/>
          </a:xfrm>
          <a:prstGeom prst="rect">
            <a:avLst/>
          </a:prstGeom>
          <a:solidFill>
            <a:schemeClr val="bg1"/>
          </a:solidFill>
        </p:spPr>
        <p:txBody>
          <a:bodyPr wrap="square">
            <a:spAutoFit/>
          </a:bodyPr>
          <a:lstStyle/>
          <a:p>
            <a:pPr>
              <a:lnSpc>
                <a:spcPct val="120000"/>
              </a:lnSpc>
            </a:pPr>
            <a:r>
              <a:rPr lang="en-GB" sz="2400">
                <a:latin typeface="HelveticaNeueLT Pro 55 Roman" panose="020B0604020202020204" pitchFamily="34" charset="0"/>
              </a:rPr>
              <a:t>Objective: </a:t>
            </a:r>
            <a:r>
              <a:rPr lang="en-GB" sz="2400" b="1">
                <a:solidFill>
                  <a:srgbClr val="FF0000"/>
                </a:solidFill>
                <a:latin typeface="HelveticaNeueLT Pro 55 Roman" panose="020B0604020202020204" pitchFamily="34" charset="0"/>
              </a:rPr>
              <a:t>Learn</a:t>
            </a:r>
            <a:r>
              <a:rPr lang="en-GB" sz="2400">
                <a:solidFill>
                  <a:srgbClr val="000000"/>
                </a:solidFill>
                <a:latin typeface="HelveticaNeueLT Pro 55 Roman" panose="020B0604020202020204" pitchFamily="34" charset="0"/>
              </a:rPr>
              <a:t> why you need to </a:t>
            </a:r>
            <a:r>
              <a:rPr lang="en-GB" sz="2400" b="1">
                <a:solidFill>
                  <a:srgbClr val="000000"/>
                </a:solidFill>
                <a:latin typeface="HelveticaNeueLT Pro 55 Roman" panose="020B0604020202020204" pitchFamily="34" charset="0"/>
              </a:rPr>
              <a:t>prepare</a:t>
            </a:r>
            <a:r>
              <a:rPr lang="en-GB" sz="2400">
                <a:solidFill>
                  <a:srgbClr val="000000"/>
                </a:solidFill>
                <a:latin typeface="HelveticaNeueLT Pro 55 Roman" panose="020B0604020202020204" pitchFamily="34" charset="0"/>
              </a:rPr>
              <a:t> for a flood emergency.</a:t>
            </a:r>
            <a:r>
              <a:rPr lang="en-GB" sz="3300">
                <a:latin typeface="HelveticaNeueLT Pro 55 Roman" panose="020B0604020202020204" pitchFamily="34" charset="0"/>
              </a:rPr>
              <a:t> </a:t>
            </a:r>
          </a:p>
          <a:p>
            <a:pPr>
              <a:lnSpc>
                <a:spcPct val="120000"/>
              </a:lnSpc>
            </a:pPr>
            <a:r>
              <a:rPr lang="en-GB" sz="2400">
                <a:latin typeface="HelveticaNeueLT Pro 55 Roman" panose="020B0604020202020204" pitchFamily="34" charset="0"/>
              </a:rPr>
              <a:t>To meet this objective, you will examine a map of flood risks in your area. You will read Femi’s story of how he was affected by a flood.</a:t>
            </a:r>
          </a:p>
        </p:txBody>
      </p:sp>
      <p:pic>
        <p:nvPicPr>
          <p:cNvPr id="10" name="Picture 9" descr="A picture containing logo&#10;&#10;Description automatically generated">
            <a:extLst>
              <a:ext uri="{FF2B5EF4-FFF2-40B4-BE49-F238E27FC236}">
                <a16:creationId xmlns:a16="http://schemas.microsoft.com/office/drawing/2014/main" id="{812E2AD0-D5C0-DA86-5C90-58EC01340982}"/>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pic>
        <p:nvPicPr>
          <p:cNvPr id="2" name="Picture 1" descr="A cartoon image of a house surrounded by flood water, there are sandbags in front of the house. A person is kayaking in the flood water. ">
            <a:extLst>
              <a:ext uri="{FF2B5EF4-FFF2-40B4-BE49-F238E27FC236}">
                <a16:creationId xmlns:a16="http://schemas.microsoft.com/office/drawing/2014/main" id="{C2E3234E-3C1E-6A80-9924-9F69CA1BB855}"/>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val="0"/>
              </a:ext>
            </a:extLst>
          </a:blip>
          <a:stretch>
            <a:fillRect/>
          </a:stretch>
        </p:blipFill>
        <p:spPr>
          <a:xfrm>
            <a:off x="2947988" y="541336"/>
            <a:ext cx="5672137" cy="3191824"/>
          </a:xfrm>
          <a:prstGeom prst="rect">
            <a:avLst/>
          </a:prstGeom>
        </p:spPr>
      </p:pic>
    </p:spTree>
    <p:extLst>
      <p:ext uri="{BB962C8B-B14F-4D97-AF65-F5344CB8AC3E}">
        <p14:creationId xmlns:p14="http://schemas.microsoft.com/office/powerpoint/2010/main" val="298276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ars parked in flooded water with a bridge in the background">
            <a:extLst>
              <a:ext uri="{FF2B5EF4-FFF2-40B4-BE49-F238E27FC236}">
                <a16:creationId xmlns:a16="http://schemas.microsoft.com/office/drawing/2014/main" id="{FACA540F-CEEB-CD8D-84B4-A24BFDD0453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732321" y="250232"/>
            <a:ext cx="10392517" cy="5416898"/>
          </a:xfrm>
          <a:prstGeom prst="rect">
            <a:avLst/>
          </a:prstGeom>
        </p:spPr>
      </p:pic>
      <p:pic>
        <p:nvPicPr>
          <p:cNvPr id="18" name="Picture 17" descr="Logo, icon&#10;&#10;Description automatically generated">
            <a:extLst>
              <a:ext uri="{FF2B5EF4-FFF2-40B4-BE49-F238E27FC236}">
                <a16:creationId xmlns:a16="http://schemas.microsoft.com/office/drawing/2014/main" id="{2AA7C2FA-77AB-5457-8BC8-0106FA776226}"/>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val="0"/>
              </a:ext>
            </a:extLst>
          </a:blip>
          <a:stretch>
            <a:fillRect/>
          </a:stretch>
        </p:blipFill>
        <p:spPr>
          <a:xfrm>
            <a:off x="732322" y="695381"/>
            <a:ext cx="4781438" cy="4781438"/>
          </a:xfrm>
          <a:prstGeom prst="rect">
            <a:avLst/>
          </a:prstGeom>
        </p:spPr>
      </p:pic>
      <p:sp>
        <p:nvSpPr>
          <p:cNvPr id="2" name="Title 1">
            <a:extLst>
              <a:ext uri="{FF2B5EF4-FFF2-40B4-BE49-F238E27FC236}">
                <a16:creationId xmlns:a16="http://schemas.microsoft.com/office/drawing/2014/main" id="{C8ECA51D-48C6-5AF4-2C65-E04AFD288AEB}"/>
              </a:ext>
            </a:extLst>
          </p:cNvPr>
          <p:cNvSpPr txBox="1">
            <a:spLocks noGrp="1" noRot="1" noMove="1" noResize="1" noEditPoints="1" noAdjustHandles="1" noChangeArrowheads="1" noChangeShapeType="1"/>
          </p:cNvSpPr>
          <p:nvPr>
            <p:ph type="title" idx="4294967295"/>
          </p:nvPr>
        </p:nvSpPr>
        <p:spPr>
          <a:xfrm rot="16200000">
            <a:off x="10149081" y="1487969"/>
            <a:ext cx="288607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Big question</a:t>
            </a:r>
          </a:p>
        </p:txBody>
      </p:sp>
      <p:sp>
        <p:nvSpPr>
          <p:cNvPr id="4" name="Rectangle 3">
            <a:extLst>
              <a:ext uri="{FF2B5EF4-FFF2-40B4-BE49-F238E27FC236}">
                <a16:creationId xmlns:a16="http://schemas.microsoft.com/office/drawing/2014/main" id="{98B7657A-020A-1904-5D1E-46F2D9C5EA4F}"/>
              </a:ext>
            </a:extLst>
          </p:cNvPr>
          <p:cNvSpPr>
            <a:spLocks noGrp="1" noRot="1" noMove="1" noResize="1" noEditPoints="1" noAdjustHandles="1" noChangeArrowheads="1" noChangeShapeType="1"/>
          </p:cNvSpPr>
          <p:nvPr/>
        </p:nvSpPr>
        <p:spPr>
          <a:xfrm>
            <a:off x="8229600" y="3348855"/>
            <a:ext cx="2912983" cy="2493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5">
            <a:extLst>
              <a:ext uri="{FF2B5EF4-FFF2-40B4-BE49-F238E27FC236}">
                <a16:creationId xmlns:a16="http://schemas.microsoft.com/office/drawing/2014/main" id="{D3640B6C-28BF-5E91-F761-D3C80198E2D6}"/>
              </a:ext>
            </a:extLst>
          </p:cNvPr>
          <p:cNvSpPr txBox="1">
            <a:spLocks noGrp="1" noRot="1" noMove="1" noResize="1" noEditPoints="1" noAdjustHandles="1" noChangeArrowheads="1" noChangeShapeType="1"/>
          </p:cNvSpPr>
          <p:nvPr/>
        </p:nvSpPr>
        <p:spPr>
          <a:xfrm>
            <a:off x="8349012" y="3443965"/>
            <a:ext cx="2912983" cy="2405359"/>
          </a:xfrm>
          <a:prstGeom prst="rect">
            <a:avLst/>
          </a:prstGeom>
        </p:spPr>
        <p:txBody>
          <a:bodyPr lIns="91440" tIns="45720" rIns="91440" bIns="45720" anchor="t"/>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2800" b="1" dirty="0">
                <a:latin typeface="Arial"/>
                <a:cs typeface="Arial"/>
              </a:rPr>
              <a:t>Flooding can affect people even if their home isn’t flooded. How?</a:t>
            </a:r>
          </a:p>
        </p:txBody>
      </p:sp>
      <p:pic>
        <p:nvPicPr>
          <p:cNvPr id="3" name="Picture 2" descr="A picture containing logo&#10;&#10;Description automatically generated">
            <a:extLst>
              <a:ext uri="{FF2B5EF4-FFF2-40B4-BE49-F238E27FC236}">
                <a16:creationId xmlns:a16="http://schemas.microsoft.com/office/drawing/2014/main" id="{DFD20280-E7D8-682C-0ED9-E486B48A6895}"/>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412081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C2721-A3D2-4500-EAF4-7E5351E294EE}"/>
              </a:ext>
            </a:extLst>
          </p:cNvPr>
          <p:cNvSpPr>
            <a:spLocks noGrp="1" noRot="1" noMove="1" noResize="1" noEditPoints="1" noAdjustHandles="1" noChangeArrowheads="1" noChangeShapeType="1"/>
          </p:cNvSpPr>
          <p:nvPr/>
        </p:nvSpPr>
        <p:spPr>
          <a:xfrm>
            <a:off x="482913" y="315484"/>
            <a:ext cx="10206038" cy="13017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a:ln>
                  <a:noFill/>
                </a:ln>
                <a:solidFill>
                  <a:schemeClr val="tx1"/>
                </a:solidFill>
                <a:effectLst/>
                <a:uLnTx/>
                <a:uFillTx/>
                <a:latin typeface="HelveticaNeueLT Pro 55 Roman"/>
                <a:ea typeface="+mj-ea"/>
                <a:cs typeface="Arial" panose="020B0604020202020204" pitchFamily="34" charset="0"/>
              </a:rPr>
              <a:t>Flood maps in the UK</a:t>
            </a:r>
          </a:p>
        </p:txBody>
      </p:sp>
      <p:sp>
        <p:nvSpPr>
          <p:cNvPr id="11" name="Title 10">
            <a:extLst>
              <a:ext uri="{FF2B5EF4-FFF2-40B4-BE49-F238E27FC236}">
                <a16:creationId xmlns:a16="http://schemas.microsoft.com/office/drawing/2014/main" id="{BEFD5488-4C81-F106-A38D-903E065F7F7C}"/>
              </a:ext>
            </a:extLst>
          </p:cNvPr>
          <p:cNvSpPr txBox="1">
            <a:spLocks noGrp="1" noRot="1" noMove="1" noResize="1" noEditPoints="1" noAdjustHandles="1" noChangeArrowheads="1" noChangeShapeType="1"/>
          </p:cNvSpPr>
          <p:nvPr>
            <p:ph type="title" idx="4294967295"/>
          </p:nvPr>
        </p:nvSpPr>
        <p:spPr>
          <a:xfrm rot="16200000">
            <a:off x="10223079" y="1395198"/>
            <a:ext cx="2727581"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Flood maps</a:t>
            </a:r>
          </a:p>
        </p:txBody>
      </p:sp>
      <p:pic>
        <p:nvPicPr>
          <p:cNvPr id="12" name="Picture 11" descr="A picture containing a map of the UK ">
            <a:extLst>
              <a:ext uri="{FF2B5EF4-FFF2-40B4-BE49-F238E27FC236}">
                <a16:creationId xmlns:a16="http://schemas.microsoft.com/office/drawing/2014/main" id="{DE2418D8-9EE3-7963-73E9-C5BCD7E68697}"/>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val="0"/>
              </a:ext>
            </a:extLst>
          </a:blip>
          <a:srcRect/>
          <a:stretch/>
        </p:blipFill>
        <p:spPr>
          <a:xfrm>
            <a:off x="6112294" y="124749"/>
            <a:ext cx="4436533" cy="6102153"/>
          </a:xfrm>
          <a:prstGeom prst="rect">
            <a:avLst/>
          </a:prstGeom>
        </p:spPr>
      </p:pic>
      <p:sp>
        <p:nvSpPr>
          <p:cNvPr id="26" name="TextBox 25">
            <a:extLst>
              <a:ext uri="{FF2B5EF4-FFF2-40B4-BE49-F238E27FC236}">
                <a16:creationId xmlns:a16="http://schemas.microsoft.com/office/drawing/2014/main" id="{72635824-722A-1DEC-444A-8C078FA9F59E}"/>
              </a:ext>
            </a:extLst>
          </p:cNvPr>
          <p:cNvSpPr txBox="1">
            <a:spLocks noGrp="1" noRot="1" noMove="1" noResize="1" noEditPoints="1" noAdjustHandles="1" noChangeArrowheads="1" noChangeShapeType="1"/>
          </p:cNvSpPr>
          <p:nvPr/>
        </p:nvSpPr>
        <p:spPr>
          <a:xfrm>
            <a:off x="8629829" y="1865310"/>
            <a:ext cx="1490133" cy="369332"/>
          </a:xfrm>
          <a:prstGeom prst="rect">
            <a:avLst/>
          </a:prstGeom>
          <a:noFill/>
        </p:spPr>
        <p:txBody>
          <a:bodyPr wrap="square">
            <a:spAutoFit/>
          </a:bodyPr>
          <a:lstStyle/>
          <a:p>
            <a:pPr algn="ctr"/>
            <a:r>
              <a:rPr lang="en-GB" sz="1800" b="1">
                <a:latin typeface="HelveticaNeueLT Pro 55 Roman" panose="020B0604020202020204" pitchFamily="34" charset="0"/>
              </a:rPr>
              <a:t>Scotland</a:t>
            </a:r>
          </a:p>
        </p:txBody>
      </p:sp>
      <p:sp>
        <p:nvSpPr>
          <p:cNvPr id="29" name="TextBox 28">
            <a:extLst>
              <a:ext uri="{FF2B5EF4-FFF2-40B4-BE49-F238E27FC236}">
                <a16:creationId xmlns:a16="http://schemas.microsoft.com/office/drawing/2014/main" id="{08CC4185-841D-68DC-7748-8039B1BA76CF}"/>
              </a:ext>
            </a:extLst>
          </p:cNvPr>
          <p:cNvSpPr txBox="1">
            <a:spLocks noGrp="1" noRot="1" noMove="1" noResize="1" noEditPoints="1" noAdjustHandles="1" noChangeArrowheads="1" noChangeShapeType="1"/>
          </p:cNvSpPr>
          <p:nvPr/>
        </p:nvSpPr>
        <p:spPr>
          <a:xfrm>
            <a:off x="6637750" y="5122435"/>
            <a:ext cx="1196622" cy="369332"/>
          </a:xfrm>
          <a:prstGeom prst="rect">
            <a:avLst/>
          </a:prstGeom>
          <a:noFill/>
        </p:spPr>
        <p:txBody>
          <a:bodyPr wrap="square">
            <a:spAutoFit/>
          </a:bodyPr>
          <a:lstStyle/>
          <a:p>
            <a:pPr algn="ctr"/>
            <a:r>
              <a:rPr lang="en-GB" sz="1800" b="1">
                <a:latin typeface="HelveticaNeueLT Pro 55 Roman" panose="020B0604020202020204" pitchFamily="34" charset="0"/>
              </a:rPr>
              <a:t>Wales</a:t>
            </a:r>
          </a:p>
        </p:txBody>
      </p:sp>
      <p:sp>
        <p:nvSpPr>
          <p:cNvPr id="31" name="TextBox 30">
            <a:extLst>
              <a:ext uri="{FF2B5EF4-FFF2-40B4-BE49-F238E27FC236}">
                <a16:creationId xmlns:a16="http://schemas.microsoft.com/office/drawing/2014/main" id="{822A1D97-6892-0E11-15DD-70F824B9B14D}"/>
              </a:ext>
            </a:extLst>
          </p:cNvPr>
          <p:cNvSpPr txBox="1">
            <a:spLocks noGrp="1" noRot="1" noMove="1" noResize="1" noEditPoints="1" noAdjustHandles="1" noChangeArrowheads="1" noChangeShapeType="1"/>
          </p:cNvSpPr>
          <p:nvPr/>
        </p:nvSpPr>
        <p:spPr>
          <a:xfrm>
            <a:off x="9830996" y="3664013"/>
            <a:ext cx="1207911" cy="369332"/>
          </a:xfrm>
          <a:prstGeom prst="rect">
            <a:avLst/>
          </a:prstGeom>
          <a:noFill/>
        </p:spPr>
        <p:txBody>
          <a:bodyPr wrap="square">
            <a:spAutoFit/>
          </a:bodyPr>
          <a:lstStyle/>
          <a:p>
            <a:pPr algn="ctr"/>
            <a:r>
              <a:rPr lang="en-GB" sz="1800" b="1">
                <a:latin typeface="HelveticaNeueLT Pro 55 Roman" panose="020B0604020202020204" pitchFamily="34" charset="0"/>
              </a:rPr>
              <a:t>England</a:t>
            </a:r>
          </a:p>
        </p:txBody>
      </p:sp>
      <p:pic>
        <p:nvPicPr>
          <p:cNvPr id="38" name="Picture 37" descr="Icon&#10;&#10;Description automatically generated">
            <a:hlinkClick r:id="rId4"/>
            <a:extLst>
              <a:ext uri="{FF2B5EF4-FFF2-40B4-BE49-F238E27FC236}">
                <a16:creationId xmlns:a16="http://schemas.microsoft.com/office/drawing/2014/main" id="{0DE9957E-FBA7-E0FF-906E-81427BB18EE2}"/>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val="0"/>
              </a:ext>
            </a:extLst>
          </a:blip>
          <a:stretch>
            <a:fillRect/>
          </a:stretch>
        </p:blipFill>
        <p:spPr>
          <a:xfrm>
            <a:off x="6804261" y="2902721"/>
            <a:ext cx="431800" cy="431800"/>
          </a:xfrm>
          <a:prstGeom prst="rect">
            <a:avLst/>
          </a:prstGeom>
        </p:spPr>
      </p:pic>
      <p:pic>
        <p:nvPicPr>
          <p:cNvPr id="39" name="Picture 38" descr="Icon&#10;&#10;Description automatically generated">
            <a:hlinkClick r:id="rId6"/>
            <a:extLst>
              <a:ext uri="{FF2B5EF4-FFF2-40B4-BE49-F238E27FC236}">
                <a16:creationId xmlns:a16="http://schemas.microsoft.com/office/drawing/2014/main" id="{D2D6E17A-3479-116F-5C9A-36B3D874DDF3}"/>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val="0"/>
              </a:ext>
            </a:extLst>
          </a:blip>
          <a:stretch>
            <a:fillRect/>
          </a:stretch>
        </p:blipFill>
        <p:spPr>
          <a:xfrm>
            <a:off x="8089470" y="4442471"/>
            <a:ext cx="431800" cy="431800"/>
          </a:xfrm>
          <a:prstGeom prst="rect">
            <a:avLst/>
          </a:prstGeom>
        </p:spPr>
      </p:pic>
      <p:pic>
        <p:nvPicPr>
          <p:cNvPr id="40" name="Picture 39" descr="Icon&#10;&#10;Description automatically generated">
            <a:hlinkClick r:id="rId7"/>
            <a:extLst>
              <a:ext uri="{FF2B5EF4-FFF2-40B4-BE49-F238E27FC236}">
                <a16:creationId xmlns:a16="http://schemas.microsoft.com/office/drawing/2014/main" id="{8801A5A4-76C8-7786-3825-99A4C3990F6E}"/>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val="0"/>
              </a:ext>
            </a:extLst>
          </a:blip>
          <a:stretch>
            <a:fillRect/>
          </a:stretch>
        </p:blipFill>
        <p:spPr>
          <a:xfrm>
            <a:off x="7718021" y="1865310"/>
            <a:ext cx="431800" cy="431800"/>
          </a:xfrm>
          <a:prstGeom prst="rect">
            <a:avLst/>
          </a:prstGeom>
        </p:spPr>
      </p:pic>
      <p:pic>
        <p:nvPicPr>
          <p:cNvPr id="41" name="Picture 40" descr="Icon&#10;&#10;Description automatically generated">
            <a:hlinkClick r:id="rId8"/>
            <a:extLst>
              <a:ext uri="{FF2B5EF4-FFF2-40B4-BE49-F238E27FC236}">
                <a16:creationId xmlns:a16="http://schemas.microsoft.com/office/drawing/2014/main" id="{A33DD238-C1D5-0821-CECD-ECC0F1F9D5F4}"/>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val="0"/>
              </a:ext>
            </a:extLst>
          </a:blip>
          <a:stretch>
            <a:fillRect/>
          </a:stretch>
        </p:blipFill>
        <p:spPr>
          <a:xfrm>
            <a:off x="9259072" y="4010671"/>
            <a:ext cx="431800" cy="431800"/>
          </a:xfrm>
          <a:prstGeom prst="rect">
            <a:avLst/>
          </a:prstGeom>
        </p:spPr>
      </p:pic>
      <p:sp>
        <p:nvSpPr>
          <p:cNvPr id="43" name="TextBox 42">
            <a:extLst>
              <a:ext uri="{FF2B5EF4-FFF2-40B4-BE49-F238E27FC236}">
                <a16:creationId xmlns:a16="http://schemas.microsoft.com/office/drawing/2014/main" id="{DFDE87C6-D14D-92C6-5723-9E3D33F865CA}"/>
              </a:ext>
            </a:extLst>
          </p:cNvPr>
          <p:cNvSpPr txBox="1">
            <a:spLocks noGrp="1" noRot="1" noMove="1" noResize="1" noEditPoints="1" noAdjustHandles="1" noChangeArrowheads="1" noChangeShapeType="1"/>
          </p:cNvSpPr>
          <p:nvPr/>
        </p:nvSpPr>
        <p:spPr>
          <a:xfrm>
            <a:off x="5074879" y="2423815"/>
            <a:ext cx="2167467" cy="369332"/>
          </a:xfrm>
          <a:prstGeom prst="rect">
            <a:avLst/>
          </a:prstGeom>
          <a:noFill/>
        </p:spPr>
        <p:txBody>
          <a:bodyPr wrap="square">
            <a:spAutoFit/>
          </a:bodyPr>
          <a:lstStyle/>
          <a:p>
            <a:pPr algn="ctr"/>
            <a:r>
              <a:rPr lang="en-GB" sz="1800" b="1">
                <a:latin typeface="HelveticaNeueLT Pro 55 Roman" panose="020B0604020202020204" pitchFamily="34" charset="0"/>
              </a:rPr>
              <a:t>Northern Ireland</a:t>
            </a:r>
          </a:p>
        </p:txBody>
      </p:sp>
      <p:sp>
        <p:nvSpPr>
          <p:cNvPr id="47" name="TextBox 46">
            <a:extLst>
              <a:ext uri="{FF2B5EF4-FFF2-40B4-BE49-F238E27FC236}">
                <a16:creationId xmlns:a16="http://schemas.microsoft.com/office/drawing/2014/main" id="{E329A917-2851-679C-F425-9469831AB0FF}"/>
              </a:ext>
            </a:extLst>
          </p:cNvPr>
          <p:cNvSpPr txBox="1">
            <a:spLocks noGrp="1" noRot="1" noMove="1" noResize="1" noEditPoints="1" noAdjustHandles="1" noChangeArrowheads="1" noChangeShapeType="1"/>
          </p:cNvSpPr>
          <p:nvPr/>
        </p:nvSpPr>
        <p:spPr>
          <a:xfrm>
            <a:off x="482913" y="1307061"/>
            <a:ext cx="4995334" cy="1643527"/>
          </a:xfrm>
          <a:prstGeom prst="rect">
            <a:avLst/>
          </a:prstGeom>
          <a:noFill/>
        </p:spPr>
        <p:txBody>
          <a:bodyPr wrap="square" lIns="91440" tIns="45720" rIns="91440" bIns="45720" anchor="t">
            <a:spAutoFit/>
          </a:bodyPr>
          <a:lstStyle/>
          <a:p>
            <a:pPr>
              <a:lnSpc>
                <a:spcPct val="90000"/>
              </a:lnSpc>
              <a:spcBef>
                <a:spcPts val="1000"/>
              </a:spcBef>
              <a:buClr>
                <a:srgbClr val="EE2A24"/>
              </a:buClr>
              <a:defRPr/>
            </a:pPr>
            <a:r>
              <a:rPr kumimoji="0" lang="en-GB" sz="2800" b="0" i="0" u="none" strike="noStrike" kern="1200" cap="none" spc="0" normalizeH="0" baseline="0" noProof="0" dirty="0">
                <a:ln>
                  <a:noFill/>
                </a:ln>
                <a:effectLst/>
                <a:uLnTx/>
                <a:uFillTx/>
                <a:latin typeface="Arial"/>
                <a:cs typeface="Arial"/>
              </a:rPr>
              <a:t>Visit your nation’s website and examine</a:t>
            </a:r>
            <a:r>
              <a:rPr lang="en-GB" sz="2800" dirty="0">
                <a:latin typeface="Arial"/>
                <a:cs typeface="Arial"/>
              </a:rPr>
              <a:t> the map to learn about the flood risk in your area.</a:t>
            </a:r>
            <a:endParaRPr kumimoji="0" lang="en-GB" sz="2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48" name="Rectangle 47">
            <a:extLst>
              <a:ext uri="{FF2B5EF4-FFF2-40B4-BE49-F238E27FC236}">
                <a16:creationId xmlns:a16="http://schemas.microsoft.com/office/drawing/2014/main" id="{497622BC-CD93-196A-14F4-E354A924ACAA}"/>
              </a:ext>
            </a:extLst>
          </p:cNvPr>
          <p:cNvSpPr>
            <a:spLocks noGrp="1" noRot="1" noMove="1" noResize="1" noEditPoints="1" noAdjustHandles="1" noChangeArrowheads="1" noChangeShapeType="1"/>
          </p:cNvSpPr>
          <p:nvPr/>
        </p:nvSpPr>
        <p:spPr>
          <a:xfrm>
            <a:off x="559439" y="3285763"/>
            <a:ext cx="2167467" cy="2263952"/>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HelveticaNeueLT Pro 55 Roman"/>
              </a:rPr>
              <a:t>Some areas will appear not to have a direct flood risk. </a:t>
            </a:r>
            <a:endParaRPr lang="en-GB">
              <a:solidFill>
                <a:schemeClr val="tx1"/>
              </a:solidFill>
              <a:latin typeface="HelveticaNeueLT Pro 55 Roman" panose="020B0604020202020204" pitchFamily="34" charset="0"/>
            </a:endParaRPr>
          </a:p>
        </p:txBody>
      </p:sp>
      <p:sp>
        <p:nvSpPr>
          <p:cNvPr id="49" name="Rectangle 48">
            <a:extLst>
              <a:ext uri="{FF2B5EF4-FFF2-40B4-BE49-F238E27FC236}">
                <a16:creationId xmlns:a16="http://schemas.microsoft.com/office/drawing/2014/main" id="{23E25EBC-F8A9-B5CA-4B3E-3F05E6FDBB7B}"/>
              </a:ext>
            </a:extLst>
          </p:cNvPr>
          <p:cNvSpPr>
            <a:spLocks noGrp="1" noRot="1" noMove="1" noResize="1" noEditPoints="1" noAdjustHandles="1" noChangeArrowheads="1" noChangeShapeType="1"/>
          </p:cNvSpPr>
          <p:nvPr/>
        </p:nvSpPr>
        <p:spPr>
          <a:xfrm>
            <a:off x="2852175" y="3294230"/>
            <a:ext cx="2167467" cy="22639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a:solidFill>
                  <a:schemeClr val="bg1"/>
                </a:solidFill>
                <a:latin typeface="HelveticaNeueLT Pro 55 Roman" panose="020B0604020202020204" pitchFamily="34" charset="0"/>
              </a:rPr>
              <a:t>Challenge question</a:t>
            </a:r>
            <a:r>
              <a:rPr lang="en-GB" sz="1800">
                <a:solidFill>
                  <a:schemeClr val="bg1"/>
                </a:solidFill>
                <a:latin typeface="HelveticaNeueLT Pro 55 Roman" panose="020B0604020202020204" pitchFamily="34" charset="0"/>
              </a:rPr>
              <a:t>: how can flooding affect people living in all areas?</a:t>
            </a:r>
          </a:p>
        </p:txBody>
      </p:sp>
      <p:pic>
        <p:nvPicPr>
          <p:cNvPr id="52" name="Picture 51" descr="Icon&#10;&#10;Description automatically generated">
            <a:extLst>
              <a:ext uri="{FF2B5EF4-FFF2-40B4-BE49-F238E27FC236}">
                <a16:creationId xmlns:a16="http://schemas.microsoft.com/office/drawing/2014/main" id="{43CA8F25-15DB-A931-8798-98B68DAFDADB}"/>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val="0"/>
              </a:ext>
            </a:extLst>
          </a:blip>
          <a:stretch>
            <a:fillRect/>
          </a:stretch>
        </p:blipFill>
        <p:spPr>
          <a:xfrm flipH="1">
            <a:off x="9474972" y="5549715"/>
            <a:ext cx="238908" cy="238908"/>
          </a:xfrm>
          <a:prstGeom prst="rect">
            <a:avLst/>
          </a:prstGeom>
        </p:spPr>
      </p:pic>
      <p:sp>
        <p:nvSpPr>
          <p:cNvPr id="53" name="TextBox 52">
            <a:extLst>
              <a:ext uri="{FF2B5EF4-FFF2-40B4-BE49-F238E27FC236}">
                <a16:creationId xmlns:a16="http://schemas.microsoft.com/office/drawing/2014/main" id="{B9977ECA-4EA2-A406-9775-00A8DB2A4DE1}"/>
              </a:ext>
            </a:extLst>
          </p:cNvPr>
          <p:cNvSpPr txBox="1">
            <a:spLocks noGrp="1" noRot="1" noMove="1" noResize="1" noEditPoints="1" noAdjustHandles="1" noChangeArrowheads="1" noChangeShapeType="1"/>
          </p:cNvSpPr>
          <p:nvPr/>
        </p:nvSpPr>
        <p:spPr>
          <a:xfrm>
            <a:off x="9681531" y="5531465"/>
            <a:ext cx="1612951" cy="276999"/>
          </a:xfrm>
          <a:prstGeom prst="rect">
            <a:avLst/>
          </a:prstGeom>
          <a:noFill/>
        </p:spPr>
        <p:txBody>
          <a:bodyPr wrap="square">
            <a:spAutoFit/>
          </a:bodyPr>
          <a:lstStyle/>
          <a:p>
            <a:pPr algn="ctr"/>
            <a:r>
              <a:rPr lang="en-GB" sz="1200" b="1">
                <a:latin typeface="HelveticaNeueLT Pro 55 Roman" panose="020B0604020202020204" pitchFamily="34" charset="0"/>
              </a:rPr>
              <a:t>Select for websites</a:t>
            </a:r>
          </a:p>
        </p:txBody>
      </p:sp>
      <p:pic>
        <p:nvPicPr>
          <p:cNvPr id="4" name="Picture 3" descr="Qr code&#10;&#10;Description automatically generated">
            <a:extLst>
              <a:ext uri="{FF2B5EF4-FFF2-40B4-BE49-F238E27FC236}">
                <a16:creationId xmlns:a16="http://schemas.microsoft.com/office/drawing/2014/main" id="{B6EC351B-C36A-9FFB-DEDC-015B48E6B933}"/>
              </a:ext>
            </a:extLst>
          </p:cNvPr>
          <p:cNvPicPr>
            <a:picLocks noGrp="1" noRot="1" noChangeAspect="1" noMove="1" noResize="1" noEditPoints="1" noAdjustHandles="1" noChangeArrowheads="1" noChangeShapeType="1" noCrop="1"/>
          </p:cNvPicPr>
          <p:nvPr/>
        </p:nvPicPr>
        <p:blipFill>
          <a:blip r:embed="rId9" cstate="email">
            <a:extLst>
              <a:ext uri="{28A0092B-C50C-407E-A947-70E740481C1C}">
                <a14:useLocalDpi xmlns:a14="http://schemas.microsoft.com/office/drawing/2010/main" val="0"/>
              </a:ext>
            </a:extLst>
          </a:blip>
          <a:stretch>
            <a:fillRect/>
          </a:stretch>
        </p:blipFill>
        <p:spPr>
          <a:xfrm>
            <a:off x="5933762" y="1307573"/>
            <a:ext cx="1186543" cy="1186543"/>
          </a:xfrm>
          <a:prstGeom prst="rect">
            <a:avLst/>
          </a:prstGeom>
        </p:spPr>
      </p:pic>
      <p:pic>
        <p:nvPicPr>
          <p:cNvPr id="6" name="Picture 5" descr="Qr code&#10;&#10;Description automatically generated">
            <a:extLst>
              <a:ext uri="{FF2B5EF4-FFF2-40B4-BE49-F238E27FC236}">
                <a16:creationId xmlns:a16="http://schemas.microsoft.com/office/drawing/2014/main" id="{184777EE-4C87-E021-DA80-20776D4E095E}"/>
              </a:ext>
            </a:extLst>
          </p:cNvPr>
          <p:cNvPicPr>
            <a:picLocks noGrp="1" noRot="1" noChangeAspect="1" noMove="1" noResize="1" noEditPoints="1" noAdjustHandles="1" noChangeArrowheads="1" noChangeShapeType="1" noCrop="1"/>
          </p:cNvPicPr>
          <p:nvPr/>
        </p:nvPicPr>
        <p:blipFill>
          <a:blip r:embed="rId10" cstate="email">
            <a:extLst>
              <a:ext uri="{28A0092B-C50C-407E-A947-70E740481C1C}">
                <a14:useLocalDpi xmlns:a14="http://schemas.microsoft.com/office/drawing/2010/main" val="0"/>
              </a:ext>
            </a:extLst>
          </a:blip>
          <a:stretch>
            <a:fillRect/>
          </a:stretch>
        </p:blipFill>
        <p:spPr>
          <a:xfrm>
            <a:off x="8848241" y="884843"/>
            <a:ext cx="1045959" cy="1045959"/>
          </a:xfrm>
          <a:prstGeom prst="rect">
            <a:avLst/>
          </a:prstGeom>
        </p:spPr>
      </p:pic>
      <p:pic>
        <p:nvPicPr>
          <p:cNvPr id="8" name="Picture 7" descr="Qr code&#10;&#10;Description automatically generated">
            <a:extLst>
              <a:ext uri="{FF2B5EF4-FFF2-40B4-BE49-F238E27FC236}">
                <a16:creationId xmlns:a16="http://schemas.microsoft.com/office/drawing/2014/main" id="{094C2091-BF44-DDE6-973B-415C698EF332}"/>
              </a:ext>
            </a:extLst>
          </p:cNvPr>
          <p:cNvPicPr>
            <a:picLocks noGrp="1" noRot="1" noChangeAspect="1" noMove="1" noResize="1" noEditPoints="1" noAdjustHandles="1" noChangeArrowheads="1" noChangeShapeType="1" noCrop="1"/>
          </p:cNvPicPr>
          <p:nvPr/>
        </p:nvPicPr>
        <p:blipFill>
          <a:blip r:embed="rId11" cstate="email">
            <a:extLst>
              <a:ext uri="{28A0092B-C50C-407E-A947-70E740481C1C}">
                <a14:useLocalDpi xmlns:a14="http://schemas.microsoft.com/office/drawing/2010/main" val="0"/>
              </a:ext>
            </a:extLst>
          </a:blip>
          <a:stretch>
            <a:fillRect/>
          </a:stretch>
        </p:blipFill>
        <p:spPr>
          <a:xfrm>
            <a:off x="6390283" y="3923002"/>
            <a:ext cx="1295400" cy="1295400"/>
          </a:xfrm>
          <a:prstGeom prst="rect">
            <a:avLst/>
          </a:prstGeom>
        </p:spPr>
      </p:pic>
      <p:pic>
        <p:nvPicPr>
          <p:cNvPr id="10" name="Picture 9" descr="Qr code&#10;&#10;Description automatically generated">
            <a:extLst>
              <a:ext uri="{FF2B5EF4-FFF2-40B4-BE49-F238E27FC236}">
                <a16:creationId xmlns:a16="http://schemas.microsoft.com/office/drawing/2014/main" id="{8EEAFB9B-A0B4-94F1-DB5F-556BA0416535}"/>
              </a:ext>
            </a:extLst>
          </p:cNvPr>
          <p:cNvPicPr>
            <a:picLocks noGrp="1" noRot="1" noChangeAspect="1" noMove="1" noResize="1" noEditPoints="1" noAdjustHandles="1" noChangeArrowheads="1" noChangeShapeType="1" noCrop="1"/>
          </p:cNvPicPr>
          <p:nvPr/>
        </p:nvPicPr>
        <p:blipFill>
          <a:blip r:embed="rId12" cstate="email">
            <a:extLst>
              <a:ext uri="{28A0092B-C50C-407E-A947-70E740481C1C}">
                <a14:useLocalDpi xmlns:a14="http://schemas.microsoft.com/office/drawing/2010/main" val="0"/>
              </a:ext>
            </a:extLst>
          </a:blip>
          <a:stretch>
            <a:fillRect/>
          </a:stretch>
        </p:blipFill>
        <p:spPr>
          <a:xfrm>
            <a:off x="9953291" y="2687276"/>
            <a:ext cx="1069430" cy="1069430"/>
          </a:xfrm>
          <a:prstGeom prst="rect">
            <a:avLst/>
          </a:prstGeom>
        </p:spPr>
      </p:pic>
      <p:pic>
        <p:nvPicPr>
          <p:cNvPr id="5" name="Picture 4" descr="A picture containing logo&#10;&#10;Description automatically generated">
            <a:extLst>
              <a:ext uri="{FF2B5EF4-FFF2-40B4-BE49-F238E27FC236}">
                <a16:creationId xmlns:a16="http://schemas.microsoft.com/office/drawing/2014/main" id="{A9D7D260-6C0A-723A-9672-193D961CB394}"/>
              </a:ext>
            </a:extLst>
          </p:cNvPr>
          <p:cNvPicPr>
            <a:picLocks noGrp="1" noRot="1" noChangeAspect="1" noMove="1" noResize="1" noEditPoints="1" noAdjustHandles="1" noChangeArrowheads="1" noChangeShapeType="1" noCrop="1"/>
          </p:cNvPicPr>
          <p:nvPr/>
        </p:nvPicPr>
        <p:blipFill rotWithShape="1">
          <a:blip r:embed="rId13"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233361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8000"/>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FBC294-260D-5306-5DC7-101663AAA956}"/>
              </a:ext>
            </a:extLst>
          </p:cNvPr>
          <p:cNvSpPr txBox="1">
            <a:spLocks noGrp="1" noRot="1" noMove="1" noResize="1" noEditPoints="1" noAdjustHandles="1" noChangeArrowheads="1" noChangeShapeType="1"/>
          </p:cNvSpPr>
          <p:nvPr>
            <p:ph type="title" idx="4294967295"/>
          </p:nvPr>
        </p:nvSpPr>
        <p:spPr>
          <a:xfrm rot="16200000">
            <a:off x="10147221" y="1471057"/>
            <a:ext cx="287929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Femi’s story</a:t>
            </a:r>
          </a:p>
        </p:txBody>
      </p:sp>
      <p:pic>
        <p:nvPicPr>
          <p:cNvPr id="7" name="Picture 6" descr="A picture containing nature, rain">
            <a:extLst>
              <a:ext uri="{FF2B5EF4-FFF2-40B4-BE49-F238E27FC236}">
                <a16:creationId xmlns:a16="http://schemas.microsoft.com/office/drawing/2014/main" id="{35113225-08F1-27C3-083B-FE96BE3BA2E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564445" y="323796"/>
            <a:ext cx="10611556" cy="5466698"/>
          </a:xfrm>
          <a:prstGeom prst="rect">
            <a:avLst/>
          </a:prstGeom>
        </p:spPr>
      </p:pic>
      <p:sp>
        <p:nvSpPr>
          <p:cNvPr id="8" name="Rectangle 7">
            <a:extLst>
              <a:ext uri="{FF2B5EF4-FFF2-40B4-BE49-F238E27FC236}">
                <a16:creationId xmlns:a16="http://schemas.microsoft.com/office/drawing/2014/main" id="{7C913CC0-F7BD-BE47-2151-0CD66E5ED163}"/>
              </a:ext>
            </a:extLst>
          </p:cNvPr>
          <p:cNvSpPr>
            <a:spLocks noGrp="1" noRot="1" noMove="1" noResize="1" noEditPoints="1" noAdjustHandles="1" noChangeArrowheads="1" noChangeShapeType="1"/>
          </p:cNvSpPr>
          <p:nvPr/>
        </p:nvSpPr>
        <p:spPr>
          <a:xfrm>
            <a:off x="541866" y="301217"/>
            <a:ext cx="4289777" cy="16178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GB" sz="2400">
                <a:solidFill>
                  <a:schemeClr val="tx1"/>
                </a:solidFill>
                <a:latin typeface="HelveticaNeueLT Pro 55 Roman" panose="020B0604020202020204" pitchFamily="34" charset="0"/>
              </a:rPr>
              <a:t>Read Femi’s story to learn more about how flooding can affect someone indirectly.</a:t>
            </a:r>
            <a:r>
              <a:rPr lang="en-GB">
                <a:latin typeface="HelveticaNeueLT Pro 55 Roman" panose="020B0604020202020204" pitchFamily="34" charset="0"/>
              </a:rPr>
              <a:t> </a:t>
            </a:r>
          </a:p>
          <a:p>
            <a:pPr algn="ctr"/>
            <a:endParaRPr lang="en-GB"/>
          </a:p>
        </p:txBody>
      </p:sp>
      <p:sp>
        <p:nvSpPr>
          <p:cNvPr id="12" name="Rectangle 11">
            <a:extLst>
              <a:ext uri="{FF2B5EF4-FFF2-40B4-BE49-F238E27FC236}">
                <a16:creationId xmlns:a16="http://schemas.microsoft.com/office/drawing/2014/main" id="{A3C144CB-7D01-EA4D-94FC-20A39E7493BB}"/>
              </a:ext>
            </a:extLst>
          </p:cNvPr>
          <p:cNvSpPr>
            <a:spLocks noGrp="1" noRot="1" noMove="1" noResize="1" noEditPoints="1" noAdjustHandles="1" noChangeArrowheads="1" noChangeShapeType="1"/>
          </p:cNvSpPr>
          <p:nvPr/>
        </p:nvSpPr>
        <p:spPr>
          <a:xfrm>
            <a:off x="541865" y="1820567"/>
            <a:ext cx="4289777" cy="1810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indent="0">
              <a:lnSpc>
                <a:spcPct val="120000"/>
              </a:lnSpc>
              <a:buNone/>
            </a:pPr>
            <a:r>
              <a:rPr lang="en-GB" sz="2400">
                <a:solidFill>
                  <a:schemeClr val="tx1"/>
                </a:solidFill>
                <a:latin typeface="HelveticaNeueLT Pro 55 Roman" panose="020B0604020202020204" pitchFamily="34" charset="0"/>
              </a:rPr>
              <a:t>As you read, make some notes to help you answer the challenge question.</a:t>
            </a:r>
          </a:p>
          <a:p>
            <a:pPr algn="ctr"/>
            <a:endParaRPr lang="en-GB"/>
          </a:p>
        </p:txBody>
      </p:sp>
      <p:sp>
        <p:nvSpPr>
          <p:cNvPr id="13" name="Rectangle 12">
            <a:extLst>
              <a:ext uri="{FF2B5EF4-FFF2-40B4-BE49-F238E27FC236}">
                <a16:creationId xmlns:a16="http://schemas.microsoft.com/office/drawing/2014/main" id="{0B503776-12D9-47AA-F6A0-85548ACEE86E}"/>
              </a:ext>
            </a:extLst>
          </p:cNvPr>
          <p:cNvSpPr>
            <a:spLocks noGrp="1" noRot="1" noMove="1" noResize="1" noEditPoints="1" noAdjustHandles="1" noChangeArrowheads="1" noChangeShapeType="1"/>
          </p:cNvSpPr>
          <p:nvPr/>
        </p:nvSpPr>
        <p:spPr>
          <a:xfrm>
            <a:off x="541865" y="3631048"/>
            <a:ext cx="2099736" cy="216676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a:solidFill>
                  <a:schemeClr val="bg1"/>
                </a:solidFill>
                <a:latin typeface="HelveticaNeueLT Pro 55 Roman" panose="020B0604020202020204" pitchFamily="34" charset="0"/>
              </a:rPr>
              <a:t>Challenge question</a:t>
            </a:r>
            <a:r>
              <a:rPr lang="en-GB" sz="1800">
                <a:solidFill>
                  <a:schemeClr val="bg1"/>
                </a:solidFill>
                <a:latin typeface="HelveticaNeueLT Pro 55 Roman" panose="020B0604020202020204" pitchFamily="34" charset="0"/>
              </a:rPr>
              <a:t>: how can flooding affect people living in all areas?</a:t>
            </a:r>
          </a:p>
        </p:txBody>
      </p:sp>
      <p:pic>
        <p:nvPicPr>
          <p:cNvPr id="17" name="Picture 2">
            <a:extLst>
              <a:ext uri="{FF2B5EF4-FFF2-40B4-BE49-F238E27FC236}">
                <a16:creationId xmlns:a16="http://schemas.microsoft.com/office/drawing/2014/main" id="{E8A4766F-855A-A2DC-CDBE-962CDF1FE007}"/>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641601" y="3623733"/>
            <a:ext cx="2190041" cy="2189340"/>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descr="A mobile phone containing messages from a character called Femi. ">
            <a:extLst>
              <a:ext uri="{FF2B5EF4-FFF2-40B4-BE49-F238E27FC236}">
                <a16:creationId xmlns:a16="http://schemas.microsoft.com/office/drawing/2014/main" id="{2032A2C1-42FE-3E67-3260-4D4A001E0BF9}"/>
              </a:ext>
            </a:extLst>
          </p:cNvPr>
          <p:cNvGrpSpPr>
            <a:grpSpLocks noGrp="1" noUngrp="1" noRot="1" noMove="1" noResize="1"/>
          </p:cNvGrpSpPr>
          <p:nvPr/>
        </p:nvGrpSpPr>
        <p:grpSpPr>
          <a:xfrm>
            <a:off x="5616221" y="152106"/>
            <a:ext cx="4775200" cy="6141157"/>
            <a:chOff x="5446889" y="155398"/>
            <a:chExt cx="4775200" cy="6141157"/>
          </a:xfrm>
        </p:grpSpPr>
        <p:sp>
          <p:nvSpPr>
            <p:cNvPr id="16" name="Rectangle 15">
              <a:extLst>
                <a:ext uri="{FF2B5EF4-FFF2-40B4-BE49-F238E27FC236}">
                  <a16:creationId xmlns:a16="http://schemas.microsoft.com/office/drawing/2014/main" id="{7D3E815B-06A1-70BA-17D8-E66835EFC8CB}"/>
                </a:ext>
              </a:extLst>
            </p:cNvPr>
            <p:cNvSpPr>
              <a:spLocks noGrp="1" noRot="1" noMove="1" noResize="1" noEditPoints="1" noAdjustHandles="1" noChangeArrowheads="1" noChangeShapeType="1"/>
            </p:cNvSpPr>
            <p:nvPr/>
          </p:nvSpPr>
          <p:spPr>
            <a:xfrm>
              <a:off x="5974824" y="914095"/>
              <a:ext cx="3657600" cy="4402667"/>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A picture containing night sky&#10;&#10;Description automatically generated">
              <a:extLst>
                <a:ext uri="{FF2B5EF4-FFF2-40B4-BE49-F238E27FC236}">
                  <a16:creationId xmlns:a16="http://schemas.microsoft.com/office/drawing/2014/main" id="{799F8DEA-C159-4845-E178-BEBAB8EB2390}"/>
                </a:ext>
              </a:extLst>
            </p:cNvPr>
            <p:cNvPicPr>
              <a:picLocks noGrp="1" noRot="1" noChangeAspect="1" noMove="1" noResize="1" noEditPoints="1" noAdjustHandles="1" noChangeArrowheads="1" noChangeShapeType="1" noCrop="1"/>
            </p:cNvPicPr>
            <p:nvPr/>
          </p:nvPicPr>
          <p:blipFill rotWithShape="1">
            <a:blip r:embed="rId6" cstate="email">
              <a:extLst>
                <a:ext uri="{28A0092B-C50C-407E-A947-70E740481C1C}">
                  <a14:useLocalDpi xmlns:a14="http://schemas.microsoft.com/office/drawing/2010/main" val="0"/>
                </a:ext>
              </a:extLst>
            </a:blip>
            <a:srcRect/>
            <a:stretch/>
          </p:blipFill>
          <p:spPr>
            <a:xfrm>
              <a:off x="5446889" y="155398"/>
              <a:ext cx="4775200" cy="6141157"/>
            </a:xfrm>
            <a:prstGeom prst="rect">
              <a:avLst/>
            </a:prstGeom>
          </p:spPr>
        </p:pic>
        <p:pic>
          <p:nvPicPr>
            <p:cNvPr id="26" name="Picture 2">
              <a:extLst>
                <a:ext uri="{FF2B5EF4-FFF2-40B4-BE49-F238E27FC236}">
                  <a16:creationId xmlns:a16="http://schemas.microsoft.com/office/drawing/2014/main" id="{126819F7-C0C8-1B94-1F3D-B56FF350D73A}"/>
                </a:ext>
              </a:extLst>
            </p:cNvPr>
            <p:cNvPicPr>
              <a:picLocks noGrp="1" noRot="1" noChangeAspect="1" noMove="1" noResize="1" noEditPoints="1" noAdjustHandles="1" noChangeArrowheads="1" noChangeShapeType="1" noCrop="1"/>
            </p:cNvPicPr>
            <p:nvPr/>
          </p:nvPicPr>
          <p:blipFill rotWithShape="1">
            <a:blip r:embed="rId7" cstate="email">
              <a:extLst>
                <a:ext uri="{28A0092B-C50C-407E-A947-70E740481C1C}">
                  <a14:useLocalDpi xmlns:a14="http://schemas.microsoft.com/office/drawing/2010/main" val="0"/>
                </a:ext>
              </a:extLst>
            </a:blip>
            <a:srcRect/>
            <a:stretch/>
          </p:blipFill>
          <p:spPr bwMode="auto">
            <a:xfrm>
              <a:off x="5989498" y="914095"/>
              <a:ext cx="938529" cy="420404"/>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descr="A mobile phone containing messages from a character called Femi. ">
              <a:extLst>
                <a:ext uri="{FF2B5EF4-FFF2-40B4-BE49-F238E27FC236}">
                  <a16:creationId xmlns:a16="http://schemas.microsoft.com/office/drawing/2014/main" id="{BC2BC500-B572-81A9-897F-87FE6DC0FA95}"/>
                </a:ext>
              </a:extLst>
            </p:cNvPr>
            <p:cNvSpPr>
              <a:spLocks noGrp="1" noRot="1" noMove="1" noResize="1" noEditPoints="1" noAdjustHandles="1" noChangeArrowheads="1" noChangeShapeType="1"/>
            </p:cNvSpPr>
            <p:nvPr/>
          </p:nvSpPr>
          <p:spPr>
            <a:xfrm>
              <a:off x="6900513" y="914095"/>
              <a:ext cx="2731911" cy="420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a:p>
          </p:txBody>
        </p:sp>
      </p:grpSp>
      <p:sp>
        <p:nvSpPr>
          <p:cNvPr id="18" name="Rectangle: Rounded Corners 17">
            <a:extLst>
              <a:ext uri="{FF2B5EF4-FFF2-40B4-BE49-F238E27FC236}">
                <a16:creationId xmlns:a16="http://schemas.microsoft.com/office/drawing/2014/main" id="{AD4C684A-D643-7806-4594-FF284E9C9BF6}"/>
              </a:ext>
            </a:extLst>
          </p:cNvPr>
          <p:cNvSpPr>
            <a:spLocks noGrp="1" noRot="1" noMove="1" noResize="1" noEditPoints="1" noAdjustHandles="1" noChangeArrowheads="1" noChangeShapeType="1"/>
          </p:cNvSpPr>
          <p:nvPr/>
        </p:nvSpPr>
        <p:spPr>
          <a:xfrm>
            <a:off x="6302021" y="1440483"/>
            <a:ext cx="3245558" cy="620889"/>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effectLst/>
                <a:latin typeface="HelveticaNeueLT Pro 55 Roman" panose="020B0604020202020204" pitchFamily="34" charset="0"/>
                <a:ea typeface="Calibri" panose="020F0502020204030204" pitchFamily="34" charset="0"/>
                <a:cs typeface="Times New Roman" panose="02020603050405020304" pitchFamily="18" charset="0"/>
              </a:rPr>
              <a:t>Where I live, it’s high up on a hill.</a:t>
            </a:r>
            <a:endParaRPr lang="en-GB" sz="2000" dirty="0">
              <a:solidFill>
                <a:schemeClr val="tx1"/>
              </a:solidFill>
            </a:endParaRPr>
          </a:p>
        </p:txBody>
      </p:sp>
      <p:sp>
        <p:nvSpPr>
          <p:cNvPr id="21" name="Rectangle: Rounded Corners 20">
            <a:extLst>
              <a:ext uri="{FF2B5EF4-FFF2-40B4-BE49-F238E27FC236}">
                <a16:creationId xmlns:a16="http://schemas.microsoft.com/office/drawing/2014/main" id="{486F1FA8-59F4-6E3C-2CD3-FDBE57FAADC1}"/>
              </a:ext>
            </a:extLst>
          </p:cNvPr>
          <p:cNvSpPr>
            <a:spLocks noGrp="1" noRot="1" noMove="1" noResize="1" noEditPoints="1" noAdjustHandles="1" noChangeArrowheads="1" noChangeShapeType="1"/>
          </p:cNvSpPr>
          <p:nvPr/>
        </p:nvSpPr>
        <p:spPr>
          <a:xfrm>
            <a:off x="6302021" y="2209048"/>
            <a:ext cx="3245558" cy="1013637"/>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a:solidFill>
                  <a:schemeClr val="tx1"/>
                </a:solidFill>
                <a:effectLst/>
                <a:latin typeface="HelveticaNeueLT Pro 55 Roman" panose="020B0604020202020204" pitchFamily="34" charset="0"/>
                <a:ea typeface="Calibri" panose="020F0502020204030204" pitchFamily="34" charset="0"/>
                <a:cs typeface="Times New Roman" panose="02020603050405020304" pitchFamily="18" charset="0"/>
              </a:rPr>
              <a:t>Last year there was this really stormy day. </a:t>
            </a:r>
            <a:r>
              <a:rPr lang="en-GB" sz="2000">
                <a:solidFill>
                  <a:schemeClr val="tx1"/>
                </a:solidFill>
                <a:latin typeface="HelveticaNeueLT Pro 55 Roman" panose="020B0604020202020204" pitchFamily="34" charset="0"/>
                <a:ea typeface="Calibri" panose="020F0502020204030204" pitchFamily="34" charset="0"/>
                <a:cs typeface="Times New Roman" panose="02020603050405020304" pitchFamily="18" charset="0"/>
              </a:rPr>
              <a:t>It was incredible.</a:t>
            </a:r>
            <a:endParaRPr lang="en-GB" sz="2000">
              <a:solidFill>
                <a:schemeClr val="tx1"/>
              </a:solidFill>
            </a:endParaRPr>
          </a:p>
        </p:txBody>
      </p:sp>
      <p:sp>
        <p:nvSpPr>
          <p:cNvPr id="22" name="Rectangle: Rounded Corners 21">
            <a:extLst>
              <a:ext uri="{FF2B5EF4-FFF2-40B4-BE49-F238E27FC236}">
                <a16:creationId xmlns:a16="http://schemas.microsoft.com/office/drawing/2014/main" id="{A7D0635B-5F3E-38AE-396F-FA7BA7620745}"/>
              </a:ext>
            </a:extLst>
          </p:cNvPr>
          <p:cNvSpPr>
            <a:spLocks noGrp="1" noRot="1" noMove="1" noResize="1" noEditPoints="1" noAdjustHandles="1" noChangeArrowheads="1" noChangeShapeType="1"/>
          </p:cNvSpPr>
          <p:nvPr/>
        </p:nvSpPr>
        <p:spPr>
          <a:xfrm>
            <a:off x="6302021" y="3370361"/>
            <a:ext cx="3245558" cy="1013637"/>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a:solidFill>
                  <a:schemeClr val="tx1"/>
                </a:solidFill>
                <a:latin typeface="HelveticaNeueLT Pro 55 Roman" panose="020B0604020202020204" pitchFamily="34" charset="0"/>
                <a:ea typeface="Calibri" panose="020F0502020204030204" pitchFamily="34" charset="0"/>
                <a:cs typeface="Times New Roman" panose="02020603050405020304" pitchFamily="18" charset="0"/>
              </a:rPr>
              <a:t>The sky went dark and there was strike after strike of lightening.</a:t>
            </a:r>
            <a:endParaRPr lang="en-GB" sz="2000">
              <a:solidFill>
                <a:schemeClr val="tx1"/>
              </a:solidFill>
            </a:endParaRPr>
          </a:p>
        </p:txBody>
      </p:sp>
      <p:sp>
        <p:nvSpPr>
          <p:cNvPr id="23" name="Rectangle: Rounded Corners 22">
            <a:extLst>
              <a:ext uri="{FF2B5EF4-FFF2-40B4-BE49-F238E27FC236}">
                <a16:creationId xmlns:a16="http://schemas.microsoft.com/office/drawing/2014/main" id="{F05D60DF-03FD-0A40-BCDD-6871B246010E}"/>
              </a:ext>
            </a:extLst>
          </p:cNvPr>
          <p:cNvSpPr>
            <a:spLocks noGrp="1" noRot="1" noMove="1" noResize="1" noEditPoints="1" noAdjustHandles="1" noChangeArrowheads="1" noChangeShapeType="1"/>
          </p:cNvSpPr>
          <p:nvPr/>
        </p:nvSpPr>
        <p:spPr>
          <a:xfrm>
            <a:off x="6304841" y="4512257"/>
            <a:ext cx="3245558" cy="62089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a:solidFill>
                  <a:schemeClr val="tx1"/>
                </a:solidFill>
                <a:latin typeface="HelveticaNeueLT Pro 55 Roman" panose="020B0604020202020204" pitchFamily="34" charset="0"/>
                <a:ea typeface="Calibri" panose="020F0502020204030204" pitchFamily="34" charset="0"/>
                <a:cs typeface="Times New Roman" panose="02020603050405020304" pitchFamily="18" charset="0"/>
              </a:rPr>
              <a:t>It chucked it down for about 3 hours.</a:t>
            </a:r>
            <a:endParaRPr lang="en-GB" sz="2000">
              <a:solidFill>
                <a:schemeClr val="tx1"/>
              </a:solidFill>
            </a:endParaRPr>
          </a:p>
        </p:txBody>
      </p:sp>
      <p:pic>
        <p:nvPicPr>
          <p:cNvPr id="2" name="Picture 1" descr="A picture containing logo&#10;&#10;Description automatically generated">
            <a:extLst>
              <a:ext uri="{FF2B5EF4-FFF2-40B4-BE49-F238E27FC236}">
                <a16:creationId xmlns:a16="http://schemas.microsoft.com/office/drawing/2014/main" id="{81AEB6A6-3E74-4275-A0A4-6137B947EF44}"/>
              </a:ext>
            </a:extLst>
          </p:cNvPr>
          <p:cNvPicPr>
            <a:picLocks noGrp="1" noRot="1" noChangeAspect="1" noMove="1" noResize="1" noEditPoints="1" noAdjustHandles="1" noChangeArrowheads="1" noChangeShapeType="1" noCrop="1"/>
          </p:cNvPicPr>
          <p:nvPr/>
        </p:nvPicPr>
        <p:blipFill rotWithShape="1">
          <a:blip r:embed="rId8"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51348135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62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2000">
                                          <p:cBhvr additive="base">
                                            <p:cTn id="7" dur="2000" fill="hold"/>
                                            <p:tgtEl>
                                              <p:spTgt spid="8"/>
                                            </p:tgtEl>
                                            <p:attrNameLst>
                                              <p:attrName>ppt_x</p:attrName>
                                            </p:attrNameLst>
                                          </p:cBhvr>
                                          <p:tavLst>
                                            <p:tav tm="0">
                                              <p:val>
                                                <p:strVal val="0-#ppt_w/2"/>
                                              </p:val>
                                            </p:tav>
                                            <p:tav tm="100000">
                                              <p:val>
                                                <p:strVal val="#ppt_x"/>
                                              </p:val>
                                            </p:tav>
                                          </p:tavLst>
                                        </p:anim>
                                        <p:anim calcmode="lin" valueType="num" p14:bounceEnd="62000">
                                          <p:cBhvr additive="base">
                                            <p:cTn id="8" dur="2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grpId="0" nodeType="afterEffect" p14:presetBounceEnd="60000">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14:bounceEnd="60000">
                                          <p:cBhvr additive="base">
                                            <p:cTn id="12" dur="2100" fill="hold"/>
                                            <p:tgtEl>
                                              <p:spTgt spid="12"/>
                                            </p:tgtEl>
                                            <p:attrNameLst>
                                              <p:attrName>ppt_x</p:attrName>
                                            </p:attrNameLst>
                                          </p:cBhvr>
                                          <p:tavLst>
                                            <p:tav tm="0">
                                              <p:val>
                                                <p:strVal val="0-#ppt_w/2"/>
                                              </p:val>
                                            </p:tav>
                                            <p:tav tm="100000">
                                              <p:val>
                                                <p:strVal val="#ppt_x"/>
                                              </p:val>
                                            </p:tav>
                                          </p:tavLst>
                                        </p:anim>
                                        <p:anim calcmode="lin" valueType="num" p14:bounceEnd="60000">
                                          <p:cBhvr additive="base">
                                            <p:cTn id="13" dur="21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4100"/>
                                </p:stCondLst>
                                <p:childTnLst>
                                  <p:par>
                                    <p:cTn id="15" presetID="2" presetClass="entr" presetSubtype="8" fill="hold" grpId="0" nodeType="afterEffect" p14:presetBounceEnd="62000">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14:bounceEnd="62000">
                                          <p:cBhvr additive="base">
                                            <p:cTn id="17" dur="2400" fill="hold"/>
                                            <p:tgtEl>
                                              <p:spTgt spid="13"/>
                                            </p:tgtEl>
                                            <p:attrNameLst>
                                              <p:attrName>ppt_x</p:attrName>
                                            </p:attrNameLst>
                                          </p:cBhvr>
                                          <p:tavLst>
                                            <p:tav tm="0">
                                              <p:val>
                                                <p:strVal val="0-#ppt_w/2"/>
                                              </p:val>
                                            </p:tav>
                                            <p:tav tm="100000">
                                              <p:val>
                                                <p:strVal val="#ppt_x"/>
                                              </p:val>
                                            </p:tav>
                                          </p:tavLst>
                                        </p:anim>
                                        <p:anim calcmode="lin" valueType="num" p14:bounceEnd="62000">
                                          <p:cBhvr additive="base">
                                            <p:cTn id="18" dur="24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14:presetBounceEnd="60000">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14:bounceEnd="60000">
                                          <p:cBhvr additive="base">
                                            <p:cTn id="23" dur="500" fill="hold"/>
                                            <p:tgtEl>
                                              <p:spTgt spid="17"/>
                                            </p:tgtEl>
                                            <p:attrNameLst>
                                              <p:attrName>ppt_x</p:attrName>
                                            </p:attrNameLst>
                                          </p:cBhvr>
                                          <p:tavLst>
                                            <p:tav tm="0">
                                              <p:val>
                                                <p:strVal val="0-#ppt_w/2"/>
                                              </p:val>
                                            </p:tav>
                                            <p:tav tm="100000">
                                              <p:val>
                                                <p:strVal val="#ppt_x"/>
                                              </p:val>
                                            </p:tav>
                                          </p:tavLst>
                                        </p:anim>
                                        <p:anim calcmode="lin" valueType="num" p14:bounceEnd="60000">
                                          <p:cBhvr additive="base">
                                            <p:cTn id="24"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500" fill="hold"/>
                                            <p:tgtEl>
                                              <p:spTgt spid="30"/>
                                            </p:tgtEl>
                                            <p:attrNameLst>
                                              <p:attrName>ppt_x</p:attrName>
                                            </p:attrNameLst>
                                          </p:cBhvr>
                                          <p:tavLst>
                                            <p:tav tm="0">
                                              <p:val>
                                                <p:strVal val="#ppt_x"/>
                                              </p:val>
                                            </p:tav>
                                            <p:tav tm="100000">
                                              <p:val>
                                                <p:strVal val="#ppt_x"/>
                                              </p:val>
                                            </p:tav>
                                          </p:tavLst>
                                        </p:anim>
                                        <p:anim calcmode="lin" valueType="num">
                                          <p:cBhvr additive="base">
                                            <p:cTn id="3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8" grpId="0" animBg="1"/>
          <p:bldP spid="21" grpId="0" animBg="1"/>
          <p:bldP spid="22" grpId="0" animBg="1"/>
          <p:bldP spid="23"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0-#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2100" fill="hold"/>
                                            <p:tgtEl>
                                              <p:spTgt spid="12"/>
                                            </p:tgtEl>
                                            <p:attrNameLst>
                                              <p:attrName>ppt_x</p:attrName>
                                            </p:attrNameLst>
                                          </p:cBhvr>
                                          <p:tavLst>
                                            <p:tav tm="0">
                                              <p:val>
                                                <p:strVal val="0-#ppt_w/2"/>
                                              </p:val>
                                            </p:tav>
                                            <p:tav tm="100000">
                                              <p:val>
                                                <p:strVal val="#ppt_x"/>
                                              </p:val>
                                            </p:tav>
                                          </p:tavLst>
                                        </p:anim>
                                        <p:anim calcmode="lin" valueType="num">
                                          <p:cBhvr additive="base">
                                            <p:cTn id="13" dur="21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4100"/>
                                </p:stCondLst>
                                <p:childTnLst>
                                  <p:par>
                                    <p:cTn id="15" presetID="2" presetClass="entr" presetSubtype="8"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2400" fill="hold"/>
                                            <p:tgtEl>
                                              <p:spTgt spid="13"/>
                                            </p:tgtEl>
                                            <p:attrNameLst>
                                              <p:attrName>ppt_x</p:attrName>
                                            </p:attrNameLst>
                                          </p:cBhvr>
                                          <p:tavLst>
                                            <p:tav tm="0">
                                              <p:val>
                                                <p:strVal val="0-#ppt_w/2"/>
                                              </p:val>
                                            </p:tav>
                                            <p:tav tm="100000">
                                              <p:val>
                                                <p:strVal val="#ppt_x"/>
                                              </p:val>
                                            </p:tav>
                                          </p:tavLst>
                                        </p:anim>
                                        <p:anim calcmode="lin" valueType="num">
                                          <p:cBhvr additive="base">
                                            <p:cTn id="18" dur="24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0-#ppt_w/2"/>
                                              </p:val>
                                            </p:tav>
                                            <p:tav tm="100000">
                                              <p:val>
                                                <p:strVal val="#ppt_x"/>
                                              </p:val>
                                            </p:tav>
                                          </p:tavLst>
                                        </p:anim>
                                        <p:anim calcmode="lin" valueType="num">
                                          <p:cBhvr additive="base">
                                            <p:cTn id="24"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500" fill="hold"/>
                                            <p:tgtEl>
                                              <p:spTgt spid="30"/>
                                            </p:tgtEl>
                                            <p:attrNameLst>
                                              <p:attrName>ppt_x</p:attrName>
                                            </p:attrNameLst>
                                          </p:cBhvr>
                                          <p:tavLst>
                                            <p:tav tm="0">
                                              <p:val>
                                                <p:strVal val="#ppt_x"/>
                                              </p:val>
                                            </p:tav>
                                            <p:tav tm="100000">
                                              <p:val>
                                                <p:strVal val="#ppt_x"/>
                                              </p:val>
                                            </p:tav>
                                          </p:tavLst>
                                        </p:anim>
                                        <p:anim calcmode="lin" valueType="num">
                                          <p:cBhvr additive="base">
                                            <p:cTn id="3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8" grpId="0" animBg="1"/>
          <p:bldP spid="21" grpId="0" animBg="1"/>
          <p:bldP spid="22" grpId="0" animBg="1"/>
          <p:bldP spid="23"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8000"/>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FBC294-260D-5306-5DC7-101663AAA956}"/>
              </a:ext>
            </a:extLst>
          </p:cNvPr>
          <p:cNvSpPr txBox="1">
            <a:spLocks noGrp="1" noRot="1" noMove="1" noResize="1" noEditPoints="1" noAdjustHandles="1" noChangeArrowheads="1" noChangeShapeType="1"/>
          </p:cNvSpPr>
          <p:nvPr>
            <p:ph type="title" idx="4294967295"/>
          </p:nvPr>
        </p:nvSpPr>
        <p:spPr>
          <a:xfrm rot="16200000">
            <a:off x="10147221" y="1471057"/>
            <a:ext cx="287929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Femi’s story</a:t>
            </a:r>
          </a:p>
        </p:txBody>
      </p:sp>
      <p:pic>
        <p:nvPicPr>
          <p:cNvPr id="7" name="Picture 6" descr="A picture containing nature, rain&#10;&#10;Description automatically generated">
            <a:extLst>
              <a:ext uri="{FF2B5EF4-FFF2-40B4-BE49-F238E27FC236}">
                <a16:creationId xmlns:a16="http://schemas.microsoft.com/office/drawing/2014/main" id="{35113225-08F1-27C3-083B-FE96BE3BA2E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564445" y="323796"/>
            <a:ext cx="10611556" cy="5466698"/>
          </a:xfrm>
          <a:prstGeom prst="rect">
            <a:avLst/>
          </a:prstGeom>
        </p:spPr>
      </p:pic>
      <p:sp>
        <p:nvSpPr>
          <p:cNvPr id="8" name="Rectangle 7">
            <a:extLst>
              <a:ext uri="{FF2B5EF4-FFF2-40B4-BE49-F238E27FC236}">
                <a16:creationId xmlns:a16="http://schemas.microsoft.com/office/drawing/2014/main" id="{7C913CC0-F7BD-BE47-2151-0CD66E5ED163}"/>
              </a:ext>
            </a:extLst>
          </p:cNvPr>
          <p:cNvSpPr>
            <a:spLocks noGrp="1" noRot="1" noMove="1" noResize="1" noEditPoints="1" noAdjustHandles="1" noChangeArrowheads="1" noChangeShapeType="1"/>
          </p:cNvSpPr>
          <p:nvPr/>
        </p:nvSpPr>
        <p:spPr>
          <a:xfrm>
            <a:off x="541866" y="301217"/>
            <a:ext cx="4289777" cy="16178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GB" sz="2400">
                <a:solidFill>
                  <a:schemeClr val="tx1"/>
                </a:solidFill>
                <a:latin typeface="HelveticaNeueLT Pro 55 Roman" panose="020B0604020202020204" pitchFamily="34" charset="0"/>
              </a:rPr>
              <a:t>Read Femi’s story to learn more about how flooding can affect someone indirectly.</a:t>
            </a:r>
            <a:r>
              <a:rPr lang="en-GB">
                <a:latin typeface="HelveticaNeueLT Pro 55 Roman" panose="020B0604020202020204" pitchFamily="34" charset="0"/>
              </a:rPr>
              <a:t> </a:t>
            </a:r>
          </a:p>
          <a:p>
            <a:pPr algn="ctr"/>
            <a:endParaRPr lang="en-GB"/>
          </a:p>
        </p:txBody>
      </p:sp>
      <p:sp>
        <p:nvSpPr>
          <p:cNvPr id="12" name="Rectangle 11">
            <a:extLst>
              <a:ext uri="{FF2B5EF4-FFF2-40B4-BE49-F238E27FC236}">
                <a16:creationId xmlns:a16="http://schemas.microsoft.com/office/drawing/2014/main" id="{A3C144CB-7D01-EA4D-94FC-20A39E7493BB}"/>
              </a:ext>
            </a:extLst>
          </p:cNvPr>
          <p:cNvSpPr>
            <a:spLocks noGrp="1" noRot="1" noMove="1" noResize="1" noEditPoints="1" noAdjustHandles="1" noChangeArrowheads="1" noChangeShapeType="1"/>
          </p:cNvSpPr>
          <p:nvPr/>
        </p:nvSpPr>
        <p:spPr>
          <a:xfrm>
            <a:off x="541865" y="1820567"/>
            <a:ext cx="4289777" cy="1810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indent="0">
              <a:lnSpc>
                <a:spcPct val="120000"/>
              </a:lnSpc>
              <a:buNone/>
            </a:pPr>
            <a:r>
              <a:rPr lang="en-GB" sz="2400">
                <a:solidFill>
                  <a:schemeClr val="tx1"/>
                </a:solidFill>
                <a:latin typeface="HelveticaNeueLT Pro 55 Roman" panose="020B0604020202020204" pitchFamily="34" charset="0"/>
              </a:rPr>
              <a:t>As you read, make some notes to help you answer the challenge question.</a:t>
            </a:r>
          </a:p>
          <a:p>
            <a:pPr algn="ctr"/>
            <a:endParaRPr lang="en-GB"/>
          </a:p>
        </p:txBody>
      </p:sp>
      <p:sp>
        <p:nvSpPr>
          <p:cNvPr id="13" name="Rectangle 12">
            <a:extLst>
              <a:ext uri="{FF2B5EF4-FFF2-40B4-BE49-F238E27FC236}">
                <a16:creationId xmlns:a16="http://schemas.microsoft.com/office/drawing/2014/main" id="{0B503776-12D9-47AA-F6A0-85548ACEE86E}"/>
              </a:ext>
            </a:extLst>
          </p:cNvPr>
          <p:cNvSpPr>
            <a:spLocks noGrp="1" noRot="1" noMove="1" noResize="1" noEditPoints="1" noAdjustHandles="1" noChangeArrowheads="1" noChangeShapeType="1"/>
          </p:cNvSpPr>
          <p:nvPr/>
        </p:nvSpPr>
        <p:spPr>
          <a:xfrm>
            <a:off x="541865" y="3631048"/>
            <a:ext cx="2099736" cy="216676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a:solidFill>
                  <a:schemeClr val="bg1"/>
                </a:solidFill>
                <a:latin typeface="HelveticaNeueLT Pro 55 Roman" panose="020B0604020202020204" pitchFamily="34" charset="0"/>
              </a:rPr>
              <a:t>Challenge question</a:t>
            </a:r>
            <a:r>
              <a:rPr lang="en-GB" sz="1800">
                <a:solidFill>
                  <a:schemeClr val="bg1"/>
                </a:solidFill>
                <a:latin typeface="HelveticaNeueLT Pro 55 Roman" panose="020B0604020202020204" pitchFamily="34" charset="0"/>
              </a:rPr>
              <a:t>: how can flooding affect people living in all areas?</a:t>
            </a:r>
          </a:p>
        </p:txBody>
      </p:sp>
      <p:pic>
        <p:nvPicPr>
          <p:cNvPr id="17" name="Picture 2">
            <a:extLst>
              <a:ext uri="{FF2B5EF4-FFF2-40B4-BE49-F238E27FC236}">
                <a16:creationId xmlns:a16="http://schemas.microsoft.com/office/drawing/2014/main" id="{E8A4766F-855A-A2DC-CDBE-962CDF1FE007}"/>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641601" y="3623733"/>
            <a:ext cx="2190041" cy="21893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mobile phone containing messages from a character called Femi. ">
            <a:extLst>
              <a:ext uri="{FF2B5EF4-FFF2-40B4-BE49-F238E27FC236}">
                <a16:creationId xmlns:a16="http://schemas.microsoft.com/office/drawing/2014/main" id="{799F8DEA-C159-4845-E178-BEBAB8EB2390}"/>
              </a:ext>
            </a:extLst>
          </p:cNvPr>
          <p:cNvPicPr>
            <a:picLocks noGrp="1" noRot="1" noChangeAspect="1" noMove="1" noResize="1" noEditPoints="1" noAdjustHandles="1" noChangeArrowheads="1" noChangeShapeType="1" noCrop="1"/>
          </p:cNvPicPr>
          <p:nvPr/>
        </p:nvPicPr>
        <p:blipFill rotWithShape="1">
          <a:blip r:embed="rId6" cstate="email">
            <a:extLst>
              <a:ext uri="{28A0092B-C50C-407E-A947-70E740481C1C}">
                <a14:useLocalDpi xmlns:a14="http://schemas.microsoft.com/office/drawing/2010/main" val="0"/>
              </a:ext>
            </a:extLst>
          </a:blip>
          <a:srcRect/>
          <a:stretch/>
        </p:blipFill>
        <p:spPr>
          <a:xfrm>
            <a:off x="5554133" y="132514"/>
            <a:ext cx="4775200" cy="6141157"/>
          </a:xfrm>
          <a:prstGeom prst="rect">
            <a:avLst/>
          </a:prstGeom>
        </p:spPr>
      </p:pic>
      <p:sp>
        <p:nvSpPr>
          <p:cNvPr id="16" name="Rectangle 15">
            <a:extLst>
              <a:ext uri="{FF2B5EF4-FFF2-40B4-BE49-F238E27FC236}">
                <a16:creationId xmlns:a16="http://schemas.microsoft.com/office/drawing/2014/main" id="{7D3E815B-06A1-70BA-17D8-E66835EFC8CB}"/>
              </a:ext>
            </a:extLst>
          </p:cNvPr>
          <p:cNvSpPr>
            <a:spLocks noGrp="1" noRot="1" noMove="1" noResize="1" noEditPoints="1" noAdjustHandles="1" noChangeArrowheads="1" noChangeShapeType="1"/>
          </p:cNvSpPr>
          <p:nvPr/>
        </p:nvSpPr>
        <p:spPr>
          <a:xfrm>
            <a:off x="6096000" y="914400"/>
            <a:ext cx="3657600" cy="4402667"/>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descr="A mobile phone containing messages from a character called Femi. ">
            <a:extLst>
              <a:ext uri="{FF2B5EF4-FFF2-40B4-BE49-F238E27FC236}">
                <a16:creationId xmlns:a16="http://schemas.microsoft.com/office/drawing/2014/main" id="{AD4C684A-D643-7806-4594-FF284E9C9BF6}"/>
              </a:ext>
            </a:extLst>
          </p:cNvPr>
          <p:cNvSpPr>
            <a:spLocks noGrp="1" noRot="1" noMove="1" noResize="1" noEditPoints="1" noAdjustHandles="1" noChangeArrowheads="1" noChangeShapeType="1"/>
          </p:cNvSpPr>
          <p:nvPr/>
        </p:nvSpPr>
        <p:spPr>
          <a:xfrm>
            <a:off x="6318954" y="2312183"/>
            <a:ext cx="3245558" cy="124763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a:solidFill>
                  <a:schemeClr val="tx1"/>
                </a:solidFill>
                <a:latin typeface="HelveticaNeueLT Pro 55 Roman" panose="020B0604020202020204" pitchFamily="34" charset="0"/>
                <a:ea typeface="Calibri" panose="020F0502020204030204" pitchFamily="34" charset="0"/>
                <a:cs typeface="Times New Roman" panose="02020603050405020304" pitchFamily="18" charset="0"/>
              </a:rPr>
              <a:t>The town centre got completely flooded. That’s never happened before!</a:t>
            </a:r>
            <a:endParaRPr lang="en-GB" sz="2000">
              <a:solidFill>
                <a:schemeClr val="tx1"/>
              </a:solidFill>
            </a:endParaRPr>
          </a:p>
        </p:txBody>
      </p:sp>
      <p:sp>
        <p:nvSpPr>
          <p:cNvPr id="21" name="Rectangle: Rounded Corners 20">
            <a:extLst>
              <a:ext uri="{FF2B5EF4-FFF2-40B4-BE49-F238E27FC236}">
                <a16:creationId xmlns:a16="http://schemas.microsoft.com/office/drawing/2014/main" id="{486F1FA8-59F4-6E3C-2CD3-FDBE57FAADC1}"/>
              </a:ext>
            </a:extLst>
          </p:cNvPr>
          <p:cNvSpPr>
            <a:spLocks noGrp="1" noRot="1" noMove="1" noResize="1" noEditPoints="1" noAdjustHandles="1" noChangeArrowheads="1" noChangeShapeType="1"/>
          </p:cNvSpPr>
          <p:nvPr/>
        </p:nvSpPr>
        <p:spPr>
          <a:xfrm>
            <a:off x="6318954" y="3609070"/>
            <a:ext cx="3245558" cy="1461766"/>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2000" dirty="0">
                <a:solidFill>
                  <a:schemeClr val="tx1"/>
                </a:solidFill>
                <a:latin typeface="HelveticaNeueLT Pro 55 Roman"/>
              </a:rPr>
              <a:t>It was just from the amount of water that fell, the drains couldn’t take it all away fast enough.</a:t>
            </a:r>
            <a:endParaRPr lang="en-GB" sz="2000">
              <a:solidFill>
                <a:schemeClr val="tx1"/>
              </a:solidFill>
              <a:latin typeface="Calibri" panose="020F0502020204030204"/>
              <a:ea typeface="Calibri" panose="020F0502020204030204"/>
              <a:cs typeface="Calibri" panose="020F0502020204030204"/>
            </a:endParaRPr>
          </a:p>
        </p:txBody>
      </p:sp>
      <p:pic>
        <p:nvPicPr>
          <p:cNvPr id="2" name="Picture 2">
            <a:extLst>
              <a:ext uri="{FF2B5EF4-FFF2-40B4-BE49-F238E27FC236}">
                <a16:creationId xmlns:a16="http://schemas.microsoft.com/office/drawing/2014/main" id="{385B5812-245D-562D-62AC-9D983E38AF3E}"/>
              </a:ext>
            </a:extLst>
          </p:cNvPr>
          <p:cNvPicPr>
            <a:picLocks noGrp="1" noRot="1" noChangeAspect="1" noMove="1" noResize="1" noEditPoints="1" noAdjustHandles="1" noChangeArrowheads="1" noChangeShapeType="1" noCrop="1"/>
          </p:cNvPicPr>
          <p:nvPr/>
        </p:nvPicPr>
        <p:blipFill rotWithShape="1">
          <a:blip r:embed="rId7" cstate="email">
            <a:extLst>
              <a:ext uri="{28A0092B-C50C-407E-A947-70E740481C1C}">
                <a14:useLocalDpi xmlns:a14="http://schemas.microsoft.com/office/drawing/2010/main" val="0"/>
              </a:ext>
            </a:extLst>
          </a:blip>
          <a:srcRect/>
          <a:stretch/>
        </p:blipFill>
        <p:spPr bwMode="auto">
          <a:xfrm>
            <a:off x="6096000" y="915877"/>
            <a:ext cx="938529" cy="38460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4F829A4-EC6B-D525-AD0F-C01D1497F702}"/>
              </a:ext>
            </a:extLst>
          </p:cNvPr>
          <p:cNvSpPr>
            <a:spLocks noGrp="1" noRot="1" noMove="1" noResize="1" noEditPoints="1" noAdjustHandles="1" noChangeArrowheads="1" noChangeShapeType="1"/>
          </p:cNvSpPr>
          <p:nvPr/>
        </p:nvSpPr>
        <p:spPr>
          <a:xfrm>
            <a:off x="7021689" y="902659"/>
            <a:ext cx="2731911" cy="409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7A328AC0-B79E-C522-D869-6073684EF0AE}"/>
              </a:ext>
            </a:extLst>
          </p:cNvPr>
          <p:cNvSpPr>
            <a:spLocks noGrp="1" noRot="1" noMove="1" noResize="1" noEditPoints="1" noAdjustHandles="1" noChangeArrowheads="1" noChangeShapeType="1"/>
          </p:cNvSpPr>
          <p:nvPr/>
        </p:nvSpPr>
        <p:spPr>
          <a:xfrm>
            <a:off x="6302021" y="1642042"/>
            <a:ext cx="3245558" cy="62089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a:solidFill>
                  <a:schemeClr val="tx1"/>
                </a:solidFill>
                <a:latin typeface="HelveticaNeueLT Pro 55 Roman" panose="020B0604020202020204" pitchFamily="34" charset="0"/>
                <a:ea typeface="Calibri" panose="020F0502020204030204" pitchFamily="34" charset="0"/>
                <a:cs typeface="Times New Roman" panose="02020603050405020304" pitchFamily="18" charset="0"/>
              </a:rPr>
              <a:t>I watched it out of my window.</a:t>
            </a:r>
            <a:endParaRPr lang="en-GB" sz="2000">
              <a:solidFill>
                <a:schemeClr val="tx1"/>
              </a:solidFill>
            </a:endParaRPr>
          </a:p>
        </p:txBody>
      </p:sp>
      <p:pic>
        <p:nvPicPr>
          <p:cNvPr id="5" name="Picture 4" descr="A picture containing logo&#10;&#10;Description automatically generated">
            <a:extLst>
              <a:ext uri="{FF2B5EF4-FFF2-40B4-BE49-F238E27FC236}">
                <a16:creationId xmlns:a16="http://schemas.microsoft.com/office/drawing/2014/main" id="{C2F82E3B-64CA-5465-5FE7-BAA7113C4B45}"/>
              </a:ext>
            </a:extLst>
          </p:cNvPr>
          <p:cNvPicPr>
            <a:picLocks noGrp="1" noRot="1" noChangeAspect="1" noMove="1" noResize="1" noEditPoints="1" noAdjustHandles="1" noChangeArrowheads="1" noChangeShapeType="1" noCrop="1"/>
          </p:cNvPicPr>
          <p:nvPr/>
        </p:nvPicPr>
        <p:blipFill rotWithShape="1">
          <a:blip r:embed="rId8"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403524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8000"/>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FBC294-260D-5306-5DC7-101663AAA956}"/>
              </a:ext>
            </a:extLst>
          </p:cNvPr>
          <p:cNvSpPr txBox="1">
            <a:spLocks noGrp="1" noRot="1" noMove="1" noResize="1" noEditPoints="1" noAdjustHandles="1" noChangeArrowheads="1" noChangeShapeType="1"/>
          </p:cNvSpPr>
          <p:nvPr>
            <p:ph type="title" idx="4294967295"/>
          </p:nvPr>
        </p:nvSpPr>
        <p:spPr>
          <a:xfrm rot="16200000">
            <a:off x="10147221" y="1471057"/>
            <a:ext cx="287929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Femi’s story</a:t>
            </a:r>
          </a:p>
        </p:txBody>
      </p:sp>
      <p:pic>
        <p:nvPicPr>
          <p:cNvPr id="7" name="Picture 6" descr="A picture containing nature, rain&#10;&#10;Description automatically generated">
            <a:extLst>
              <a:ext uri="{FF2B5EF4-FFF2-40B4-BE49-F238E27FC236}">
                <a16:creationId xmlns:a16="http://schemas.microsoft.com/office/drawing/2014/main" id="{35113225-08F1-27C3-083B-FE96BE3BA2E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564445" y="323796"/>
            <a:ext cx="10611556" cy="5466698"/>
          </a:xfrm>
          <a:prstGeom prst="rect">
            <a:avLst/>
          </a:prstGeom>
        </p:spPr>
      </p:pic>
      <p:sp>
        <p:nvSpPr>
          <p:cNvPr id="8" name="Rectangle 7">
            <a:extLst>
              <a:ext uri="{FF2B5EF4-FFF2-40B4-BE49-F238E27FC236}">
                <a16:creationId xmlns:a16="http://schemas.microsoft.com/office/drawing/2014/main" id="{7C913CC0-F7BD-BE47-2151-0CD66E5ED163}"/>
              </a:ext>
            </a:extLst>
          </p:cNvPr>
          <p:cNvSpPr>
            <a:spLocks noGrp="1" noRot="1" noMove="1" noResize="1" noEditPoints="1" noAdjustHandles="1" noChangeArrowheads="1" noChangeShapeType="1"/>
          </p:cNvSpPr>
          <p:nvPr/>
        </p:nvSpPr>
        <p:spPr>
          <a:xfrm>
            <a:off x="541866" y="301217"/>
            <a:ext cx="4289777" cy="16178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GB" sz="2400">
                <a:solidFill>
                  <a:schemeClr val="tx1"/>
                </a:solidFill>
                <a:latin typeface="HelveticaNeueLT Pro 55 Roman" panose="020B0604020202020204" pitchFamily="34" charset="0"/>
              </a:rPr>
              <a:t>Read Femi’s story to learn more about how flooding can affect someone indirectly.</a:t>
            </a:r>
            <a:r>
              <a:rPr lang="en-GB">
                <a:latin typeface="HelveticaNeueLT Pro 55 Roman" panose="020B0604020202020204" pitchFamily="34" charset="0"/>
              </a:rPr>
              <a:t> </a:t>
            </a:r>
          </a:p>
          <a:p>
            <a:pPr algn="ctr"/>
            <a:endParaRPr lang="en-GB"/>
          </a:p>
        </p:txBody>
      </p:sp>
      <p:sp>
        <p:nvSpPr>
          <p:cNvPr id="12" name="Rectangle 11">
            <a:extLst>
              <a:ext uri="{FF2B5EF4-FFF2-40B4-BE49-F238E27FC236}">
                <a16:creationId xmlns:a16="http://schemas.microsoft.com/office/drawing/2014/main" id="{A3C144CB-7D01-EA4D-94FC-20A39E7493BB}"/>
              </a:ext>
            </a:extLst>
          </p:cNvPr>
          <p:cNvSpPr>
            <a:spLocks noGrp="1" noRot="1" noMove="1" noResize="1" noEditPoints="1" noAdjustHandles="1" noChangeArrowheads="1" noChangeShapeType="1"/>
          </p:cNvSpPr>
          <p:nvPr/>
        </p:nvSpPr>
        <p:spPr>
          <a:xfrm>
            <a:off x="541865" y="1820567"/>
            <a:ext cx="4289777" cy="1810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indent="0">
              <a:lnSpc>
                <a:spcPct val="120000"/>
              </a:lnSpc>
              <a:buNone/>
            </a:pPr>
            <a:r>
              <a:rPr lang="en-GB" sz="2400">
                <a:solidFill>
                  <a:schemeClr val="tx1"/>
                </a:solidFill>
                <a:latin typeface="HelveticaNeueLT Pro 55 Roman" panose="020B0604020202020204" pitchFamily="34" charset="0"/>
              </a:rPr>
              <a:t>As you read, make some notes to help you answer the challenge question.</a:t>
            </a:r>
          </a:p>
          <a:p>
            <a:pPr algn="ctr"/>
            <a:endParaRPr lang="en-GB"/>
          </a:p>
        </p:txBody>
      </p:sp>
      <p:sp>
        <p:nvSpPr>
          <p:cNvPr id="13" name="Rectangle 12">
            <a:extLst>
              <a:ext uri="{FF2B5EF4-FFF2-40B4-BE49-F238E27FC236}">
                <a16:creationId xmlns:a16="http://schemas.microsoft.com/office/drawing/2014/main" id="{0B503776-12D9-47AA-F6A0-85548ACEE86E}"/>
              </a:ext>
            </a:extLst>
          </p:cNvPr>
          <p:cNvSpPr>
            <a:spLocks noGrp="1" noRot="1" noMove="1" noResize="1" noEditPoints="1" noAdjustHandles="1" noChangeArrowheads="1" noChangeShapeType="1"/>
          </p:cNvSpPr>
          <p:nvPr/>
        </p:nvSpPr>
        <p:spPr>
          <a:xfrm>
            <a:off x="541865" y="3631048"/>
            <a:ext cx="2099736" cy="216676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a:solidFill>
                  <a:schemeClr val="bg1"/>
                </a:solidFill>
                <a:latin typeface="HelveticaNeueLT Pro 55 Roman" panose="020B0604020202020204" pitchFamily="34" charset="0"/>
              </a:rPr>
              <a:t>Challenge question</a:t>
            </a:r>
            <a:r>
              <a:rPr lang="en-GB" sz="1800">
                <a:solidFill>
                  <a:schemeClr val="bg1"/>
                </a:solidFill>
                <a:latin typeface="HelveticaNeueLT Pro 55 Roman" panose="020B0604020202020204" pitchFamily="34" charset="0"/>
              </a:rPr>
              <a:t>: how can flooding affect people living in all areas?</a:t>
            </a:r>
          </a:p>
        </p:txBody>
      </p:sp>
      <p:sp>
        <p:nvSpPr>
          <p:cNvPr id="16" name="Rectangle 15">
            <a:extLst>
              <a:ext uri="{FF2B5EF4-FFF2-40B4-BE49-F238E27FC236}">
                <a16:creationId xmlns:a16="http://schemas.microsoft.com/office/drawing/2014/main" id="{7D3E815B-06A1-70BA-17D8-E66835EFC8CB}"/>
              </a:ext>
            </a:extLst>
          </p:cNvPr>
          <p:cNvSpPr>
            <a:spLocks noGrp="1" noRot="1" noMove="1" noResize="1" noEditPoints="1" noAdjustHandles="1" noChangeArrowheads="1" noChangeShapeType="1"/>
          </p:cNvSpPr>
          <p:nvPr/>
        </p:nvSpPr>
        <p:spPr>
          <a:xfrm>
            <a:off x="6096000" y="914400"/>
            <a:ext cx="3657600" cy="4402667"/>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2">
            <a:extLst>
              <a:ext uri="{FF2B5EF4-FFF2-40B4-BE49-F238E27FC236}">
                <a16:creationId xmlns:a16="http://schemas.microsoft.com/office/drawing/2014/main" id="{E8A4766F-855A-A2DC-CDBE-962CDF1FE007}"/>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641601" y="3623733"/>
            <a:ext cx="2190041" cy="21893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mobile phone containing messages from a character called Femi. ">
            <a:extLst>
              <a:ext uri="{FF2B5EF4-FFF2-40B4-BE49-F238E27FC236}">
                <a16:creationId xmlns:a16="http://schemas.microsoft.com/office/drawing/2014/main" id="{799F8DEA-C159-4845-E178-BEBAB8EB2390}"/>
              </a:ext>
            </a:extLst>
          </p:cNvPr>
          <p:cNvPicPr>
            <a:picLocks noGrp="1" noRot="1" noChangeAspect="1" noMove="1" noResize="1" noEditPoints="1" noAdjustHandles="1" noChangeArrowheads="1" noChangeShapeType="1" noCrop="1"/>
          </p:cNvPicPr>
          <p:nvPr/>
        </p:nvPicPr>
        <p:blipFill rotWithShape="1">
          <a:blip r:embed="rId6" cstate="email">
            <a:extLst>
              <a:ext uri="{28A0092B-C50C-407E-A947-70E740481C1C}">
                <a14:useLocalDpi xmlns:a14="http://schemas.microsoft.com/office/drawing/2010/main" val="0"/>
              </a:ext>
            </a:extLst>
          </a:blip>
          <a:srcRect/>
          <a:stretch/>
        </p:blipFill>
        <p:spPr>
          <a:xfrm>
            <a:off x="5554133" y="132514"/>
            <a:ext cx="4775200" cy="6141157"/>
          </a:xfrm>
          <a:prstGeom prst="rect">
            <a:avLst/>
          </a:prstGeom>
        </p:spPr>
      </p:pic>
      <p:sp>
        <p:nvSpPr>
          <p:cNvPr id="18" name="Rectangle: Rounded Corners 17">
            <a:extLst>
              <a:ext uri="{FF2B5EF4-FFF2-40B4-BE49-F238E27FC236}">
                <a16:creationId xmlns:a16="http://schemas.microsoft.com/office/drawing/2014/main" id="{AD4C684A-D643-7806-4594-FF284E9C9BF6}"/>
              </a:ext>
            </a:extLst>
          </p:cNvPr>
          <p:cNvSpPr>
            <a:spLocks noGrp="1" noRot="1" noMove="1" noResize="1" noEditPoints="1" noAdjustHandles="1" noChangeArrowheads="1" noChangeShapeType="1"/>
          </p:cNvSpPr>
          <p:nvPr/>
        </p:nvSpPr>
        <p:spPr>
          <a:xfrm>
            <a:off x="6302021" y="3568629"/>
            <a:ext cx="3245558" cy="89063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2000">
                <a:solidFill>
                  <a:schemeClr val="tx1"/>
                </a:solidFill>
                <a:latin typeface="HelveticaNeueLT Pro 55 Roman"/>
              </a:rPr>
              <a:t>So many roads were blocked with floodwater; no buses were running.</a:t>
            </a:r>
          </a:p>
        </p:txBody>
      </p:sp>
      <p:pic>
        <p:nvPicPr>
          <p:cNvPr id="2" name="Picture 2">
            <a:extLst>
              <a:ext uri="{FF2B5EF4-FFF2-40B4-BE49-F238E27FC236}">
                <a16:creationId xmlns:a16="http://schemas.microsoft.com/office/drawing/2014/main" id="{70B42A53-8318-3F35-8073-88A18F7F83B3}"/>
              </a:ext>
            </a:extLst>
          </p:cNvPr>
          <p:cNvPicPr>
            <a:picLocks noGrp="1" noRot="1" noChangeAspect="1" noMove="1" noResize="1" noEditPoints="1" noAdjustHandles="1" noChangeArrowheads="1" noChangeShapeType="1" noCrop="1"/>
          </p:cNvPicPr>
          <p:nvPr/>
        </p:nvPicPr>
        <p:blipFill rotWithShape="1">
          <a:blip r:embed="rId7" cstate="email">
            <a:extLst>
              <a:ext uri="{28A0092B-C50C-407E-A947-70E740481C1C}">
                <a14:useLocalDpi xmlns:a14="http://schemas.microsoft.com/office/drawing/2010/main" val="0"/>
              </a:ext>
            </a:extLst>
          </a:blip>
          <a:srcRect/>
          <a:stretch/>
        </p:blipFill>
        <p:spPr bwMode="auto">
          <a:xfrm>
            <a:off x="6112985" y="903112"/>
            <a:ext cx="938529" cy="4091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5C0EC30-0DF8-F072-BB57-7DF955F2BFBD}"/>
              </a:ext>
            </a:extLst>
          </p:cNvPr>
          <p:cNvSpPr>
            <a:spLocks noGrp="1" noRot="1" noMove="1" noResize="1" noEditPoints="1" noAdjustHandles="1" noChangeArrowheads="1" noChangeShapeType="1"/>
          </p:cNvSpPr>
          <p:nvPr/>
        </p:nvSpPr>
        <p:spPr>
          <a:xfrm>
            <a:off x="7021689" y="902659"/>
            <a:ext cx="2731911" cy="409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B7D136DF-4589-F366-975E-A37095771B4E}"/>
              </a:ext>
            </a:extLst>
          </p:cNvPr>
          <p:cNvSpPr>
            <a:spLocks noGrp="1" noRot="1" noMove="1" noResize="1" noEditPoints="1" noAdjustHandles="1" noChangeArrowheads="1" noChangeShapeType="1"/>
          </p:cNvSpPr>
          <p:nvPr/>
        </p:nvSpPr>
        <p:spPr>
          <a:xfrm>
            <a:off x="6302021" y="1493682"/>
            <a:ext cx="3245558" cy="98382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a:solidFill>
                  <a:schemeClr val="tx1"/>
                </a:solidFill>
                <a:latin typeface="HelveticaNeueLT Pro 55 Roman" panose="020B0604020202020204" pitchFamily="34" charset="0"/>
              </a:rPr>
              <a:t>My dad was actually at work in an office in the centre.</a:t>
            </a:r>
            <a:endParaRPr lang="en-GB" sz="2000">
              <a:solidFill>
                <a:schemeClr val="tx1"/>
              </a:solidFill>
            </a:endParaRPr>
          </a:p>
        </p:txBody>
      </p:sp>
      <p:sp>
        <p:nvSpPr>
          <p:cNvPr id="6" name="Rectangle: Rounded Corners 5" descr="A mobile phone containing messages from a character called Femi. ">
            <a:extLst>
              <a:ext uri="{FF2B5EF4-FFF2-40B4-BE49-F238E27FC236}">
                <a16:creationId xmlns:a16="http://schemas.microsoft.com/office/drawing/2014/main" id="{33168326-3DC4-848B-B879-F5688EECB524}"/>
              </a:ext>
            </a:extLst>
          </p:cNvPr>
          <p:cNvSpPr>
            <a:spLocks noGrp="1" noRot="1" noMove="1" noResize="1" noEditPoints="1" noAdjustHandles="1" noChangeArrowheads="1" noChangeShapeType="1"/>
          </p:cNvSpPr>
          <p:nvPr/>
        </p:nvSpPr>
        <p:spPr>
          <a:xfrm>
            <a:off x="6318954" y="2712623"/>
            <a:ext cx="3245558" cy="62089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a:solidFill>
                  <a:schemeClr val="tx1"/>
                </a:solidFill>
                <a:latin typeface="HelveticaNeueLT Pro 55 Roman" panose="020B0604020202020204" pitchFamily="34" charset="0"/>
              </a:rPr>
              <a:t>He ended up staying the night there.</a:t>
            </a:r>
            <a:endParaRPr lang="en-GB" sz="2000">
              <a:solidFill>
                <a:schemeClr val="tx1"/>
              </a:solidFill>
            </a:endParaRPr>
          </a:p>
        </p:txBody>
      </p:sp>
      <p:sp>
        <p:nvSpPr>
          <p:cNvPr id="11" name="Rectangle: Rounded Corners 10">
            <a:extLst>
              <a:ext uri="{FF2B5EF4-FFF2-40B4-BE49-F238E27FC236}">
                <a16:creationId xmlns:a16="http://schemas.microsoft.com/office/drawing/2014/main" id="{BDC832F7-E5C2-9F1B-B073-A8FAFAD59205}"/>
              </a:ext>
            </a:extLst>
          </p:cNvPr>
          <p:cNvSpPr>
            <a:spLocks noGrp="1" noRot="1" noMove="1" noResize="1" noEditPoints="1" noAdjustHandles="1" noChangeArrowheads="1" noChangeShapeType="1"/>
          </p:cNvSpPr>
          <p:nvPr/>
        </p:nvSpPr>
        <p:spPr>
          <a:xfrm>
            <a:off x="6302021" y="4577719"/>
            <a:ext cx="3245558" cy="62089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a:solidFill>
                  <a:schemeClr val="tx1"/>
                </a:solidFill>
                <a:latin typeface="HelveticaNeueLT Pro 55 Roman"/>
              </a:rPr>
              <a:t>It all caused a power cut.</a:t>
            </a:r>
            <a:endParaRPr lang="en-GB" sz="2000">
              <a:solidFill>
                <a:schemeClr val="tx1"/>
              </a:solidFill>
            </a:endParaRPr>
          </a:p>
        </p:txBody>
      </p:sp>
      <p:pic>
        <p:nvPicPr>
          <p:cNvPr id="9" name="Picture 8" descr="A picture containing logo&#10;&#10;Description automatically generated">
            <a:extLst>
              <a:ext uri="{FF2B5EF4-FFF2-40B4-BE49-F238E27FC236}">
                <a16:creationId xmlns:a16="http://schemas.microsoft.com/office/drawing/2014/main" id="{4EAC8E43-9374-8A01-9FC4-3EE8443E269F}"/>
              </a:ext>
            </a:extLst>
          </p:cNvPr>
          <p:cNvPicPr>
            <a:picLocks noGrp="1" noRot="1" noChangeAspect="1" noMove="1" noResize="1" noEditPoints="1" noAdjustHandles="1" noChangeArrowheads="1" noChangeShapeType="1" noCrop="1"/>
          </p:cNvPicPr>
          <p:nvPr/>
        </p:nvPicPr>
        <p:blipFill rotWithShape="1">
          <a:blip r:embed="rId8"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398120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 grpId="0" animBg="1"/>
      <p:bldP spid="6" grpId="0" animBg="1"/>
      <p:bldP spid="11" grpId="0" animBg="1"/>
    </p:bldLst>
  </p:timing>
</p:sld>
</file>

<file path=ppt/theme/theme1.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470018B266A524D8C6ED64754E3AA0C" ma:contentTypeVersion="37" ma:contentTypeDescription="Create a new document." ma:contentTypeScope="" ma:versionID="c831e5b4ba52a2175605a5b4f6d6f25f">
  <xsd:schema xmlns:xsd="http://www.w3.org/2001/XMLSchema" xmlns:xs="http://www.w3.org/2001/XMLSchema" xmlns:p="http://schemas.microsoft.com/office/2006/metadata/properties" xmlns:ns2="097b2218-eb8c-44f0-b50d-d57756f492cd" xmlns:ns3="7aff5d3a-ac69-412e-8e86-2dc83d63a9de" targetNamespace="http://schemas.microsoft.com/office/2006/metadata/properties" ma:root="true" ma:fieldsID="f0fd2728a11996335c4f59060800ad63" ns2:_="" ns3:_="">
    <xsd:import namespace="097b2218-eb8c-44f0-b50d-d57756f492cd"/>
    <xsd:import namespace="7aff5d3a-ac69-412e-8e86-2dc83d63a9d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Area"/>
                <xsd:element ref="ns3:HighLevelFolder"/>
                <xsd:element ref="ns3:SubFolder" minOccurs="0"/>
                <xsd:element ref="ns3:Archive" minOccurs="0"/>
                <xsd:element ref="ns3:Subfolder2" minOccurs="0"/>
                <xsd:element ref="ns3:Status" minOccurs="0"/>
                <xsd:element ref="ns3:GDPRnonCompliancedate" minOccurs="0"/>
                <xsd:element ref="ns3:Misc_x002e_" minOccurs="0"/>
                <xsd:element ref="ns3:MediaServiceLocation" minOccurs="0"/>
                <xsd:element ref="ns3:MediaLengthInSeconds"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7b2218-eb8c-44f0-b50d-d57756f492c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aff5d3a-ac69-412e-8e86-2dc83d63a9d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Area" ma:index="19" ma:displayName="Area (of responsibility)" ma:description="An area of CE activity with a named manager responsible for it. " ma:format="Dropdown" ma:indexed="true" ma:internalName="Area">
      <xsd:simpleType>
        <xsd:restriction base="dms:Choice">
          <xsd:enumeration value="Adult Portfolio"/>
          <xsd:enumeration value="Learning Design"/>
          <xsd:enumeration value="Direct Delivery"/>
          <xsd:enumeration value="Learning and Development"/>
          <xsd:enumeration value="Marketing"/>
          <xsd:enumeration value="Youth Portfolio"/>
          <xsd:enumeration value="Leadership Team"/>
          <xsd:enumeration value="Funding"/>
        </xsd:restriction>
      </xsd:simpleType>
    </xsd:element>
    <xsd:element name="HighLevelFolder" ma:index="20" ma:displayName="High Level Folder" ma:description="The main types of document CE produce" ma:format="Dropdown" ma:indexed="true" ma:internalName="HighLevelFolder">
      <xsd:simpleType>
        <xsd:restriction base="dms:Choice">
          <xsd:enumeration value="Communication"/>
          <xsd:enumeration value="Learning Design"/>
          <xsd:enumeration value="Products"/>
          <xsd:enumeration value="Procedural Documents"/>
          <xsd:enumeration value="Policy Documents"/>
          <xsd:enumeration value="Portfolio"/>
          <xsd:enumeration value="Content Assets"/>
          <xsd:enumeration value="Strategy"/>
          <xsd:enumeration value="Research and Insight"/>
          <xsd:enumeration value="Products / Resources"/>
        </xsd:restriction>
      </xsd:simpleType>
    </xsd:element>
    <xsd:element name="SubFolder" ma:index="21" nillable="true" ma:displayName="Topic" ma:description="What overall topic does this file belong under? - A tag audit is currently ongoing, currently available tags are not representative of the final selection." ma:format="Dropdown" ma:internalName="SubFolder">
      <xsd:complexType>
        <xsd:complexContent>
          <xsd:extension base="dms:MultiChoice">
            <xsd:sequence>
              <xsd:element name="Value" maxOccurs="unbounded" minOccurs="0" nillable="true">
                <xsd:simpleType>
                  <xsd:restriction base="dms:Choice">
                    <xsd:enumeration value="-Apps"/>
                    <xsd:enumeration value="-Kindness"/>
                    <xsd:enumeration value="-Climate Change"/>
                    <xsd:enumeration value="-Curriculum"/>
                    <xsd:enumeration value="-Loneliness"/>
                    <xsd:enumeration value="-Disasters and Emergencies"/>
                    <xsd:enumeration value="-First Aid"/>
                    <xsd:enumeration value="-Refugees and Migration"/>
                    <xsd:enumeration value="-Empathy"/>
                    <xsd:enumeration value="-Pedagogy"/>
                    <xsd:enumeration value="-Agile"/>
                    <xsd:enumeration value="-Support Centre"/>
                    <xsd:enumeration value="-Recruitment and Development"/>
                    <xsd:enumeration value="-Volunteers"/>
                    <xsd:enumeration value="-Ways of Working"/>
                    <xsd:enumeration value="-Conflict"/>
                    <xsd:enumeration value="-Marketing Tools"/>
                    <xsd:enumeration value="-Preparedness"/>
                    <xsd:enumeration value="-Returning to Face to Face"/>
                    <xsd:enumeration value="-Handovers"/>
                    <xsd:enumeration value="-Wellbeing"/>
                    <xsd:enumeration value="-Equality Diversity and Inclusion (EDI)"/>
                    <xsd:enumeration value="- Adapt and Recover"/>
                    <xsd:enumeration value="-Health inequalities"/>
                    <xsd:enumeration value="-Education Standards"/>
                    <xsd:enumeration value="-Respect"/>
                  </xsd:restriction>
                </xsd:simpleType>
              </xsd:element>
            </xsd:sequence>
          </xsd:extension>
        </xsd:complexContent>
      </xsd:complexType>
    </xsd:element>
    <xsd:element name="Archive" ma:index="22" nillable="true" ma:displayName="Archive" ma:default="0" ma:description="If yes is selected the file will be archived and no longer appear in the general view. It will instead appear in the archive view." ma:format="Dropdown" ma:indexed="true" ma:internalName="Archive">
      <xsd:simpleType>
        <xsd:restriction base="dms:Boolean"/>
      </xsd:simpleType>
    </xsd:element>
    <xsd:element name="Subfolder2" ma:index="23" nillable="true" ma:displayName="Project" ma:description="Which Product or Project does this file relate to? - A tag audit is currently ongoing, currently available tags are not representative of the final selection." ma:format="Dropdown" ma:internalName="Subfolder2">
      <xsd:complexType>
        <xsd:complexContent>
          <xsd:extension base="dms:MultiChoice">
            <xsd:sequence>
              <xsd:element name="Value" maxOccurs="unbounded" minOccurs="0" nillable="true">
                <xsd:simpleType>
                  <xsd:restriction base="dms:Choice">
                    <xsd:enumeration value="-Drugs and Alcohol"/>
                    <xsd:enumeration value="-First Aid Champions"/>
                    <xsd:enumeration value="-Homelessness"/>
                    <xsd:enumeration value="-Knife Crime"/>
                    <xsd:enumeration value="-Lifescan"/>
                    <xsd:enumeration value="-Museums and Archives Posters"/>
                    <xsd:enumeration value="-Older People"/>
                    <xsd:enumeration value="-Sprint"/>
                    <xsd:enumeration value="-Summer of Kindness"/>
                    <xsd:enumeration value="-Training Programmes"/>
                    <xsd:enumeration value="-Bitesize"/>
                    <xsd:enumeration value="-Life Live It"/>
                    <xsd:enumeration value="-Global Disaster Preparedness Centre"/>
                    <xsd:enumeration value="-Not on Sunday"/>
                    <xsd:enumeration value="-World First Aid Day"/>
                    <xsd:enumeration value="-EveryDay First Aid"/>
                    <xsd:enumeration value="-EDI Working Group"/>
                    <xsd:enumeration value="-Scouts"/>
                    <xsd:enumeration value="-Vaccine Voices"/>
                    <xsd:enumeration value="-Refugee Week"/>
                    <xsd:enumeration value="-Newsthink"/>
                    <xsd:enumeration value="-Black Lives Matter"/>
                    <xsd:enumeration value="-Online Teaching Resource"/>
                    <xsd:enumeration value="-Education Standards"/>
                    <xsd:enumeration value="-Co-production"/>
                    <xsd:enumeration value="-Face to Face"/>
                    <xsd:enumeration value="Coping with challenges"/>
                    <xsd:enumeration value="Quality Assurance"/>
                  </xsd:restriction>
                </xsd:simpleType>
              </xsd:element>
            </xsd:sequence>
          </xsd:extension>
        </xsd:complexContent>
      </xsd:complexType>
    </xsd:element>
    <xsd:element name="Status" ma:index="24" nillable="true" ma:displayName="Status" ma:description="To show which of the documents reflects the final live product, and which are just drafts or supported development of product" ma:format="Dropdown" ma:internalName="Status">
      <xsd:simpleType>
        <xsd:union memberTypes="dms:Text">
          <xsd:simpleType>
            <xsd:restriction base="dms:Choice">
              <xsd:enumeration value="Live"/>
              <xsd:enumeration value="In review"/>
              <xsd:enumeration value="Draft"/>
              <xsd:enumeration value="Supporting documents"/>
              <xsd:enumeration value="Non GDPR Compliant"/>
            </xsd:restriction>
          </xsd:simpleType>
        </xsd:union>
      </xsd:simpleType>
    </xsd:element>
    <xsd:element name="GDPRnonCompliancedate" ma:index="25" nillable="true" ma:displayName="GDPR non Compliance date" ma:format="DateOnly" ma:indexed="true" ma:internalName="GDPRnonCompliancedate">
      <xsd:simpleType>
        <xsd:restriction base="dms:DateTime"/>
      </xsd:simpleType>
    </xsd:element>
    <xsd:element name="Misc_x002e_" ma:index="26" nillable="true" ma:displayName="Misc. " ma:description="After the file has been tagged under Topic and Project, this column is for any further description to be added. Please avoid acronyms where possible. " ma:format="Dropdown" ma:internalName="Misc_x002e_">
      <xsd:complexType>
        <xsd:complexContent>
          <xsd:extension base="dms:MultiChoice">
            <xsd:sequence>
              <xsd:element name="Value" maxOccurs="unbounded" minOccurs="0" nillable="true">
                <xsd:simpleType>
                  <xsd:restriction base="dms:Choice">
                    <xsd:enumeration value="Business Case"/>
                    <xsd:enumeration value="-Covid-19"/>
                    <xsd:enumeration value="-Comms Plans"/>
                    <xsd:enumeration value="-Creative"/>
                    <xsd:enumeration value="-Direct Delivery"/>
                    <xsd:enumeration value="-Discrimination"/>
                    <xsd:enumeration value="-Diversity"/>
                    <xsd:enumeration value="-Evaluation"/>
                    <xsd:enumeration value="-GDPR"/>
                    <xsd:enumeration value="-Guidance"/>
                    <xsd:enumeration value="-Induction"/>
                    <xsd:enumeration value="-Minutes"/>
                    <xsd:enumeration value="-Partnerships"/>
                    <xsd:enumeration value="-Printed Pack"/>
                    <xsd:enumeration value="-Retrospective"/>
                    <xsd:enumeration value="-Analysis"/>
                    <xsd:enumeration value="-21 Day Challenge"/>
                    <xsd:enumeration value="-Bookings"/>
                    <xsd:enumeration value="-Competitor Landscape"/>
                    <xsd:enumeration value="-Advocacy"/>
                    <xsd:enumeration value="-Style Guide"/>
                    <xsd:enumeration value="-Engagement"/>
                    <xsd:enumeration value="-Impact Assessment"/>
                    <xsd:enumeration value="-Evidence"/>
                    <xsd:enumeration value="-Kick-off"/>
                    <xsd:enumeration value="-Forms"/>
                    <xsd:enumeration value="-Kids Kits Cards"/>
                    <xsd:enumeration value="-Icons"/>
                    <xsd:enumeration value="-Intern"/>
                    <xsd:enumeration value="-Introduction"/>
                    <xsd:enumeration value="-July 2020 survey"/>
                    <xsd:enumeration value="-Lunch and Learn"/>
                    <xsd:enumeration value="-Visuals and Artwork"/>
                    <xsd:enumeration value="-Pilot"/>
                    <xsd:enumeration value="-Primary School"/>
                    <xsd:enumeration value="-Project Board"/>
                    <xsd:enumeration value="-React"/>
                    <xsd:enumeration value="-Recover"/>
                    <xsd:enumeration value="-Reflect"/>
                    <xsd:enumeration value="-Reporting"/>
                    <xsd:enumeration value="-Risk Assessments"/>
                    <xsd:enumeration value="-Secondary School"/>
                    <xsd:enumeration value="-Skill Guide"/>
                    <xsd:enumeration value="-Comms"/>
                    <xsd:enumeration value="-Content"/>
                    <xsd:enumeration value="-Other"/>
                    <xsd:enumeration value="-Welsh Language"/>
                    <xsd:enumeration value="-Sticker"/>
                    <xsd:enumeration value="-Minutes"/>
                    <xsd:enumeration value="-Template"/>
                    <xsd:enumeration value="-User Workshop"/>
                    <xsd:enumeration value="-Project Management"/>
                    <xsd:enumeration value="-Baby and Child"/>
                    <xsd:enumeration value="-E-mails"/>
                    <xsd:enumeration value="-Photos"/>
                    <xsd:enumeration value="-Video"/>
                    <xsd:enumeration value="Leaflet"/>
                  </xsd:restriction>
                </xsd:simpleType>
              </xsd:element>
            </xsd:sequence>
          </xsd:extension>
        </xsd:complexContent>
      </xsd:complexType>
    </xsd:element>
    <xsd:element name="MediaServiceLocation" ma:index="27" nillable="true" ma:displayName="Location" ma:internalName="MediaServiceLocation" ma:readOnly="true">
      <xsd:simpleType>
        <xsd:restriction base="dms:Text"/>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15167c16-a890-4d0e-8066-19c144e748d9"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rchive xmlns="7aff5d3a-ac69-412e-8e86-2dc83d63a9de">false</Archive>
    <Area xmlns="7aff5d3a-ac69-412e-8e86-2dc83d63a9de">Youth Portfolio</Area>
    <GDPRnonCompliancedate xmlns="7aff5d3a-ac69-412e-8e86-2dc83d63a9de" xsi:nil="true"/>
    <HighLevelFolder xmlns="7aff5d3a-ac69-412e-8e86-2dc83d63a9de">Products</HighLevelFolder>
    <Subfolder2 xmlns="7aff5d3a-ac69-412e-8e86-2dc83d63a9de" xsi:nil="true"/>
    <SubFolder xmlns="7aff5d3a-ac69-412e-8e86-2dc83d63a9de" xsi:nil="true"/>
    <Misc_x002e_ xmlns="7aff5d3a-ac69-412e-8e86-2dc83d63a9de" xsi:nil="true"/>
    <lcf76f155ced4ddcb4097134ff3c332f xmlns="7aff5d3a-ac69-412e-8e86-2dc83d63a9de">
      <Terms xmlns="http://schemas.microsoft.com/office/infopath/2007/PartnerControls"/>
    </lcf76f155ced4ddcb4097134ff3c332f>
    <Status xmlns="7aff5d3a-ac69-412e-8e86-2dc83d63a9de" xsi:nil="true"/>
  </documentManagement>
</p:properties>
</file>

<file path=customXml/itemProps1.xml><?xml version="1.0" encoding="utf-8"?>
<ds:datastoreItem xmlns:ds="http://schemas.openxmlformats.org/officeDocument/2006/customXml" ds:itemID="{11DA0756-14F3-411A-A91A-2382C19EB40B}"/>
</file>

<file path=customXml/itemProps2.xml><?xml version="1.0" encoding="utf-8"?>
<ds:datastoreItem xmlns:ds="http://schemas.openxmlformats.org/officeDocument/2006/customXml" ds:itemID="{8F043B0B-BBEC-40A5-A177-8C651094CFEE}"/>
</file>

<file path=customXml/itemProps3.xml><?xml version="1.0" encoding="utf-8"?>
<ds:datastoreItem xmlns:ds="http://schemas.openxmlformats.org/officeDocument/2006/customXml" ds:itemID="{3CC4FE0F-ED07-4307-A494-1B70ADC8990B}"/>
</file>

<file path=docProps/app.xml><?xml version="1.0" encoding="utf-8"?>
<Properties xmlns="http://schemas.openxmlformats.org/officeDocument/2006/extended-properties" xmlns:vt="http://schemas.openxmlformats.org/officeDocument/2006/docPropsVTypes">
  <TotalTime>0</TotalTime>
  <Words>3157</Words>
  <Application>Microsoft Office PowerPoint</Application>
  <PresentationFormat>Widescreen</PresentationFormat>
  <Paragraphs>296</Paragraphs>
  <Slides>25</Slides>
  <Notes>21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25</vt:i4>
      </vt:variant>
    </vt:vector>
  </HeadingPairs>
  <TitlesOfParts>
    <vt:vector size="34" baseType="lpstr">
      <vt:lpstr>Arial</vt:lpstr>
      <vt:lpstr>Calibri</vt:lpstr>
      <vt:lpstr>Calibri Light</vt:lpstr>
      <vt:lpstr>HelveticaNeueLT Pro 45 Lt</vt:lpstr>
      <vt:lpstr>HelveticaNeueLT Pro 55 Roman</vt:lpstr>
      <vt:lpstr>HelveticaNeueLT Pro 65 Md</vt:lpstr>
      <vt:lpstr>System Font Regular</vt:lpstr>
      <vt:lpstr>Office Theme 2013 - 2022</vt:lpstr>
      <vt:lpstr>1_Office Theme</vt:lpstr>
      <vt:lpstr>PowerPoint Presentation</vt:lpstr>
      <vt:lpstr>Weather Together title page</vt:lpstr>
      <vt:lpstr>Pause</vt:lpstr>
      <vt:lpstr>Welcome</vt:lpstr>
      <vt:lpstr>Big question</vt:lpstr>
      <vt:lpstr>Flood maps</vt:lpstr>
      <vt:lpstr>Femi’s story</vt:lpstr>
      <vt:lpstr>Femi’s story</vt:lpstr>
      <vt:lpstr>Femi’s story</vt:lpstr>
      <vt:lpstr>Femi’s story</vt:lpstr>
      <vt:lpstr>Femi’s story</vt:lpstr>
      <vt:lpstr>Femi’s story</vt:lpstr>
      <vt:lpstr>What are the emergency services?</vt:lpstr>
      <vt:lpstr>Fire</vt:lpstr>
      <vt:lpstr>Police</vt:lpstr>
      <vt:lpstr>Ambulance</vt:lpstr>
      <vt:lpstr>How flooding affects us all</vt:lpstr>
      <vt:lpstr>Big question</vt:lpstr>
      <vt:lpstr>End</vt:lpstr>
      <vt:lpstr>Resources and support</vt:lpstr>
      <vt:lpstr>Resources</vt:lpstr>
      <vt:lpstr>First aid app</vt:lpstr>
      <vt:lpstr>Resources</vt:lpstr>
      <vt:lpstr>Support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2023-06-15T11:06:53Z</dcterms:created>
  <dcterms:modified xsi:type="dcterms:W3CDTF">2023-06-15T11:07:04Z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policyId">
    <vt:lpwstr/>
  </property>
  <property fmtid="{D5CDD505-2E9C-101B-9397-08002B2CF9AE}" pid="3" name="BRC-Classification">
    <vt:lpwstr/>
  </property>
  <property fmtid="{D5CDD505-2E9C-101B-9397-08002B2CF9AE}" pid="4" name="MediaServiceImageTags">
    <vt:lpwstr/>
  </property>
  <property fmtid="{D5CDD505-2E9C-101B-9397-08002B2CF9AE}" pid="5" name="ContentTypeId">
    <vt:lpwstr>0x0101002470018B266A524D8C6ED64754E3AA0C</vt:lpwstr>
  </property>
  <property fmtid="{D5CDD505-2E9C-101B-9397-08002B2CF9AE}" pid="6" name="ItemRetentionFormula">
    <vt:lpwstr/>
  </property>
  <property fmtid="{D5CDD505-2E9C-101B-9397-08002B2CF9AE}" pid="7" name="b5bd0e747d9243cdba6014139b7d7e8a">
    <vt:lpwstr/>
  </property>
  <property fmtid="{D5CDD505-2E9C-101B-9397-08002B2CF9AE}" pid="8" name="BRC_x002d_Classification">
    <vt:lpwstr/>
  </property>
  <property fmtid="{D5CDD505-2E9C-101B-9397-08002B2CF9AE}" pid="9" name="TaxCatchAll">
    <vt:lpwstr/>
  </property>
</Properties>
</file>