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 id="2147483691" r:id="rId2"/>
  </p:sldMasterIdLst>
  <p:notesMasterIdLst>
    <p:notesMasterId r:id="rId28"/>
  </p:notesMasterIdLst>
  <p:sldIdLst>
    <p:sldId id="276" r:id="rId3"/>
    <p:sldId id="452" r:id="rId4"/>
    <p:sldId id="445" r:id="rId5"/>
    <p:sldId id="443" r:id="rId6"/>
    <p:sldId id="446" r:id="rId7"/>
    <p:sldId id="447" r:id="rId8"/>
    <p:sldId id="297" r:id="rId9"/>
    <p:sldId id="308" r:id="rId10"/>
    <p:sldId id="318" r:id="rId11"/>
    <p:sldId id="319" r:id="rId12"/>
    <p:sldId id="455" r:id="rId13"/>
    <p:sldId id="316" r:id="rId14"/>
    <p:sldId id="298" r:id="rId15"/>
    <p:sldId id="458" r:id="rId16"/>
    <p:sldId id="459" r:id="rId17"/>
    <p:sldId id="460" r:id="rId18"/>
    <p:sldId id="461" r:id="rId19"/>
    <p:sldId id="462" r:id="rId20"/>
    <p:sldId id="450" r:id="rId21"/>
    <p:sldId id="453" r:id="rId22"/>
    <p:sldId id="420" r:id="rId23"/>
    <p:sldId id="464" r:id="rId24"/>
    <p:sldId id="456" r:id="rId25"/>
    <p:sldId id="451" r:id="rId26"/>
    <p:sldId id="47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63C1"/>
    <a:srgbClr val="EE2A24"/>
    <a:srgbClr val="8BA5D7"/>
    <a:srgbClr val="BADDEA"/>
    <a:srgbClr val="FBE5D6"/>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141AC0-FFDF-4D10-9ABA-111EBA1F3864}" v="8" dt="2023-06-15T11:21:26.6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618" autoAdjust="0"/>
  </p:normalViewPr>
  <p:slideViewPr>
    <p:cSldViewPr snapToGrid="0">
      <p:cViewPr varScale="1">
        <p:scale>
          <a:sx n="52" d="100"/>
          <a:sy n="52" d="100"/>
        </p:scale>
        <p:origin x="1204"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38" Type="http://schemas.openxmlformats.org/officeDocument/2006/relationships/customXml" Target="../customXml/item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37" Type="http://schemas.openxmlformats.org/officeDocument/2006/relationships/customXml" Target="../customXml/item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customXml" Target="../customXml/item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35" Type="http://schemas.microsoft.com/office/2018/10/relationships/authors" Target="author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6EA6F9-B01D-4E45-A83A-17786AFBF29B}" type="datetimeFigureOut">
              <a:rPr lang="en-GB" smtClean="0"/>
              <a:t>15/06/2023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AA0278-688E-42E3-937F-2133A26C00E2}" type="slidenum">
              <a:rPr lang="en-GB" smtClean="0"/>
              <a:t>‹#›</a:t>
            </a:fld>
            <a:endParaRPr lang="en-GB"/>
          </a:p>
        </p:txBody>
      </p:sp>
    </p:spTree>
    <p:extLst>
      <p:ext uri="{BB962C8B-B14F-4D97-AF65-F5344CB8AC3E}">
        <p14:creationId xmlns:p14="http://schemas.microsoft.com/office/powerpoint/2010/main" val="16348595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gettyimages.co.uk/search/photographer?photographer=doble-d"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gettyimages.co.uk/Corporate/LicenseAgreements.aspx#RF"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gettyimages.co.uk/search/photographer?photographer=doble-d"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gettyimages.co.uk/Corporate/LicenseAgreements.aspx#RF"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b="0" i="0" u="none" strike="noStrike" baseline="0">
                <a:latin typeface="Arial" panose="020B0604020202020204" pitchFamily="34" charset="0"/>
              </a:rPr>
              <a:t>As Weather Together is about emergencies, it has the potential to affect learners who have been</a:t>
            </a:r>
          </a:p>
          <a:p>
            <a:pPr algn="l"/>
            <a:r>
              <a:rPr lang="en-GB" sz="1200" b="0" i="0" u="none" strike="noStrike" baseline="0">
                <a:latin typeface="Arial" panose="020B0604020202020204" pitchFamily="34" charset="0"/>
              </a:rPr>
              <a:t>impacted by trauma in their lives. This trauma may have been related to an emergency event, or it may</a:t>
            </a:r>
          </a:p>
          <a:p>
            <a:pPr algn="l"/>
            <a:r>
              <a:rPr lang="en-GB" sz="1200" b="0" i="0" u="none" strike="noStrike" baseline="0">
                <a:latin typeface="Arial" panose="020B0604020202020204" pitchFamily="34" charset="0"/>
              </a:rPr>
              <a:t>relate to something else. Careful consideration should be given before deciding to ask learners to share</a:t>
            </a:r>
          </a:p>
          <a:p>
            <a:pPr algn="l"/>
            <a:r>
              <a:rPr lang="en-GB" sz="1200" b="0" i="0" u="none" strike="noStrike" baseline="0">
                <a:latin typeface="Arial" panose="020B0604020202020204" pitchFamily="34" charset="0"/>
              </a:rPr>
              <a:t>their personal feelings about past or future emergencies or traumas. If a learner brings up personal</a:t>
            </a:r>
          </a:p>
          <a:p>
            <a:pPr algn="l"/>
            <a:r>
              <a:rPr lang="en-GB" sz="1200" b="0" i="0" u="none" strike="noStrike" baseline="0">
                <a:latin typeface="Arial" panose="020B0604020202020204" pitchFamily="34" charset="0"/>
              </a:rPr>
              <a:t>feelings, you could validate their feelings and then redirect them back to the discussion or activity.</a:t>
            </a:r>
          </a:p>
          <a:p>
            <a:pPr algn="l"/>
            <a:r>
              <a:rPr lang="en-GB"/>
              <a:t>Please always refer to your organisation’s safeguarding policy should you have any concerns about learner wellbeing.</a:t>
            </a:r>
          </a:p>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1</a:t>
            </a:fld>
            <a:endParaRPr lang="en-GB"/>
          </a:p>
        </p:txBody>
      </p:sp>
    </p:spTree>
    <p:extLst>
      <p:ext uri="{BB962C8B-B14F-4D97-AF65-F5344CB8AC3E}">
        <p14:creationId xmlns:p14="http://schemas.microsoft.com/office/powerpoint/2010/main" val="30378664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Discuss restrictions on items, some things may not be practical/useful. </a:t>
            </a:r>
          </a:p>
          <a:p>
            <a:r>
              <a:rPr lang="en-GB"/>
              <a:t>Encourage learners to think about the difference between a want and a need. Somethings may seem like a want but they may also be vital to supporting mental health in times of a struggle.</a:t>
            </a:r>
          </a:p>
          <a:p>
            <a:r>
              <a:rPr lang="en-GB"/>
              <a:t>Prompt learners to discuss in their groups and think of two ideas to share with the group.</a:t>
            </a:r>
          </a:p>
        </p:txBody>
      </p:sp>
      <p:sp>
        <p:nvSpPr>
          <p:cNvPr id="4" name="Slide Number Placeholder 3"/>
          <p:cNvSpPr>
            <a:spLocks noGrp="1"/>
          </p:cNvSpPr>
          <p:nvPr>
            <p:ph type="sldNum" sz="quarter" idx="5"/>
          </p:nvPr>
        </p:nvSpPr>
        <p:spPr/>
        <p:txBody>
          <a:bodyPr/>
          <a:lstStyle/>
          <a:p>
            <a:fld id="{87AA0278-688E-42E3-937F-2133A26C00E2}" type="slidenum">
              <a:rPr lang="en-GB" smtClean="0"/>
              <a:t>13</a:t>
            </a:fld>
            <a:endParaRPr lang="en-GB"/>
          </a:p>
        </p:txBody>
      </p:sp>
    </p:spTree>
    <p:extLst>
      <p:ext uri="{BB962C8B-B14F-4D97-AF65-F5344CB8AC3E}">
        <p14:creationId xmlns:p14="http://schemas.microsoft.com/office/powerpoint/2010/main" val="30471556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restrictions on items, some things may not be practical/useful. </a:t>
            </a:r>
          </a:p>
          <a:p>
            <a:r>
              <a:rPr lang="en-GB" dirty="0"/>
              <a:t>Encourage learners to think about the difference between a want and a need. Somethings may seem like a want but they may also be vital to supporting mental health in times of a struggle.</a:t>
            </a:r>
          </a:p>
          <a:p>
            <a:r>
              <a:rPr lang="en-GB" dirty="0"/>
              <a:t>Prompt learners to discuss in their groups and think of two ideas to share with the group.</a:t>
            </a:r>
          </a:p>
        </p:txBody>
      </p:sp>
      <p:sp>
        <p:nvSpPr>
          <p:cNvPr id="4" name="Slide Number Placeholder 3"/>
          <p:cNvSpPr>
            <a:spLocks noGrp="1"/>
          </p:cNvSpPr>
          <p:nvPr>
            <p:ph type="sldNum" sz="quarter" idx="5"/>
          </p:nvPr>
        </p:nvSpPr>
        <p:spPr/>
        <p:txBody>
          <a:bodyPr/>
          <a:lstStyle/>
          <a:p>
            <a:fld id="{87AA0278-688E-42E3-937F-2133A26C00E2}" type="slidenum">
              <a:rPr lang="en-GB" smtClean="0"/>
              <a:t>14</a:t>
            </a:fld>
            <a:endParaRPr lang="en-GB"/>
          </a:p>
        </p:txBody>
      </p:sp>
    </p:spTree>
    <p:extLst>
      <p:ext uri="{BB962C8B-B14F-4D97-AF65-F5344CB8AC3E}">
        <p14:creationId xmlns:p14="http://schemas.microsoft.com/office/powerpoint/2010/main" val="34825602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Explain what a bug out bag (BOB) 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r>
              <a:rPr lang="en-GB"/>
              <a:t>This is a bag containing emergency items that you can grab if you have to leave somewhere in a hurry. The idea is that when an emergency comes, you’re prepared. Everything you need to take with you in an emergency situation is already prepared in one place. It will help you keep calm and avoid panicking because you know everything you need is there and ready. You can just pick it up and take it with you. You won’t have to spend time rushing around trying to find things. It is useful for all kinds of situations not just for a flood emergency.  </a:t>
            </a:r>
          </a:p>
        </p:txBody>
      </p:sp>
      <p:sp>
        <p:nvSpPr>
          <p:cNvPr id="4" name="Slide Number Placeholder 3"/>
          <p:cNvSpPr>
            <a:spLocks noGrp="1"/>
          </p:cNvSpPr>
          <p:nvPr>
            <p:ph type="sldNum" sz="quarter" idx="5"/>
          </p:nvPr>
        </p:nvSpPr>
        <p:spPr/>
        <p:txBody>
          <a:bodyPr/>
          <a:lstStyle/>
          <a:p>
            <a:fld id="{87AA0278-688E-42E3-937F-2133A26C00E2}" type="slidenum">
              <a:rPr lang="en-GB" smtClean="0"/>
              <a:t>15</a:t>
            </a:fld>
            <a:endParaRPr lang="en-GB"/>
          </a:p>
        </p:txBody>
      </p:sp>
    </p:spTree>
    <p:extLst>
      <p:ext uri="{BB962C8B-B14F-4D97-AF65-F5344CB8AC3E}">
        <p14:creationId xmlns:p14="http://schemas.microsoft.com/office/powerpoint/2010/main" val="2908586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You may need to discuss the difference between a need and want in more detail.</a:t>
            </a:r>
          </a:p>
          <a:p>
            <a:r>
              <a:rPr lang="en-GB"/>
              <a:t>Encourage students to think practically. If needed, review Ben’s situation. They didn’t have time or space to take anything large with them. It is possible a person evacuating can only take a few, small items. Ben was away from home for 3 months.</a:t>
            </a:r>
          </a:p>
        </p:txBody>
      </p:sp>
      <p:sp>
        <p:nvSpPr>
          <p:cNvPr id="4" name="Slide Number Placeholder 3"/>
          <p:cNvSpPr>
            <a:spLocks noGrp="1"/>
          </p:cNvSpPr>
          <p:nvPr>
            <p:ph type="sldNum" sz="quarter" idx="5"/>
          </p:nvPr>
        </p:nvSpPr>
        <p:spPr/>
        <p:txBody>
          <a:bodyPr/>
          <a:lstStyle/>
          <a:p>
            <a:fld id="{87AA0278-688E-42E3-937F-2133A26C00E2}" type="slidenum">
              <a:rPr lang="en-GB" smtClean="0"/>
              <a:t>16</a:t>
            </a:fld>
            <a:endParaRPr lang="en-GB"/>
          </a:p>
        </p:txBody>
      </p:sp>
    </p:spTree>
    <p:extLst>
      <p:ext uri="{BB962C8B-B14F-4D97-AF65-F5344CB8AC3E}">
        <p14:creationId xmlns:p14="http://schemas.microsoft.com/office/powerpoint/2010/main" val="42882611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Review the BRC’s list and invite students to compare ideas.</a:t>
            </a:r>
          </a:p>
          <a:p>
            <a:r>
              <a:rPr lang="en-GB"/>
              <a:t>You may like to lead a class discussion to compare them.</a:t>
            </a:r>
          </a:p>
          <a:p>
            <a:r>
              <a:rPr lang="en-GB"/>
              <a:t>Allow students time to update their lists as you reflect together.</a:t>
            </a:r>
          </a:p>
          <a:p>
            <a:r>
              <a:rPr lang="en-GB"/>
              <a:t>Optional – visit the Red Cross web advice on what to include in an emergency kit (QR code on the slide)</a:t>
            </a:r>
          </a:p>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17</a:t>
            </a:fld>
            <a:endParaRPr lang="en-GB"/>
          </a:p>
        </p:txBody>
      </p:sp>
    </p:spTree>
    <p:extLst>
      <p:ext uri="{BB962C8B-B14F-4D97-AF65-F5344CB8AC3E}">
        <p14:creationId xmlns:p14="http://schemas.microsoft.com/office/powerpoint/2010/main" val="11729596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Students should see that it is much easier to leave in a hurry if you have a bag already prepared. You can discuss any practical constraints further. Like, how will they carry everything they need. Will different people in the house of their character have responsibilities for different elements? Who will carry what? Students should see that working together means they can manage more.</a:t>
            </a:r>
          </a:p>
          <a:p>
            <a:endParaRPr lang="en-GB"/>
          </a:p>
          <a:p>
            <a:r>
              <a:rPr lang="en-GB"/>
              <a:t>From this activity, students should learn that having a BOB ready would make grabbing what they need in an emergency much easier. It may help them feel better to know that they have this ready and prepared.</a:t>
            </a:r>
          </a:p>
        </p:txBody>
      </p:sp>
      <p:sp>
        <p:nvSpPr>
          <p:cNvPr id="4" name="Slide Number Placeholder 3"/>
          <p:cNvSpPr>
            <a:spLocks noGrp="1"/>
          </p:cNvSpPr>
          <p:nvPr>
            <p:ph type="sldNum" sz="quarter" idx="5"/>
          </p:nvPr>
        </p:nvSpPr>
        <p:spPr/>
        <p:txBody>
          <a:bodyPr/>
          <a:lstStyle/>
          <a:p>
            <a:fld id="{87AA0278-688E-42E3-937F-2133A26C00E2}" type="slidenum">
              <a:rPr lang="en-GB" smtClean="0"/>
              <a:t>18</a:t>
            </a:fld>
            <a:endParaRPr lang="en-GB"/>
          </a:p>
        </p:txBody>
      </p:sp>
    </p:spTree>
    <p:extLst>
      <p:ext uri="{BB962C8B-B14F-4D97-AF65-F5344CB8AC3E}">
        <p14:creationId xmlns:p14="http://schemas.microsoft.com/office/powerpoint/2010/main" val="11216775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0" i="0" u="none" strike="noStrike">
                <a:solidFill>
                  <a:srgbClr val="000000"/>
                </a:solidFill>
                <a:effectLst/>
                <a:latin typeface="Calibri"/>
                <a:cs typeface="Calibri"/>
              </a:rPr>
              <a:t>Give learners a few moments to reflect on this question before inviting them to discuss with a partner. Then, encourage feedback as a group.</a:t>
            </a:r>
            <a:r>
              <a:rPr lang="en-US" sz="1800" b="0" i="0">
                <a:solidFill>
                  <a:srgbClr val="444444"/>
                </a:solidFill>
                <a:effectLst/>
                <a:latin typeface="Calibri"/>
                <a:cs typeface="Calibri"/>
              </a:rPr>
              <a:t>​</a:t>
            </a:r>
          </a:p>
          <a:p>
            <a:pPr algn="l" rtl="0" fontAlgn="base"/>
            <a:r>
              <a:rPr lang="en-GB" sz="1800" b="0" i="0" u="none" strike="noStrike">
                <a:solidFill>
                  <a:srgbClr val="000000"/>
                </a:solidFill>
                <a:effectLst/>
                <a:latin typeface="Calibri"/>
                <a:cs typeface="Calibri"/>
              </a:rPr>
              <a:t>Referring back to the </a:t>
            </a:r>
            <a:r>
              <a:rPr lang="en-GB" sz="1800">
                <a:solidFill>
                  <a:srgbClr val="000000"/>
                </a:solidFill>
                <a:latin typeface="Calibri"/>
                <a:cs typeface="Calibri"/>
              </a:rPr>
              <a:t>big</a:t>
            </a:r>
            <a:r>
              <a:rPr lang="en-GB" sz="1800" b="0" i="0" u="none" strike="noStrike">
                <a:solidFill>
                  <a:srgbClr val="000000"/>
                </a:solidFill>
                <a:effectLst/>
                <a:latin typeface="Calibri"/>
                <a:cs typeface="Calibri"/>
              </a:rPr>
              <a:t> question should enable you and your learners to see how much they have learned from the activity. Answers to this question should be more detailed and varied at this point.</a:t>
            </a:r>
            <a:r>
              <a:rPr lang="en-US" sz="1800" b="0" i="0">
                <a:solidFill>
                  <a:srgbClr val="444444"/>
                </a:solidFill>
                <a:effectLst/>
                <a:latin typeface="Calibri"/>
                <a:cs typeface="Calibri"/>
              </a:rPr>
              <a:t>​</a:t>
            </a:r>
          </a:p>
          <a:p>
            <a:endParaRPr lang="en-GB" sz="1800"/>
          </a:p>
          <a:p>
            <a:pPr algn="l" rtl="0" fontAlgn="base"/>
            <a:r>
              <a:rPr lang="en-GB" sz="1800" b="0" i="0" u="none" strike="noStrike">
                <a:solidFill>
                  <a:srgbClr val="444444"/>
                </a:solidFill>
                <a:effectLst/>
                <a:latin typeface="Calibri"/>
                <a:cs typeface="Calibri"/>
              </a:rPr>
              <a:t>​</a:t>
            </a:r>
            <a:r>
              <a:rPr lang="en-GB" sz="1800" b="0" i="0">
                <a:solidFill>
                  <a:srgbClr val="444444"/>
                </a:solidFill>
                <a:effectLst/>
                <a:latin typeface="Calibri"/>
                <a:cs typeface="Calibri"/>
              </a:rPr>
              <a:t>​</a:t>
            </a:r>
          </a:p>
          <a:p>
            <a:pPr algn="l"/>
            <a:r>
              <a:rPr lang="en-GB" b="0" i="0">
                <a:solidFill>
                  <a:srgbClr val="080808"/>
                </a:solidFill>
                <a:effectLst/>
                <a:latin typeface="Lato"/>
                <a:ea typeface="Lato"/>
                <a:cs typeface="Lato"/>
              </a:rPr>
              <a:t>DETAILS</a:t>
            </a:r>
          </a:p>
          <a:p>
            <a:pPr algn="l"/>
            <a:r>
              <a:rPr lang="en-GB" b="0" i="0">
                <a:solidFill>
                  <a:srgbClr val="080808"/>
                </a:solidFill>
                <a:effectLst/>
                <a:latin typeface="Lato"/>
                <a:ea typeface="Lato"/>
                <a:cs typeface="Lato"/>
              </a:rPr>
              <a:t>Credit:</a:t>
            </a:r>
          </a:p>
          <a:p>
            <a:pPr algn="l"/>
            <a:r>
              <a:rPr lang="en-GB" b="0" i="0" u="none" strike="noStrike">
                <a:solidFill>
                  <a:srgbClr val="6F43D6"/>
                </a:solidFill>
                <a:effectLst/>
                <a:latin typeface="Lato"/>
                <a:ea typeface="Lato"/>
                <a:cs typeface="Lato"/>
                <a:hlinkClick r:id="rId3"/>
              </a:rPr>
              <a:t>doble-d</a:t>
            </a:r>
            <a:endParaRPr lang="en-GB" b="0" i="0">
              <a:solidFill>
                <a:srgbClr val="080808"/>
              </a:solidFill>
              <a:effectLst/>
              <a:latin typeface="Lato"/>
              <a:ea typeface="Lato"/>
              <a:cs typeface="Lato"/>
            </a:endParaRPr>
          </a:p>
          <a:p>
            <a:pPr algn="l"/>
            <a:r>
              <a:rPr lang="en-GB" b="0" i="0">
                <a:solidFill>
                  <a:srgbClr val="080808"/>
                </a:solidFill>
                <a:effectLst/>
                <a:latin typeface="Lato"/>
                <a:ea typeface="Lato"/>
                <a:cs typeface="Lato"/>
              </a:rPr>
              <a:t>Creative #:</a:t>
            </a:r>
          </a:p>
          <a:p>
            <a:pPr algn="l"/>
            <a:r>
              <a:rPr lang="en-GB" b="0" i="0">
                <a:solidFill>
                  <a:srgbClr val="080808"/>
                </a:solidFill>
                <a:effectLst/>
                <a:latin typeface="Lato"/>
                <a:ea typeface="Lato"/>
                <a:cs typeface="Lato"/>
              </a:rPr>
              <a:t>1363765778</a:t>
            </a:r>
          </a:p>
          <a:p>
            <a:pPr algn="l"/>
            <a:r>
              <a:rPr lang="en-GB" b="0" i="0">
                <a:solidFill>
                  <a:srgbClr val="080808"/>
                </a:solidFill>
                <a:effectLst/>
                <a:latin typeface="Lato"/>
                <a:ea typeface="Lato"/>
                <a:cs typeface="Lato"/>
              </a:rPr>
              <a:t>Licence type:</a:t>
            </a:r>
          </a:p>
          <a:p>
            <a:pPr algn="l"/>
            <a:r>
              <a:rPr lang="en-GB" b="0" i="0" u="sng">
                <a:solidFill>
                  <a:srgbClr val="6F43D6"/>
                </a:solidFill>
                <a:effectLst/>
                <a:latin typeface="Lato"/>
                <a:ea typeface="Lato"/>
                <a:cs typeface="Lato"/>
                <a:hlinkClick r:id="rId4"/>
              </a:rPr>
              <a:t>Royalty-free</a:t>
            </a:r>
            <a:endParaRPr lang="en-GB" b="0" i="0">
              <a:solidFill>
                <a:srgbClr val="080808"/>
              </a:solidFill>
              <a:effectLst/>
              <a:latin typeface="Lato"/>
              <a:ea typeface="Lato"/>
              <a:cs typeface="Lato"/>
            </a:endParaRPr>
          </a:p>
          <a:p>
            <a:pPr algn="l"/>
            <a:r>
              <a:rPr lang="en-GB" b="0" i="0">
                <a:solidFill>
                  <a:srgbClr val="080808"/>
                </a:solidFill>
                <a:effectLst/>
                <a:latin typeface="Lato"/>
                <a:ea typeface="Lato"/>
                <a:cs typeface="Lato"/>
              </a:rPr>
              <a:t>Collection:</a:t>
            </a:r>
          </a:p>
          <a:p>
            <a:pPr algn="l"/>
            <a:r>
              <a:rPr lang="en-GB" b="0" i="0">
                <a:solidFill>
                  <a:srgbClr val="080808"/>
                </a:solidFill>
                <a:effectLst/>
                <a:latin typeface="Lato"/>
                <a:ea typeface="Lato"/>
                <a:cs typeface="Lato"/>
              </a:rPr>
              <a:t>iStock / Getty Images Plus</a:t>
            </a:r>
          </a:p>
          <a:p>
            <a:pPr algn="l"/>
            <a:r>
              <a:rPr lang="en-GB" b="0" i="0">
                <a:solidFill>
                  <a:srgbClr val="080808"/>
                </a:solidFill>
                <a:effectLst/>
                <a:latin typeface="Lato"/>
                <a:ea typeface="Lato"/>
                <a:cs typeface="Lato"/>
              </a:rPr>
              <a:t>Release info:</a:t>
            </a:r>
          </a:p>
          <a:p>
            <a:pPr algn="l"/>
            <a:r>
              <a:rPr lang="en-GB" b="0" i="0">
                <a:solidFill>
                  <a:srgbClr val="080808"/>
                </a:solidFill>
                <a:effectLst/>
                <a:latin typeface="Lato"/>
                <a:ea typeface="Lato"/>
                <a:cs typeface="Lato"/>
              </a:rPr>
              <a:t>Model and property released</a:t>
            </a:r>
          </a:p>
          <a:p>
            <a:pPr algn="l" rtl="0" fontAlgn="base"/>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AA0278-688E-42E3-937F-2133A26C00E2}"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40790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22</a:t>
            </a:fld>
            <a:endParaRPr lang="en-GB"/>
          </a:p>
        </p:txBody>
      </p:sp>
    </p:spTree>
    <p:extLst>
      <p:ext uri="{BB962C8B-B14F-4D97-AF65-F5344CB8AC3E}">
        <p14:creationId xmlns:p14="http://schemas.microsoft.com/office/powerpoint/2010/main" val="27204328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24</a:t>
            </a:fld>
            <a:endParaRPr lang="en-GB"/>
          </a:p>
        </p:txBody>
      </p:sp>
    </p:spTree>
    <p:extLst>
      <p:ext uri="{BB962C8B-B14F-4D97-AF65-F5344CB8AC3E}">
        <p14:creationId xmlns:p14="http://schemas.microsoft.com/office/powerpoint/2010/main" val="25398536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FCEE5E9-09BF-49CC-8B49-60464F9E0A86}" type="slidenum">
              <a:rPr lang="en-GB" smtClean="0"/>
              <a:t>25</a:t>
            </a:fld>
            <a:endParaRPr lang="en-GB"/>
          </a:p>
        </p:txBody>
      </p:sp>
    </p:spTree>
    <p:extLst>
      <p:ext uri="{BB962C8B-B14F-4D97-AF65-F5344CB8AC3E}">
        <p14:creationId xmlns:p14="http://schemas.microsoft.com/office/powerpoint/2010/main" val="24065929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is a screen saver which you could use while settling the group.</a:t>
            </a:r>
          </a:p>
        </p:txBody>
      </p:sp>
      <p:sp>
        <p:nvSpPr>
          <p:cNvPr id="4" name="Slide Number Placeholder 3"/>
          <p:cNvSpPr>
            <a:spLocks noGrp="1"/>
          </p:cNvSpPr>
          <p:nvPr>
            <p:ph type="sldNum" sz="quarter" idx="5"/>
          </p:nvPr>
        </p:nvSpPr>
        <p:spPr/>
        <p:txBody>
          <a:bodyPr/>
          <a:lstStyle/>
          <a:p>
            <a:fld id="{87AA0278-688E-42E3-937F-2133A26C00E2}" type="slidenum">
              <a:rPr lang="en-GB" smtClean="0"/>
              <a:t>2</a:t>
            </a:fld>
            <a:endParaRPr lang="en-GB"/>
          </a:p>
        </p:txBody>
      </p:sp>
    </p:spTree>
    <p:extLst>
      <p:ext uri="{BB962C8B-B14F-4D97-AF65-F5344CB8AC3E}">
        <p14:creationId xmlns:p14="http://schemas.microsoft.com/office/powerpoint/2010/main" val="1308580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Prepare a song for learners to listen to, or invite them to choose one.</a:t>
            </a:r>
          </a:p>
          <a:p>
            <a:r>
              <a:rPr lang="en-GB"/>
              <a:t>Explain to learners that often, when we listen to music, it is just in the background. In this activity the challenge is to really listen. Let learners know that their thoughts might wonder; just keep trying to return them back to the music.</a:t>
            </a:r>
          </a:p>
          <a:p>
            <a:r>
              <a:rPr lang="en-GB"/>
              <a:t>Prompt learners to move through the steps.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You can explain that it can be distressing to listen to other’s experience of the challenges they’re facing, especially if we have similar experiences and challenges. A way of coping with this is to take a pause. Remind learners this is a way of being kind to ourselves which is important. How our body feels matters. </a:t>
            </a:r>
          </a:p>
        </p:txBody>
      </p:sp>
      <p:sp>
        <p:nvSpPr>
          <p:cNvPr id="4" name="Slide Number Placeholder 3"/>
          <p:cNvSpPr>
            <a:spLocks noGrp="1"/>
          </p:cNvSpPr>
          <p:nvPr>
            <p:ph type="sldNum" sz="quarter" idx="5"/>
          </p:nvPr>
        </p:nvSpPr>
        <p:spPr/>
        <p:txBody>
          <a:bodyPr/>
          <a:lstStyle/>
          <a:p>
            <a:fld id="{87AA0278-688E-42E3-937F-2133A26C00E2}" type="slidenum">
              <a:rPr lang="en-GB" smtClean="0"/>
              <a:t>3</a:t>
            </a:fld>
            <a:endParaRPr lang="en-GB"/>
          </a:p>
        </p:txBody>
      </p:sp>
    </p:spTree>
    <p:extLst>
      <p:ext uri="{BB962C8B-B14F-4D97-AF65-F5344CB8AC3E}">
        <p14:creationId xmlns:p14="http://schemas.microsoft.com/office/powerpoint/2010/main" val="503152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4</a:t>
            </a:fld>
            <a:endParaRPr lang="en-GB"/>
          </a:p>
        </p:txBody>
      </p:sp>
    </p:spTree>
    <p:extLst>
      <p:ext uri="{BB962C8B-B14F-4D97-AF65-F5344CB8AC3E}">
        <p14:creationId xmlns:p14="http://schemas.microsoft.com/office/powerpoint/2010/main" val="21485717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0" i="0" u="none" strike="noStrike">
                <a:solidFill>
                  <a:srgbClr val="000000"/>
                </a:solidFill>
                <a:effectLst/>
                <a:latin typeface="Calibri" panose="020F0502020204030204" pitchFamily="34" charset="0"/>
              </a:rPr>
              <a:t>Big questions are an assessment tool for educators and learners to demonstrate progress through an activity.</a:t>
            </a:r>
            <a:r>
              <a:rPr lang="en-US" sz="1800" b="0" i="0" u="none" strike="noStrike">
                <a:solidFill>
                  <a:srgbClr val="444444"/>
                </a:solidFill>
                <a:effectLst/>
                <a:latin typeface="Calibri" panose="020F0502020204030204" pitchFamily="34" charset="0"/>
              </a:rPr>
              <a: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Share this slide with learners and give them a moment to reflect on the question.</a:t>
            </a:r>
            <a:r>
              <a:rPr lang="en-US" sz="1800" b="0" i="0" u="none" strike="noStrike">
                <a:solidFill>
                  <a:srgbClr val="444444"/>
                </a:solidFill>
                <a:effectLst/>
                <a:latin typeface="Calibri" panose="020F0502020204030204" pitchFamily="34" charset="0"/>
              </a:rPr>
              <a: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Then, ask them to discuss with a partner before sharing their ideas with the group.</a:t>
            </a:r>
            <a:r>
              <a:rPr lang="en-US" sz="1800" b="0" i="0" u="none" strike="noStrike">
                <a:solidFill>
                  <a:srgbClr val="444444"/>
                </a:solidFill>
                <a:effectLst/>
                <a:latin typeface="Calibri" panose="020F0502020204030204" pitchFamily="34" charset="0"/>
              </a:rPr>
              <a: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At this point in the activity, it is expected that learners may not have many ideas or know how to answer this question. </a:t>
            </a:r>
            <a:r>
              <a:rPr lang="en-US" sz="1800" b="0" i="0" u="none" strike="noStrike">
                <a:solidFill>
                  <a:srgbClr val="444444"/>
                </a:solidFill>
                <a:effectLst/>
                <a:latin typeface="Calibri" panose="020F0502020204030204" pitchFamily="34" charset="0"/>
              </a:rPr>
              <a: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The question will be reviewed at the end of the activity. This is an opportunity for learners to see how much progress they’ve made and how many more ideas they now have. </a:t>
            </a:r>
            <a:r>
              <a:rPr lang="en-US" sz="1800" b="0" i="0" u="none" strike="noStrike">
                <a:solidFill>
                  <a:srgbClr val="444444"/>
                </a:solidFill>
                <a:effectLst/>
                <a:latin typeface="Calibri" panose="020F0502020204030204" pitchFamily="34" charset="0"/>
              </a:rPr>
              <a: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444444"/>
                </a:solidFill>
                <a:effectLst/>
                <a:latin typeface="Calibri" panose="020F0502020204030204" pitchFamily="34" charset="0"/>
              </a:rPr>
              <a:t>​</a:t>
            </a:r>
            <a:r>
              <a:rPr lang="en-GB" sz="1800" b="0" i="0">
                <a:solidFill>
                  <a:srgbClr val="444444"/>
                </a:solidFill>
                <a:effectLst/>
                <a:latin typeface="Calibri" panose="020F0502020204030204" pitchFamily="34" charset="0"/>
              </a:rPr>
              <a:t>​</a:t>
            </a:r>
          </a:p>
          <a:p>
            <a:pPr algn="l"/>
            <a:r>
              <a:rPr lang="en-GB" b="0" i="0">
                <a:solidFill>
                  <a:srgbClr val="080808"/>
                </a:solidFill>
                <a:effectLst/>
                <a:latin typeface="Lato" panose="020F0502020204030203" pitchFamily="34" charset="0"/>
              </a:rPr>
              <a:t>DETAILS</a:t>
            </a:r>
          </a:p>
          <a:p>
            <a:pPr algn="l"/>
            <a:r>
              <a:rPr lang="en-GB" b="0" i="0">
                <a:solidFill>
                  <a:srgbClr val="080808"/>
                </a:solidFill>
                <a:effectLst/>
                <a:latin typeface="Lato" panose="020F0502020204030203" pitchFamily="34" charset="0"/>
              </a:rPr>
              <a:t>Credit:</a:t>
            </a:r>
          </a:p>
          <a:p>
            <a:pPr algn="l"/>
            <a:r>
              <a:rPr lang="en-GB" b="0" i="0" u="none" strike="noStrike">
                <a:solidFill>
                  <a:srgbClr val="6F43D6"/>
                </a:solidFill>
                <a:effectLst/>
                <a:latin typeface="Lato" panose="020F0502020204030203" pitchFamily="34" charset="0"/>
                <a:hlinkClick r:id="rId3"/>
              </a:rPr>
              <a:t>doble-d</a:t>
            </a:r>
            <a:endParaRPr lang="en-GB" b="0" i="0">
              <a:solidFill>
                <a:srgbClr val="080808"/>
              </a:solidFill>
              <a:effectLst/>
              <a:latin typeface="Lato" panose="020F0502020204030203" pitchFamily="34" charset="0"/>
            </a:endParaRPr>
          </a:p>
          <a:p>
            <a:pPr algn="l"/>
            <a:r>
              <a:rPr lang="en-GB" b="0" i="0">
                <a:solidFill>
                  <a:srgbClr val="080808"/>
                </a:solidFill>
                <a:effectLst/>
                <a:latin typeface="Lato" panose="020F0502020204030203" pitchFamily="34" charset="0"/>
              </a:rPr>
              <a:t>Creative #:</a:t>
            </a:r>
          </a:p>
          <a:p>
            <a:pPr algn="l"/>
            <a:r>
              <a:rPr lang="en-GB" b="0" i="0">
                <a:solidFill>
                  <a:srgbClr val="080808"/>
                </a:solidFill>
                <a:effectLst/>
                <a:latin typeface="Lato" panose="020F0502020204030203" pitchFamily="34" charset="0"/>
              </a:rPr>
              <a:t>1363765778</a:t>
            </a:r>
          </a:p>
          <a:p>
            <a:pPr algn="l"/>
            <a:r>
              <a:rPr lang="en-GB" b="0" i="0">
                <a:solidFill>
                  <a:srgbClr val="080808"/>
                </a:solidFill>
                <a:effectLst/>
                <a:latin typeface="Lato" panose="020F0502020204030203" pitchFamily="34" charset="0"/>
              </a:rPr>
              <a:t>Licence type:</a:t>
            </a:r>
          </a:p>
          <a:p>
            <a:pPr algn="l"/>
            <a:r>
              <a:rPr lang="en-GB" b="0" i="0" u="sng">
                <a:solidFill>
                  <a:srgbClr val="6F43D6"/>
                </a:solidFill>
                <a:effectLst/>
                <a:latin typeface="Lato" panose="020F0502020204030203" pitchFamily="34" charset="0"/>
                <a:hlinkClick r:id="rId4"/>
              </a:rPr>
              <a:t>Royalty-free</a:t>
            </a:r>
            <a:endParaRPr lang="en-GB" b="0" i="0">
              <a:solidFill>
                <a:srgbClr val="080808"/>
              </a:solidFill>
              <a:effectLst/>
              <a:latin typeface="Lato" panose="020F0502020204030203" pitchFamily="34" charset="0"/>
            </a:endParaRPr>
          </a:p>
          <a:p>
            <a:pPr algn="l"/>
            <a:r>
              <a:rPr lang="en-GB" b="0" i="0">
                <a:solidFill>
                  <a:srgbClr val="080808"/>
                </a:solidFill>
                <a:effectLst/>
                <a:latin typeface="Lato" panose="020F0502020204030203" pitchFamily="34" charset="0"/>
              </a:rPr>
              <a:t>Collection:</a:t>
            </a:r>
          </a:p>
          <a:p>
            <a:pPr algn="l"/>
            <a:r>
              <a:rPr lang="en-GB" b="0" i="0">
                <a:solidFill>
                  <a:srgbClr val="080808"/>
                </a:solidFill>
                <a:effectLst/>
                <a:latin typeface="Lato" panose="020F0502020204030203" pitchFamily="34" charset="0"/>
              </a:rPr>
              <a:t>iStock / Getty Images Plus</a:t>
            </a:r>
          </a:p>
          <a:p>
            <a:pPr algn="l"/>
            <a:r>
              <a:rPr lang="en-GB" b="0" i="0">
                <a:solidFill>
                  <a:srgbClr val="080808"/>
                </a:solidFill>
                <a:effectLst/>
                <a:latin typeface="Lato" panose="020F0502020204030203" pitchFamily="34" charset="0"/>
              </a:rPr>
              <a:t>Release info:</a:t>
            </a:r>
          </a:p>
          <a:p>
            <a:pPr algn="l"/>
            <a:r>
              <a:rPr lang="en-GB" b="0" i="0">
                <a:solidFill>
                  <a:srgbClr val="080808"/>
                </a:solidFill>
                <a:effectLst/>
                <a:latin typeface="Lato" panose="020F0502020204030203" pitchFamily="34" charset="0"/>
              </a:rPr>
              <a:t>Model and property released</a:t>
            </a:r>
          </a:p>
          <a:p>
            <a:pPr algn="l" rtl="0" fontAlgn="base"/>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AA0278-688E-42E3-937F-2133A26C00E2}"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98800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Listen to Ben’s account. Learners may not have considered what it means when a house is flooded. So, use this opportunity to invite learners’ thoughts and address any misconceptions.</a:t>
            </a:r>
          </a:p>
          <a:p>
            <a:r>
              <a:rPr lang="en-GB"/>
              <a:t>To listen to the audio, use full-screen mode, hover your cursor over the phone image and a play bar will pop up at the bottom. Click the play button on the bottom left of the play bar.</a:t>
            </a:r>
            <a:endParaRPr lang="en-GB">
              <a:cs typeface="Calibri"/>
            </a:endParaRPr>
          </a:p>
        </p:txBody>
      </p:sp>
      <p:sp>
        <p:nvSpPr>
          <p:cNvPr id="4" name="Slide Number Placeholder 3"/>
          <p:cNvSpPr>
            <a:spLocks noGrp="1"/>
          </p:cNvSpPr>
          <p:nvPr>
            <p:ph type="sldNum" sz="quarter" idx="5"/>
          </p:nvPr>
        </p:nvSpPr>
        <p:spPr/>
        <p:txBody>
          <a:bodyPr/>
          <a:lstStyle/>
          <a:p>
            <a:fld id="{87AA0278-688E-42E3-937F-2133A26C00E2}" type="slidenum">
              <a:rPr lang="en-GB" smtClean="0"/>
              <a:t>6</a:t>
            </a:fld>
            <a:endParaRPr lang="en-GB"/>
          </a:p>
        </p:txBody>
      </p:sp>
    </p:spTree>
    <p:extLst>
      <p:ext uri="{BB962C8B-B14F-4D97-AF65-F5344CB8AC3E}">
        <p14:creationId xmlns:p14="http://schemas.microsoft.com/office/powerpoint/2010/main" val="2210168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Divide learners into groups of no more than 4. </a:t>
            </a:r>
          </a:p>
          <a:p>
            <a:r>
              <a:rPr lang="en-GB"/>
              <a:t>Characters to choose from are on the next three slides.</a:t>
            </a:r>
          </a:p>
          <a:p>
            <a:r>
              <a:rPr lang="en-GB"/>
              <a:t>Optionally, print the slides to allow learners to read them themselves and highlight details that stand out to them.</a:t>
            </a:r>
          </a:p>
        </p:txBody>
      </p:sp>
      <p:sp>
        <p:nvSpPr>
          <p:cNvPr id="4" name="Slide Number Placeholder 3"/>
          <p:cNvSpPr>
            <a:spLocks noGrp="1"/>
          </p:cNvSpPr>
          <p:nvPr>
            <p:ph type="sldNum" sz="quarter" idx="5"/>
          </p:nvPr>
        </p:nvSpPr>
        <p:spPr/>
        <p:txBody>
          <a:bodyPr/>
          <a:lstStyle/>
          <a:p>
            <a:fld id="{87AA0278-688E-42E3-937F-2133A26C00E2}" type="slidenum">
              <a:rPr lang="en-GB" smtClean="0"/>
              <a:t>7</a:t>
            </a:fld>
            <a:endParaRPr lang="en-GB"/>
          </a:p>
        </p:txBody>
      </p:sp>
    </p:spTree>
    <p:extLst>
      <p:ext uri="{BB962C8B-B14F-4D97-AF65-F5344CB8AC3E}">
        <p14:creationId xmlns:p14="http://schemas.microsoft.com/office/powerpoint/2010/main" val="1652492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Remind learners that their character will now experience this scenario. </a:t>
            </a:r>
          </a:p>
          <a:p>
            <a:r>
              <a:rPr lang="en-GB"/>
              <a:t>Read through the scenario together as a class.</a:t>
            </a:r>
          </a:p>
        </p:txBody>
      </p:sp>
      <p:sp>
        <p:nvSpPr>
          <p:cNvPr id="4" name="Slide Number Placeholder 3"/>
          <p:cNvSpPr>
            <a:spLocks noGrp="1"/>
          </p:cNvSpPr>
          <p:nvPr>
            <p:ph type="sldNum" sz="quarter" idx="5"/>
          </p:nvPr>
        </p:nvSpPr>
        <p:spPr/>
        <p:txBody>
          <a:bodyPr/>
          <a:lstStyle/>
          <a:p>
            <a:fld id="{87AA0278-688E-42E3-937F-2133A26C00E2}" type="slidenum">
              <a:rPr lang="en-GB" smtClean="0"/>
              <a:t>11</a:t>
            </a:fld>
            <a:endParaRPr lang="en-GB"/>
          </a:p>
        </p:txBody>
      </p:sp>
    </p:spTree>
    <p:extLst>
      <p:ext uri="{BB962C8B-B14F-4D97-AF65-F5344CB8AC3E}">
        <p14:creationId xmlns:p14="http://schemas.microsoft.com/office/powerpoint/2010/main" val="10032662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Give learners 1 minute to work together in their groups to decide what they’d grab in an emergency. To use the timer, hover over and click the play button on the bottom.</a:t>
            </a:r>
          </a:p>
          <a:p>
            <a:r>
              <a:rPr lang="en-GB"/>
              <a:t>Before starting the timer, encourage groups to allocate one person to write the list on paper. </a:t>
            </a:r>
          </a:p>
          <a:p>
            <a:r>
              <a:rPr lang="en-GB"/>
              <a:t>Optionally, appoint a scribe, moderator, speaker and timekeeper. </a:t>
            </a:r>
          </a:p>
          <a:p>
            <a:r>
              <a:rPr lang="en-GB"/>
              <a:t>Scribe – makes the list</a:t>
            </a:r>
          </a:p>
          <a:p>
            <a:r>
              <a:rPr lang="en-GB"/>
              <a:t>Moderator – encourages everyone to participate and ensures all ideas are heard</a:t>
            </a:r>
          </a:p>
          <a:p>
            <a:r>
              <a:rPr lang="en-GB"/>
              <a:t>Speaker – will feedback ideas to the whole group</a:t>
            </a:r>
          </a:p>
          <a:p>
            <a:r>
              <a:rPr lang="en-GB"/>
              <a:t>Timekeeper – will keep an eye on the time and let their group know when they’re half way through and then near the end. They ensure the team stops on time.</a:t>
            </a:r>
          </a:p>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12</a:t>
            </a:fld>
            <a:endParaRPr lang="en-GB"/>
          </a:p>
        </p:txBody>
      </p:sp>
    </p:spTree>
    <p:extLst>
      <p:ext uri="{BB962C8B-B14F-4D97-AF65-F5344CB8AC3E}">
        <p14:creationId xmlns:p14="http://schemas.microsoft.com/office/powerpoint/2010/main" val="41857038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1122364"/>
            <a:ext cx="10363200" cy="2387599"/>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1"/>
            </a:lvl1pPr>
            <a:lvl2pPr marL="457204" indent="0" algn="ctr">
              <a:buNone/>
              <a:defRPr sz="2000"/>
            </a:lvl2pPr>
            <a:lvl3pPr marL="914409" indent="0" algn="ctr">
              <a:buNone/>
              <a:defRPr sz="1800"/>
            </a:lvl3pPr>
            <a:lvl4pPr marL="1371615" indent="0" algn="ctr">
              <a:buNone/>
              <a:defRPr sz="1600"/>
            </a:lvl4pPr>
            <a:lvl5pPr marL="1828820" indent="0" algn="ctr">
              <a:buNone/>
              <a:defRPr sz="1600"/>
            </a:lvl5pPr>
            <a:lvl6pPr marL="2286023" indent="0" algn="ctr">
              <a:buNone/>
              <a:defRPr sz="1600"/>
            </a:lvl6pPr>
            <a:lvl7pPr marL="2743229" indent="0" algn="ctr">
              <a:buNone/>
              <a:defRPr sz="1600"/>
            </a:lvl7pPr>
            <a:lvl8pPr marL="3200435" indent="0" algn="ctr">
              <a:buNone/>
              <a:defRPr sz="1600"/>
            </a:lvl8pPr>
            <a:lvl9pPr marL="365763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2627540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785448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3" y="365128"/>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8"/>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38259111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DE8F030-08E8-746F-6B60-6944293C97B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D58F925-6232-77A8-0C45-0F49FB2FC649}"/>
              </a:ext>
            </a:extLst>
          </p:cNvPr>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20838500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ouble - title and bullets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392" y="452670"/>
            <a:ext cx="1934005" cy="753567"/>
          </a:xfrm>
          <a:prstGeom prst="rect">
            <a:avLst/>
          </a:prstGeom>
        </p:spPr>
        <p:txBody>
          <a:bodyPr/>
          <a:lstStyle>
            <a:lvl1pPr>
              <a:defRPr sz="4267" b="1">
                <a:latin typeface="Arial" panose="020B0604020202020204" pitchFamily="34" charset="0"/>
                <a:cs typeface="Arial" panose="020B0604020202020204" pitchFamily="34" charset="0"/>
              </a:defRPr>
            </a:lvl1pPr>
          </a:lstStyle>
          <a:p>
            <a:r>
              <a:rPr lang="en-US"/>
              <a:t>Title</a:t>
            </a:r>
            <a:endParaRPr lang="en-GB"/>
          </a:p>
        </p:txBody>
      </p:sp>
      <p:sp>
        <p:nvSpPr>
          <p:cNvPr id="3" name="Content Placeholder 2"/>
          <p:cNvSpPr>
            <a:spLocks noGrp="1"/>
          </p:cNvSpPr>
          <p:nvPr>
            <p:ph sz="half" idx="1" hasCustomPrompt="1"/>
          </p:nvPr>
        </p:nvSpPr>
        <p:spPr>
          <a:xfrm>
            <a:off x="609600" y="1600201"/>
            <a:ext cx="5384800" cy="4525433"/>
          </a:xfrm>
          <a:prstGeom prst="rect">
            <a:avLst/>
          </a:prstGeom>
        </p:spPr>
        <p:txBody>
          <a:bodyPr/>
          <a:lstStyle>
            <a:lvl1pPr marL="380990" indent="-380990">
              <a:buClr>
                <a:srgbClr val="EE2A24"/>
              </a:buClr>
              <a:buFont typeface="Arial" panose="020B0604020202020204" pitchFamily="34" charset="0"/>
              <a:buChar char="­"/>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
        <p:nvSpPr>
          <p:cNvPr id="4" name="Content Placeholder 3"/>
          <p:cNvSpPr>
            <a:spLocks noGrp="1"/>
          </p:cNvSpPr>
          <p:nvPr>
            <p:ph sz="half" idx="2" hasCustomPrompt="1"/>
          </p:nvPr>
        </p:nvSpPr>
        <p:spPr>
          <a:xfrm>
            <a:off x="6197600" y="1600201"/>
            <a:ext cx="5384800" cy="4525433"/>
          </a:xfrm>
          <a:prstGeom prst="rect">
            <a:avLst/>
          </a:prstGeom>
        </p:spPr>
        <p:txBody>
          <a:bodyPr/>
          <a:lstStyle>
            <a:lvl1pPr marL="380990" indent="-380990">
              <a:buClr>
                <a:srgbClr val="EE2A24"/>
              </a:buClr>
              <a:buFont typeface="Arial" panose="020B0604020202020204" pitchFamily="34" charset="0"/>
              <a:buChar char="­"/>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Tree>
    <p:extLst>
      <p:ext uri="{BB962C8B-B14F-4D97-AF65-F5344CB8AC3E}">
        <p14:creationId xmlns:p14="http://schemas.microsoft.com/office/powerpoint/2010/main" val="648979508"/>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769051" y="5976698"/>
            <a:ext cx="7706357" cy="365125"/>
          </a:xfrm>
          <a:prstGeom prst="rect">
            <a:avLst/>
          </a:prstGeom>
        </p:spPr>
        <p:txBody>
          <a:bodyPr/>
          <a:lstStyle/>
          <a:p>
            <a:endParaRPr lang="en-GB"/>
          </a:p>
        </p:txBody>
      </p:sp>
      <p:sp>
        <p:nvSpPr>
          <p:cNvPr id="5" name="Footer Placeholder 4"/>
          <p:cNvSpPr>
            <a:spLocks noGrp="1"/>
          </p:cNvSpPr>
          <p:nvPr>
            <p:ph type="ftr" sz="quarter" idx="11"/>
          </p:nvPr>
        </p:nvSpPr>
        <p:spPr>
          <a:xfrm>
            <a:off x="4038603" y="6356351"/>
            <a:ext cx="4114799"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11241214" y="5390438"/>
            <a:ext cx="677614" cy="625610"/>
          </a:xfrm>
          <a:prstGeom prst="rect">
            <a:avLst/>
          </a:prstGeom>
        </p:spPr>
        <p:txBody>
          <a:bodyPr/>
          <a:lstStyle/>
          <a:p>
            <a:fld id="{CDEA46CE-92BB-4B22-8BD4-28032886E2F8}" type="slidenum">
              <a:rPr lang="en-GB" smtClean="0"/>
              <a:t>‹#›</a:t>
            </a:fld>
            <a:endParaRPr lang="en-GB"/>
          </a:p>
        </p:txBody>
      </p:sp>
      <p:sp>
        <p:nvSpPr>
          <p:cNvPr id="7" name="TextBox 6">
            <a:extLst>
              <a:ext uri="{FF2B5EF4-FFF2-40B4-BE49-F238E27FC236}">
                <a16:creationId xmlns:a16="http://schemas.microsoft.com/office/drawing/2014/main" id="{87905B94-067F-E19E-C39C-239C3B256105}"/>
              </a:ext>
            </a:extLst>
          </p:cNvPr>
          <p:cNvSpPr txBox="1"/>
          <p:nvPr userDrawn="1"/>
        </p:nvSpPr>
        <p:spPr>
          <a:xfrm>
            <a:off x="0" y="5864745"/>
            <a:ext cx="12192000" cy="830997"/>
          </a:xfrm>
          <a:prstGeom prst="rect">
            <a:avLst/>
          </a:prstGeom>
          <a:solidFill>
            <a:schemeClr val="bg2">
              <a:lumMod val="90000"/>
            </a:schemeClr>
          </a:solidFill>
        </p:spPr>
        <p:txBody>
          <a:bodyPr wrap="square" rtlCol="0">
            <a:spAutoFit/>
          </a:bodyPr>
          <a:lstStyle/>
          <a:p>
            <a:r>
              <a:rPr lang="en-GB" sz="4800">
                <a:latin typeface="Arial" panose="020B0604020202020204" pitchFamily="34" charset="0"/>
                <a:cs typeface="Arial" panose="020B0604020202020204" pitchFamily="34" charset="0"/>
              </a:rPr>
              <a:t>BRAND AND PRODUCT ID</a:t>
            </a:r>
          </a:p>
        </p:txBody>
      </p:sp>
      <p:sp>
        <p:nvSpPr>
          <p:cNvPr id="8" name="TextBox 7">
            <a:extLst>
              <a:ext uri="{FF2B5EF4-FFF2-40B4-BE49-F238E27FC236}">
                <a16:creationId xmlns:a16="http://schemas.microsoft.com/office/drawing/2014/main" id="{A6E6A4B7-B7E7-BA42-FDB3-EAD084F2AF72}"/>
              </a:ext>
            </a:extLst>
          </p:cNvPr>
          <p:cNvSpPr txBox="1"/>
          <p:nvPr userDrawn="1"/>
        </p:nvSpPr>
        <p:spPr>
          <a:xfrm rot="16200000">
            <a:off x="8278741" y="3075057"/>
            <a:ext cx="6858000" cy="707886"/>
          </a:xfrm>
          <a:prstGeom prst="rect">
            <a:avLst/>
          </a:prstGeom>
          <a:solidFill>
            <a:schemeClr val="bg2">
              <a:lumMod val="90000"/>
            </a:schemeClr>
          </a:solidFill>
        </p:spPr>
        <p:txBody>
          <a:bodyPr wrap="square" rtlCol="0">
            <a:spAutoFit/>
          </a:bodyPr>
          <a:lstStyle/>
          <a:p>
            <a:r>
              <a:rPr lang="en-GB" sz="4000">
                <a:latin typeface="Arial" panose="020B0604020202020204" pitchFamily="34" charset="0"/>
                <a:cs typeface="Arial" panose="020B0604020202020204" pitchFamily="34" charset="0"/>
              </a:rPr>
              <a:t>BRAND AND PRODUCT ID</a:t>
            </a:r>
          </a:p>
        </p:txBody>
      </p:sp>
    </p:spTree>
    <p:extLst>
      <p:ext uri="{BB962C8B-B14F-4D97-AF65-F5344CB8AC3E}">
        <p14:creationId xmlns:p14="http://schemas.microsoft.com/office/powerpoint/2010/main" val="39509254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0998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07228-FFDC-433D-8482-4BC27938EFCF}"/>
              </a:ext>
            </a:extLst>
          </p:cNvPr>
          <p:cNvSpPr>
            <a:spLocks noGrp="1"/>
          </p:cNvSpPr>
          <p:nvPr>
            <p:ph type="ctrTitle"/>
          </p:nvPr>
        </p:nvSpPr>
        <p:spPr>
          <a:xfrm>
            <a:off x="1353312"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D6C795E1-6F31-48D2-8ACF-BB94765DCA75}"/>
              </a:ext>
            </a:extLst>
          </p:cNvPr>
          <p:cNvSpPr>
            <a:spLocks noGrp="1"/>
          </p:cNvSpPr>
          <p:nvPr>
            <p:ph type="subTitle" idx="1"/>
          </p:nvPr>
        </p:nvSpPr>
        <p:spPr>
          <a:xfrm>
            <a:off x="1353312"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486727303"/>
      </p:ext>
    </p:extLst>
  </p:cSld>
  <p:clrMapOvr>
    <a:masterClrMapping/>
  </p:clrMapOvr>
  <p:extLst>
    <p:ext uri="{DCECCB84-F9BA-43D5-87BE-67443E8EF086}">
      <p15:sldGuideLst xmlns:p15="http://schemas.microsoft.com/office/powerpoint/2012/main">
        <p15:guide id="1" pos="703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EC494-0242-4051-FACA-56D5AD7DBCD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4BFD359-A1AB-D695-D3AC-56B6D01A9E0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9702567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E2731-2598-10B6-E463-F1B0400CF8F0}"/>
              </a:ext>
            </a:extLst>
          </p:cNvPr>
          <p:cNvSpPr>
            <a:spLocks noGrp="1"/>
          </p:cNvSpPr>
          <p:nvPr>
            <p:ph type="title"/>
          </p:nvPr>
        </p:nvSpPr>
        <p:spPr>
          <a:xfrm>
            <a:off x="679622" y="1709738"/>
            <a:ext cx="10478529"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34873CD-E7E2-C4CD-B79D-54AA0DE2293D}"/>
              </a:ext>
            </a:extLst>
          </p:cNvPr>
          <p:cNvSpPr>
            <a:spLocks noGrp="1"/>
          </p:cNvSpPr>
          <p:nvPr>
            <p:ph type="body" idx="1"/>
          </p:nvPr>
        </p:nvSpPr>
        <p:spPr>
          <a:xfrm>
            <a:off x="679622" y="4589463"/>
            <a:ext cx="10478529"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21914114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42100-302D-702B-C270-BB286542935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1054B5A-CE49-E90C-8662-E5AFD5CDAE02}"/>
              </a:ext>
            </a:extLst>
          </p:cNvPr>
          <p:cNvSpPr>
            <a:spLocks noGrp="1"/>
          </p:cNvSpPr>
          <p:nvPr>
            <p:ph sz="half" idx="1"/>
          </p:nvPr>
        </p:nvSpPr>
        <p:spPr>
          <a:xfrm>
            <a:off x="679622" y="1825625"/>
            <a:ext cx="5144529"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34928F4A-202A-BDC1-EB3D-C7EDAD367BBD}"/>
              </a:ext>
            </a:extLst>
          </p:cNvPr>
          <p:cNvSpPr>
            <a:spLocks noGrp="1"/>
          </p:cNvSpPr>
          <p:nvPr>
            <p:ph sz="half" idx="2"/>
          </p:nvPr>
        </p:nvSpPr>
        <p:spPr>
          <a:xfrm>
            <a:off x="6013622" y="1825625"/>
            <a:ext cx="5144529"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067889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24293836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C38CB-DD72-6824-EC2C-BAD0E04EF4F0}"/>
              </a:ext>
            </a:extLst>
          </p:cNvPr>
          <p:cNvSpPr>
            <a:spLocks noGrp="1"/>
          </p:cNvSpPr>
          <p:nvPr>
            <p:ph type="title"/>
          </p:nvPr>
        </p:nvSpPr>
        <p:spPr>
          <a:xfrm>
            <a:off x="679151"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F84A20B-F385-EDFE-13FA-D521E62C6E75}"/>
              </a:ext>
            </a:extLst>
          </p:cNvPr>
          <p:cNvSpPr>
            <a:spLocks noGrp="1"/>
          </p:cNvSpPr>
          <p:nvPr>
            <p:ph type="body" idx="1"/>
          </p:nvPr>
        </p:nvSpPr>
        <p:spPr>
          <a:xfrm>
            <a:off x="679151"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BF2CAFB-D621-CDC6-AB94-C4386010C2F4}"/>
              </a:ext>
            </a:extLst>
          </p:cNvPr>
          <p:cNvSpPr>
            <a:spLocks noGrp="1"/>
          </p:cNvSpPr>
          <p:nvPr>
            <p:ph sz="half" idx="2"/>
          </p:nvPr>
        </p:nvSpPr>
        <p:spPr>
          <a:xfrm>
            <a:off x="679151"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48AE31F9-2ED2-8504-2CD9-F275A71C4BA5}"/>
              </a:ext>
            </a:extLst>
          </p:cNvPr>
          <p:cNvSpPr>
            <a:spLocks noGrp="1"/>
          </p:cNvSpPr>
          <p:nvPr>
            <p:ph type="body" sz="quarter" idx="3"/>
          </p:nvPr>
        </p:nvSpPr>
        <p:spPr>
          <a:xfrm>
            <a:off x="601156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22CED11-1148-7A55-6EAE-DB32D13AA16C}"/>
              </a:ext>
            </a:extLst>
          </p:cNvPr>
          <p:cNvSpPr>
            <a:spLocks noGrp="1"/>
          </p:cNvSpPr>
          <p:nvPr>
            <p:ph sz="quarter" idx="4"/>
          </p:nvPr>
        </p:nvSpPr>
        <p:spPr>
          <a:xfrm>
            <a:off x="6011563"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5808090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425CD-AA63-79D4-8C64-D2A66F35D099}"/>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9700376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773254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A1FC8-E374-ED79-CAF6-80167FE44794}"/>
              </a:ext>
            </a:extLst>
          </p:cNvPr>
          <p:cNvSpPr>
            <a:spLocks noGrp="1"/>
          </p:cNvSpPr>
          <p:nvPr>
            <p:ph type="title"/>
          </p:nvPr>
        </p:nvSpPr>
        <p:spPr>
          <a:xfrm>
            <a:off x="691978" y="457200"/>
            <a:ext cx="3869982"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29FF546-57DE-82B2-ECAD-F3089D962ECD}"/>
              </a:ext>
            </a:extLst>
          </p:cNvPr>
          <p:cNvSpPr>
            <a:spLocks noGrp="1"/>
          </p:cNvSpPr>
          <p:nvPr>
            <p:ph idx="1"/>
          </p:nvPr>
        </p:nvSpPr>
        <p:spPr>
          <a:xfrm>
            <a:off x="4973123"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A95F1E8F-5D0D-267D-5519-47209A18C43D}"/>
              </a:ext>
            </a:extLst>
          </p:cNvPr>
          <p:cNvSpPr>
            <a:spLocks noGrp="1"/>
          </p:cNvSpPr>
          <p:nvPr>
            <p:ph type="body" sz="half" idx="2"/>
          </p:nvPr>
        </p:nvSpPr>
        <p:spPr>
          <a:xfrm>
            <a:off x="691978" y="2057400"/>
            <a:ext cx="3869982"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27893175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3B72FC4-5883-201A-19DA-032BC85F41CD}"/>
              </a:ext>
            </a:extLst>
          </p:cNvPr>
          <p:cNvSpPr>
            <a:spLocks noGrp="1"/>
          </p:cNvSpPr>
          <p:nvPr>
            <p:ph type="pic" idx="1"/>
          </p:nvPr>
        </p:nvSpPr>
        <p:spPr>
          <a:xfrm>
            <a:off x="4973123"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itle 1">
            <a:extLst>
              <a:ext uri="{FF2B5EF4-FFF2-40B4-BE49-F238E27FC236}">
                <a16:creationId xmlns:a16="http://schemas.microsoft.com/office/drawing/2014/main" id="{F56BBFCD-6654-3711-C7A7-41F7FC0CB7DD}"/>
              </a:ext>
            </a:extLst>
          </p:cNvPr>
          <p:cNvSpPr>
            <a:spLocks noGrp="1"/>
          </p:cNvSpPr>
          <p:nvPr>
            <p:ph type="title"/>
          </p:nvPr>
        </p:nvSpPr>
        <p:spPr>
          <a:xfrm>
            <a:off x="691978" y="457200"/>
            <a:ext cx="3869982" cy="1600200"/>
          </a:xfrm>
        </p:spPr>
        <p:txBody>
          <a:bodyPr anchor="b"/>
          <a:lstStyle>
            <a:lvl1pPr>
              <a:defRPr sz="3200"/>
            </a:lvl1pPr>
          </a:lstStyle>
          <a:p>
            <a:r>
              <a:rPr lang="en-GB"/>
              <a:t>Click to edit Master title style</a:t>
            </a:r>
            <a:endParaRPr lang="en-US"/>
          </a:p>
        </p:txBody>
      </p:sp>
      <p:sp>
        <p:nvSpPr>
          <p:cNvPr id="9" name="Text Placeholder 3">
            <a:extLst>
              <a:ext uri="{FF2B5EF4-FFF2-40B4-BE49-F238E27FC236}">
                <a16:creationId xmlns:a16="http://schemas.microsoft.com/office/drawing/2014/main" id="{B8991DF8-935B-438E-9A40-D84A4BB820C9}"/>
              </a:ext>
            </a:extLst>
          </p:cNvPr>
          <p:cNvSpPr>
            <a:spLocks noGrp="1"/>
          </p:cNvSpPr>
          <p:nvPr>
            <p:ph type="body" sz="half" idx="2"/>
          </p:nvPr>
        </p:nvSpPr>
        <p:spPr>
          <a:xfrm>
            <a:off x="691978" y="2057400"/>
            <a:ext cx="3869982"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27297161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9BC9F-D2AB-7B3E-1075-C1F64846414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286D5EB-CF3C-FAA6-ABB1-6E91476F204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9180013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D2E625-496C-0E61-8D2F-14DC8DDEB649}"/>
              </a:ext>
            </a:extLst>
          </p:cNvPr>
          <p:cNvSpPr>
            <a:spLocks noGrp="1"/>
          </p:cNvSpPr>
          <p:nvPr>
            <p:ph type="title" orient="vert"/>
          </p:nvPr>
        </p:nvSpPr>
        <p:spPr>
          <a:xfrm>
            <a:off x="8514831"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C7E0064-6BBF-46F4-51CF-F08EC7C10542}"/>
              </a:ext>
            </a:extLst>
          </p:cNvPr>
          <p:cNvSpPr>
            <a:spLocks noGrp="1"/>
          </p:cNvSpPr>
          <p:nvPr>
            <p:ph type="body" orient="vert" idx="1"/>
          </p:nvPr>
        </p:nvSpPr>
        <p:spPr>
          <a:xfrm>
            <a:off x="62813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5232669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76586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A8D7D-BD5F-4848-87E5-ADD1F4A6E5F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140329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ouble - title and bullets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392" y="452670"/>
            <a:ext cx="1934005" cy="753567"/>
          </a:xfrm>
          <a:prstGeom prst="rect">
            <a:avLst/>
          </a:prstGeom>
        </p:spPr>
        <p:txBody>
          <a:bodyPr/>
          <a:lstStyle>
            <a:lvl1pPr>
              <a:defRPr sz="4267" b="1">
                <a:latin typeface="Arial" panose="020B0604020202020204" pitchFamily="34" charset="0"/>
                <a:cs typeface="Arial" panose="020B0604020202020204" pitchFamily="34" charset="0"/>
              </a:defRPr>
            </a:lvl1pPr>
          </a:lstStyle>
          <a:p>
            <a:r>
              <a:rPr lang="en-US"/>
              <a:t>Title</a:t>
            </a:r>
            <a:endParaRPr lang="en-GB"/>
          </a:p>
        </p:txBody>
      </p:sp>
      <p:sp>
        <p:nvSpPr>
          <p:cNvPr id="3" name="Content Placeholder 2"/>
          <p:cNvSpPr>
            <a:spLocks noGrp="1"/>
          </p:cNvSpPr>
          <p:nvPr>
            <p:ph sz="half" idx="1" hasCustomPrompt="1"/>
          </p:nvPr>
        </p:nvSpPr>
        <p:spPr>
          <a:xfrm>
            <a:off x="609600" y="1600201"/>
            <a:ext cx="5384800" cy="4525433"/>
          </a:xfrm>
          <a:prstGeom prst="rect">
            <a:avLst/>
          </a:prstGeom>
        </p:spPr>
        <p:txBody>
          <a:bodyPr/>
          <a:lstStyle>
            <a:lvl1pPr marL="380990" indent="-380990">
              <a:buClr>
                <a:srgbClr val="EE2A24"/>
              </a:buClr>
              <a:buFont typeface="Arial" panose="020B0604020202020204" pitchFamily="34" charset="0"/>
              <a:buChar char="­"/>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
        <p:nvSpPr>
          <p:cNvPr id="4" name="Content Placeholder 3"/>
          <p:cNvSpPr>
            <a:spLocks noGrp="1"/>
          </p:cNvSpPr>
          <p:nvPr>
            <p:ph sz="half" idx="2" hasCustomPrompt="1"/>
          </p:nvPr>
        </p:nvSpPr>
        <p:spPr>
          <a:xfrm>
            <a:off x="6197600" y="1600201"/>
            <a:ext cx="5384800" cy="4525433"/>
          </a:xfrm>
          <a:prstGeom prst="rect">
            <a:avLst/>
          </a:prstGeom>
        </p:spPr>
        <p:txBody>
          <a:bodyPr/>
          <a:lstStyle>
            <a:lvl1pPr marL="380990" indent="-380990">
              <a:buClr>
                <a:srgbClr val="EE2A24"/>
              </a:buClr>
              <a:buFont typeface="Arial" panose="020B0604020202020204" pitchFamily="34" charset="0"/>
              <a:buChar char="­"/>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Tree>
    <p:extLst>
      <p:ext uri="{BB962C8B-B14F-4D97-AF65-F5344CB8AC3E}">
        <p14:creationId xmlns:p14="http://schemas.microsoft.com/office/powerpoint/2010/main" val="2055739378"/>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1"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6"/>
            <a:ext cx="10515601" cy="1500187"/>
          </a:xfrm>
        </p:spPr>
        <p:txBody>
          <a:bodyPr/>
          <a:lstStyle>
            <a:lvl1pPr marL="0" indent="0">
              <a:buNone/>
              <a:defRPr sz="2401">
                <a:solidFill>
                  <a:schemeClr val="tx1"/>
                </a:solidFill>
              </a:defRPr>
            </a:lvl1pPr>
            <a:lvl2pPr marL="457204" indent="0">
              <a:buNone/>
              <a:defRPr sz="2000">
                <a:solidFill>
                  <a:schemeClr val="tx1">
                    <a:tint val="75000"/>
                  </a:schemeClr>
                </a:solidFill>
              </a:defRPr>
            </a:lvl2pPr>
            <a:lvl3pPr marL="914409" indent="0">
              <a:buNone/>
              <a:defRPr sz="1800">
                <a:solidFill>
                  <a:schemeClr val="tx1">
                    <a:tint val="75000"/>
                  </a:schemeClr>
                </a:solidFill>
              </a:defRPr>
            </a:lvl3pPr>
            <a:lvl4pPr marL="1371615" indent="0">
              <a:buNone/>
              <a:defRPr sz="1600">
                <a:solidFill>
                  <a:schemeClr val="tx1">
                    <a:tint val="75000"/>
                  </a:schemeClr>
                </a:solidFill>
              </a:defRPr>
            </a:lvl4pPr>
            <a:lvl5pPr marL="1828820" indent="0">
              <a:buNone/>
              <a:defRPr sz="1600">
                <a:solidFill>
                  <a:schemeClr val="tx1">
                    <a:tint val="75000"/>
                  </a:schemeClr>
                </a:solidFill>
              </a:defRPr>
            </a:lvl5pPr>
            <a:lvl6pPr marL="2286023" indent="0">
              <a:buNone/>
              <a:defRPr sz="1600">
                <a:solidFill>
                  <a:schemeClr val="tx1">
                    <a:tint val="75000"/>
                  </a:schemeClr>
                </a:solidFill>
              </a:defRPr>
            </a:lvl6pPr>
            <a:lvl7pPr marL="2743229" indent="0">
              <a:buNone/>
              <a:defRPr sz="1600">
                <a:solidFill>
                  <a:schemeClr val="tx1">
                    <a:tint val="75000"/>
                  </a:schemeClr>
                </a:solidFill>
              </a:defRPr>
            </a:lvl7pPr>
            <a:lvl8pPr marL="3200435" indent="0">
              <a:buNone/>
              <a:defRPr sz="1600">
                <a:solidFill>
                  <a:schemeClr val="tx1">
                    <a:tint val="75000"/>
                  </a:schemeClr>
                </a:solidFill>
              </a:defRPr>
            </a:lvl8pPr>
            <a:lvl9pPr marL="365763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20861038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bullets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392" y="548681"/>
            <a:ext cx="1741984" cy="753567"/>
          </a:xfrm>
          <a:prstGeom prst="rect">
            <a:avLst/>
          </a:prstGeom>
        </p:spPr>
        <p:txBody>
          <a:bodyPr/>
          <a:lstStyle>
            <a:lvl1pPr>
              <a:defRPr sz="4267" b="1">
                <a:latin typeface="Arial" panose="020B0604020202020204" pitchFamily="34" charset="0"/>
                <a:cs typeface="Arial" panose="020B0604020202020204" pitchFamily="34" charset="0"/>
              </a:defRPr>
            </a:lvl1pPr>
          </a:lstStyle>
          <a:p>
            <a:r>
              <a:rPr lang="en-US"/>
              <a:t>Title</a:t>
            </a:r>
            <a:endParaRPr lang="en-GB"/>
          </a:p>
        </p:txBody>
      </p:sp>
      <p:sp>
        <p:nvSpPr>
          <p:cNvPr id="3" name="Content Placeholder 3"/>
          <p:cNvSpPr>
            <a:spLocks noGrp="1"/>
          </p:cNvSpPr>
          <p:nvPr>
            <p:ph sz="half" idx="2" hasCustomPrompt="1"/>
          </p:nvPr>
        </p:nvSpPr>
        <p:spPr>
          <a:xfrm>
            <a:off x="609600" y="1700809"/>
            <a:ext cx="10094912" cy="4424825"/>
          </a:xfrm>
          <a:prstGeom prst="rect">
            <a:avLst/>
          </a:prstGeom>
        </p:spPr>
        <p:txBody>
          <a:bodyPr/>
          <a:lstStyle>
            <a:lvl1pPr marL="380990" indent="-380990">
              <a:buClr>
                <a:srgbClr val="EE2A24"/>
              </a:buClr>
              <a:buFont typeface="Arial" panose="020B0604020202020204" pitchFamily="34" charset="0"/>
              <a:buChar char="­"/>
              <a:defRPr sz="24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Tree>
    <p:extLst>
      <p:ext uri="{BB962C8B-B14F-4D97-AF65-F5344CB8AC3E}">
        <p14:creationId xmlns:p14="http://schemas.microsoft.com/office/powerpoint/2010/main" val="10331575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DE8F030-08E8-746F-6B60-6944293C97BC}"/>
              </a:ext>
            </a:extLst>
          </p:cNvPr>
          <p:cNvSpPr>
            <a:spLocks noGrp="1"/>
          </p:cNvSpPr>
          <p:nvPr>
            <p:ph type="ftr" sz="quarter" idx="11"/>
          </p:nvPr>
        </p:nvSpPr>
        <p:spPr>
          <a:xfrm>
            <a:off x="4038603" y="6356351"/>
            <a:ext cx="4114799" cy="365125"/>
          </a:xfrm>
          <a:prstGeom prst="rect">
            <a:avLst/>
          </a:prstGeom>
        </p:spPr>
        <p:txBody>
          <a:bodyPr/>
          <a:lstStyle/>
          <a:p>
            <a:endParaRPr lang="en-GB"/>
          </a:p>
        </p:txBody>
      </p:sp>
    </p:spTree>
    <p:extLst>
      <p:ext uri="{BB962C8B-B14F-4D97-AF65-F5344CB8AC3E}">
        <p14:creationId xmlns:p14="http://schemas.microsoft.com/office/powerpoint/2010/main" val="1291900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1" y="1825628"/>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199" y="1825628"/>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2555274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7" y="365126"/>
            <a:ext cx="10515601" cy="1325563"/>
          </a:xfrm>
        </p:spPr>
        <p:txBody>
          <a:bodyPr/>
          <a:lstStyle/>
          <a:p>
            <a:r>
              <a:rPr lang="en-US"/>
              <a:t>Click to edit Master title style</a:t>
            </a:r>
          </a:p>
        </p:txBody>
      </p:sp>
      <p:sp>
        <p:nvSpPr>
          <p:cNvPr id="3" name="Text Placeholder 2"/>
          <p:cNvSpPr>
            <a:spLocks noGrp="1"/>
          </p:cNvSpPr>
          <p:nvPr>
            <p:ph type="body" idx="1"/>
          </p:nvPr>
        </p:nvSpPr>
        <p:spPr>
          <a:xfrm>
            <a:off x="839789" y="1681162"/>
            <a:ext cx="5157786" cy="823913"/>
          </a:xfrm>
        </p:spPr>
        <p:txBody>
          <a:bodyPr anchor="b"/>
          <a:lstStyle>
            <a:lvl1pPr marL="0" indent="0">
              <a:buNone/>
              <a:defRPr sz="2401" b="1"/>
            </a:lvl1pPr>
            <a:lvl2pPr marL="457204" indent="0">
              <a:buNone/>
              <a:defRPr sz="2000" b="1"/>
            </a:lvl2pPr>
            <a:lvl3pPr marL="914409" indent="0">
              <a:buNone/>
              <a:defRPr sz="1800" b="1"/>
            </a:lvl3pPr>
            <a:lvl4pPr marL="1371615" indent="0">
              <a:buNone/>
              <a:defRPr sz="1600" b="1"/>
            </a:lvl4pPr>
            <a:lvl5pPr marL="1828820" indent="0">
              <a:buNone/>
              <a:defRPr sz="1600" b="1"/>
            </a:lvl5pPr>
            <a:lvl6pPr marL="2286023" indent="0">
              <a:buNone/>
              <a:defRPr sz="1600" b="1"/>
            </a:lvl6pPr>
            <a:lvl7pPr marL="2743229" indent="0">
              <a:buNone/>
              <a:defRPr sz="1600" b="1"/>
            </a:lvl7pPr>
            <a:lvl8pPr marL="3200435" indent="0">
              <a:buNone/>
              <a:defRPr sz="1600" b="1"/>
            </a:lvl8pPr>
            <a:lvl9pPr marL="365763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7"/>
            <a:ext cx="515778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2"/>
            <a:ext cx="5183189" cy="823913"/>
          </a:xfrm>
        </p:spPr>
        <p:txBody>
          <a:bodyPr anchor="b"/>
          <a:lstStyle>
            <a:lvl1pPr marL="0" indent="0">
              <a:buNone/>
              <a:defRPr sz="2401" b="1"/>
            </a:lvl1pPr>
            <a:lvl2pPr marL="457204" indent="0">
              <a:buNone/>
              <a:defRPr sz="2000" b="1"/>
            </a:lvl2pPr>
            <a:lvl3pPr marL="914409" indent="0">
              <a:buNone/>
              <a:defRPr sz="1800" b="1"/>
            </a:lvl3pPr>
            <a:lvl4pPr marL="1371615" indent="0">
              <a:buNone/>
              <a:defRPr sz="1600" b="1"/>
            </a:lvl4pPr>
            <a:lvl5pPr marL="1828820" indent="0">
              <a:buNone/>
              <a:defRPr sz="1600" b="1"/>
            </a:lvl5pPr>
            <a:lvl6pPr marL="2286023" indent="0">
              <a:buNone/>
              <a:defRPr sz="1600" b="1"/>
            </a:lvl6pPr>
            <a:lvl7pPr marL="2743229" indent="0">
              <a:buNone/>
              <a:defRPr sz="1600" b="1"/>
            </a:lvl7pPr>
            <a:lvl8pPr marL="3200435" indent="0">
              <a:buNone/>
              <a:defRPr sz="1600" b="1"/>
            </a:lvl8pPr>
            <a:lvl9pPr marL="36576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7"/>
            <a:ext cx="5183189"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1546997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31752996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3661365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90" y="987429"/>
            <a:ext cx="6172199" cy="4873626"/>
          </a:xfrm>
        </p:spPr>
        <p:txBody>
          <a:bodyPr/>
          <a:lstStyle>
            <a:lvl1pPr>
              <a:defRPr sz="3200"/>
            </a:lvl1pPr>
            <a:lvl2pPr>
              <a:defRPr sz="2800"/>
            </a:lvl2pPr>
            <a:lvl3pPr>
              <a:defRPr sz="2401"/>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7204" indent="0">
              <a:buNone/>
              <a:defRPr sz="1400"/>
            </a:lvl2pPr>
            <a:lvl3pPr marL="914409" indent="0">
              <a:buNone/>
              <a:defRPr sz="1200"/>
            </a:lvl3pPr>
            <a:lvl4pPr marL="1371615" indent="0">
              <a:buNone/>
              <a:defRPr sz="1000"/>
            </a:lvl4pPr>
            <a:lvl5pPr marL="1828820" indent="0">
              <a:buNone/>
              <a:defRPr sz="1000"/>
            </a:lvl5pPr>
            <a:lvl6pPr marL="2286023" indent="0">
              <a:buNone/>
              <a:defRPr sz="1000"/>
            </a:lvl6pPr>
            <a:lvl7pPr marL="2743229" indent="0">
              <a:buNone/>
              <a:defRPr sz="1000"/>
            </a:lvl7pPr>
            <a:lvl8pPr marL="3200435" indent="0">
              <a:buNone/>
              <a:defRPr sz="1000"/>
            </a:lvl8pPr>
            <a:lvl9pPr marL="365763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18804177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90" y="987429"/>
            <a:ext cx="6172199" cy="4873626"/>
          </a:xfrm>
        </p:spPr>
        <p:txBody>
          <a:bodyPr anchor="t"/>
          <a:lstStyle>
            <a:lvl1pPr marL="0" indent="0">
              <a:buNone/>
              <a:defRPr sz="3200"/>
            </a:lvl1pPr>
            <a:lvl2pPr marL="457204" indent="0">
              <a:buNone/>
              <a:defRPr sz="2800"/>
            </a:lvl2pPr>
            <a:lvl3pPr marL="914409" indent="0">
              <a:buNone/>
              <a:defRPr sz="2401"/>
            </a:lvl3pPr>
            <a:lvl4pPr marL="1371615" indent="0">
              <a:buNone/>
              <a:defRPr sz="2000"/>
            </a:lvl4pPr>
            <a:lvl5pPr marL="1828820" indent="0">
              <a:buNone/>
              <a:defRPr sz="2000"/>
            </a:lvl5pPr>
            <a:lvl6pPr marL="2286023" indent="0">
              <a:buNone/>
              <a:defRPr sz="2000"/>
            </a:lvl6pPr>
            <a:lvl7pPr marL="2743229" indent="0">
              <a:buNone/>
              <a:defRPr sz="2000"/>
            </a:lvl7pPr>
            <a:lvl8pPr marL="3200435" indent="0">
              <a:buNone/>
              <a:defRPr sz="2000"/>
            </a:lvl8pPr>
            <a:lvl9pPr marL="3657639" indent="0">
              <a:buNone/>
              <a:defRPr sz="2000"/>
            </a:lvl9pPr>
          </a:lstStyle>
          <a:p>
            <a:r>
              <a:rPr lang="en-US"/>
              <a:t>Click icon to add picture</a:t>
            </a:r>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7204" indent="0">
              <a:buNone/>
              <a:defRPr sz="1400"/>
            </a:lvl2pPr>
            <a:lvl3pPr marL="914409" indent="0">
              <a:buNone/>
              <a:defRPr sz="1200"/>
            </a:lvl3pPr>
            <a:lvl4pPr marL="1371615" indent="0">
              <a:buNone/>
              <a:defRPr sz="1000"/>
            </a:lvl4pPr>
            <a:lvl5pPr marL="1828820" indent="0">
              <a:buNone/>
              <a:defRPr sz="1000"/>
            </a:lvl5pPr>
            <a:lvl6pPr marL="2286023" indent="0">
              <a:buNone/>
              <a:defRPr sz="1000"/>
            </a:lvl6pPr>
            <a:lvl7pPr marL="2743229" indent="0">
              <a:buNone/>
              <a:defRPr sz="1000"/>
            </a:lvl7pPr>
            <a:lvl8pPr marL="3200435" indent="0">
              <a:buNone/>
              <a:defRPr sz="1000"/>
            </a:lvl8pPr>
            <a:lvl9pPr marL="365763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3674458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sv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image" Target="../media/image4.emf"/><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theme" Target="../theme/theme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image" Target="../media/image5.png"/><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2" y="365126"/>
            <a:ext cx="10371371"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2" y="1825628"/>
            <a:ext cx="10371371" cy="39127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3"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p:cNvSpPr>
            <a:spLocks noGrp="1"/>
          </p:cNvSpPr>
          <p:nvPr>
            <p:ph type="ftr" sz="quarter" idx="3"/>
          </p:nvPr>
        </p:nvSpPr>
        <p:spPr>
          <a:xfrm>
            <a:off x="4038603" y="6356351"/>
            <a:ext cx="411479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11241214" y="5390438"/>
            <a:ext cx="677614" cy="625610"/>
          </a:xfrm>
          <a:prstGeom prst="rect">
            <a:avLst/>
          </a:prstGeom>
        </p:spPr>
        <p:txBody>
          <a:bodyPr vert="horz" lIns="91440" tIns="45720" rIns="91440" bIns="45720" rtlCol="0" anchor="ctr"/>
          <a:lstStyle>
            <a:lvl1pPr algn="r">
              <a:defRPr sz="2800">
                <a:solidFill>
                  <a:srgbClr val="EE2A24"/>
                </a:solidFill>
              </a:defRPr>
            </a:lvl1pPr>
          </a:lstStyle>
          <a:p>
            <a:fld id="{CDEA46CE-92BB-4B22-8BD4-28032886E2F8}" type="slidenum">
              <a:rPr lang="en-GB" smtClean="0"/>
              <a:pPr/>
              <a:t>‹#›</a:t>
            </a:fld>
            <a:endParaRPr lang="en-GB"/>
          </a:p>
        </p:txBody>
      </p:sp>
      <p:pic>
        <p:nvPicPr>
          <p:cNvPr id="11" name="Graphic 10">
            <a:extLst>
              <a:ext uri="{FF2B5EF4-FFF2-40B4-BE49-F238E27FC236}">
                <a16:creationId xmlns:a16="http://schemas.microsoft.com/office/drawing/2014/main" id="{DEC281FF-CE2D-7A6C-A891-57B231C5F5E0}"/>
              </a:ext>
            </a:extLst>
          </p:cNvPr>
          <p:cNvPicPr>
            <a:picLocks noChangeAspect="1"/>
          </p:cNvPicPr>
          <p:nvPr userDrawn="1"/>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982200" y="5946084"/>
            <a:ext cx="2209800" cy="971550"/>
          </a:xfrm>
          <a:prstGeom prst="rect">
            <a:avLst/>
          </a:prstGeom>
        </p:spPr>
      </p:pic>
      <p:cxnSp>
        <p:nvCxnSpPr>
          <p:cNvPr id="13" name="Straight Connector 12">
            <a:extLst>
              <a:ext uri="{FF2B5EF4-FFF2-40B4-BE49-F238E27FC236}">
                <a16:creationId xmlns:a16="http://schemas.microsoft.com/office/drawing/2014/main" id="{812A7489-FD98-C6ED-2362-08E4CDB9D603}"/>
              </a:ext>
            </a:extLst>
          </p:cNvPr>
          <p:cNvCxnSpPr>
            <a:cxnSpLocks/>
          </p:cNvCxnSpPr>
          <p:nvPr userDrawn="1"/>
        </p:nvCxnSpPr>
        <p:spPr>
          <a:xfrm flipH="1">
            <a:off x="381000" y="5886450"/>
            <a:ext cx="11425238" cy="0"/>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pic>
        <p:nvPicPr>
          <p:cNvPr id="8" name="Picture 7" descr="Graphical user interface, text&#10;&#10;Description automatically generated with medium confidence">
            <a:extLst>
              <a:ext uri="{FF2B5EF4-FFF2-40B4-BE49-F238E27FC236}">
                <a16:creationId xmlns:a16="http://schemas.microsoft.com/office/drawing/2014/main" id="{D6E6B97F-42E7-AEAA-11F2-BF9383FF0B1C}"/>
              </a:ext>
            </a:extLst>
          </p:cNvPr>
          <p:cNvPicPr>
            <a:picLocks noChangeAspect="1"/>
          </p:cNvPicPr>
          <p:nvPr userDrawn="1"/>
        </p:nvPicPr>
        <p:blipFill>
          <a:blip r:embed="rId19" cstate="email">
            <a:extLst>
              <a:ext uri="{28A0092B-C50C-407E-A947-70E740481C1C}">
                <a14:useLocalDpi xmlns:a14="http://schemas.microsoft.com/office/drawing/2010/main" val="0"/>
              </a:ext>
            </a:extLst>
          </a:blip>
          <a:stretch>
            <a:fillRect/>
          </a:stretch>
        </p:blipFill>
        <p:spPr>
          <a:xfrm>
            <a:off x="0" y="5903540"/>
            <a:ext cx="2431473" cy="926869"/>
          </a:xfrm>
          <a:prstGeom prst="rect">
            <a:avLst/>
          </a:prstGeom>
        </p:spPr>
      </p:pic>
    </p:spTree>
    <p:extLst>
      <p:ext uri="{BB962C8B-B14F-4D97-AF65-F5344CB8AC3E}">
        <p14:creationId xmlns:p14="http://schemas.microsoft.com/office/powerpoint/2010/main" val="29681124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4" r:id="rId13"/>
    <p:sldLayoutId id="2147483675" r:id="rId14"/>
    <p:sldLayoutId id="2147483707" r:id="rId15"/>
  </p:sldLayoutIdLst>
  <p:hf sldNum="0" hdr="0" ftr="0" dt="0"/>
  <p:txStyles>
    <p:titleStyle>
      <a:lvl1pPr algn="l" defTabSz="9144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457200" indent="-457200" algn="l" defTabSz="914409" rtl="0" eaLnBrk="1" latinLnBrk="0" hangingPunct="1">
        <a:lnSpc>
          <a:spcPct val="90000"/>
        </a:lnSpc>
        <a:spcBef>
          <a:spcPts val="1000"/>
        </a:spcBef>
        <a:buClr>
          <a:srgbClr val="EE2A24"/>
        </a:buClr>
        <a:buFont typeface="Calibri" panose="020F0502020204030204" pitchFamily="34" charset="0"/>
        <a:buChar char="-"/>
        <a:defRPr sz="2800" kern="1200">
          <a:solidFill>
            <a:schemeClr val="tx1"/>
          </a:solidFill>
          <a:latin typeface="+mn-lt"/>
          <a:ea typeface="+mn-ea"/>
          <a:cs typeface="+mn-cs"/>
        </a:defRPr>
      </a:lvl1pPr>
      <a:lvl2pPr marL="685807" indent="-228602" algn="l" defTabSz="914409" rtl="0" eaLnBrk="1" latinLnBrk="0" hangingPunct="1">
        <a:lnSpc>
          <a:spcPct val="90000"/>
        </a:lnSpc>
        <a:spcBef>
          <a:spcPts val="499"/>
        </a:spcBef>
        <a:buClr>
          <a:srgbClr val="EE2A24"/>
        </a:buClr>
        <a:buFont typeface="Calibri" panose="020F0502020204030204" pitchFamily="34" charset="0"/>
        <a:buChar char="–"/>
        <a:defRPr sz="2401" kern="1200">
          <a:solidFill>
            <a:schemeClr val="tx1"/>
          </a:solidFill>
          <a:latin typeface="+mn-lt"/>
          <a:ea typeface="+mn-ea"/>
          <a:cs typeface="+mn-cs"/>
        </a:defRPr>
      </a:lvl2pPr>
      <a:lvl3pPr marL="1143013" indent="-228602" algn="l" defTabSz="914409" rtl="0" eaLnBrk="1" latinLnBrk="0" hangingPunct="1">
        <a:lnSpc>
          <a:spcPct val="90000"/>
        </a:lnSpc>
        <a:spcBef>
          <a:spcPts val="499"/>
        </a:spcBef>
        <a:buClr>
          <a:srgbClr val="EE2A24"/>
        </a:buClr>
        <a:buFont typeface="Calibri" panose="020F0502020204030204" pitchFamily="34" charset="0"/>
        <a:buChar char="–"/>
        <a:defRPr sz="2000" kern="1200">
          <a:solidFill>
            <a:schemeClr val="tx1"/>
          </a:solidFill>
          <a:latin typeface="+mn-lt"/>
          <a:ea typeface="+mn-ea"/>
          <a:cs typeface="+mn-cs"/>
        </a:defRPr>
      </a:lvl3pPr>
      <a:lvl4pPr marL="1600217"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4pPr>
      <a:lvl5pPr marL="2057422"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5pPr>
      <a:lvl6pPr marL="251462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831"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903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6242"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9" rtl="0" eaLnBrk="1" latinLnBrk="0" hangingPunct="1">
        <a:defRPr sz="1800" kern="1200">
          <a:solidFill>
            <a:schemeClr val="tx1"/>
          </a:solidFill>
          <a:latin typeface="+mn-lt"/>
          <a:ea typeface="+mn-ea"/>
          <a:cs typeface="+mn-cs"/>
        </a:defRPr>
      </a:lvl1pPr>
      <a:lvl2pPr marL="457204" algn="l" defTabSz="914409" rtl="0" eaLnBrk="1" latinLnBrk="0" hangingPunct="1">
        <a:defRPr sz="1800" kern="1200">
          <a:solidFill>
            <a:schemeClr val="tx1"/>
          </a:solidFill>
          <a:latin typeface="+mn-lt"/>
          <a:ea typeface="+mn-ea"/>
          <a:cs typeface="+mn-cs"/>
        </a:defRPr>
      </a:lvl2pPr>
      <a:lvl3pPr marL="914409" algn="l" defTabSz="914409" rtl="0" eaLnBrk="1" latinLnBrk="0" hangingPunct="1">
        <a:defRPr sz="1800" kern="1200">
          <a:solidFill>
            <a:schemeClr val="tx1"/>
          </a:solidFill>
          <a:latin typeface="+mn-lt"/>
          <a:ea typeface="+mn-ea"/>
          <a:cs typeface="+mn-cs"/>
        </a:defRPr>
      </a:lvl3pPr>
      <a:lvl4pPr marL="1371615" algn="l" defTabSz="914409" rtl="0" eaLnBrk="1" latinLnBrk="0" hangingPunct="1">
        <a:defRPr sz="1800" kern="1200">
          <a:solidFill>
            <a:schemeClr val="tx1"/>
          </a:solidFill>
          <a:latin typeface="+mn-lt"/>
          <a:ea typeface="+mn-ea"/>
          <a:cs typeface="+mn-cs"/>
        </a:defRPr>
      </a:lvl4pPr>
      <a:lvl5pPr marL="1828820" algn="l" defTabSz="914409" rtl="0" eaLnBrk="1" latinLnBrk="0" hangingPunct="1">
        <a:defRPr sz="1800" kern="1200">
          <a:solidFill>
            <a:schemeClr val="tx1"/>
          </a:solidFill>
          <a:latin typeface="+mn-lt"/>
          <a:ea typeface="+mn-ea"/>
          <a:cs typeface="+mn-cs"/>
        </a:defRPr>
      </a:lvl5pPr>
      <a:lvl6pPr marL="2286023" algn="l" defTabSz="914409" rtl="0" eaLnBrk="1" latinLnBrk="0" hangingPunct="1">
        <a:defRPr sz="1800" kern="1200">
          <a:solidFill>
            <a:schemeClr val="tx1"/>
          </a:solidFill>
          <a:latin typeface="+mn-lt"/>
          <a:ea typeface="+mn-ea"/>
          <a:cs typeface="+mn-cs"/>
        </a:defRPr>
      </a:lvl6pPr>
      <a:lvl7pPr marL="2743229" algn="l" defTabSz="914409" rtl="0" eaLnBrk="1" latinLnBrk="0" hangingPunct="1">
        <a:defRPr sz="1800" kern="1200">
          <a:solidFill>
            <a:schemeClr val="tx1"/>
          </a:solidFill>
          <a:latin typeface="+mn-lt"/>
          <a:ea typeface="+mn-ea"/>
          <a:cs typeface="+mn-cs"/>
        </a:defRPr>
      </a:lvl7pPr>
      <a:lvl8pPr marL="3200435" algn="l" defTabSz="914409" rtl="0" eaLnBrk="1" latinLnBrk="0" hangingPunct="1">
        <a:defRPr sz="1800" kern="1200">
          <a:solidFill>
            <a:schemeClr val="tx1"/>
          </a:solidFill>
          <a:latin typeface="+mn-lt"/>
          <a:ea typeface="+mn-ea"/>
          <a:cs typeface="+mn-cs"/>
        </a:defRPr>
      </a:lvl8pPr>
      <a:lvl9pPr marL="3657639" algn="l" defTabSz="91440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C651CE-BA12-362B-8D63-484D5ECFFD71}"/>
              </a:ext>
            </a:extLst>
          </p:cNvPr>
          <p:cNvSpPr>
            <a:spLocks noGrp="1"/>
          </p:cNvSpPr>
          <p:nvPr>
            <p:ph type="title"/>
          </p:nvPr>
        </p:nvSpPr>
        <p:spPr>
          <a:xfrm>
            <a:off x="679622" y="365125"/>
            <a:ext cx="10478529"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8BBE032-79E9-CFEB-77B7-2F1C41A26B0F}"/>
              </a:ext>
            </a:extLst>
          </p:cNvPr>
          <p:cNvSpPr>
            <a:spLocks noGrp="1"/>
          </p:cNvSpPr>
          <p:nvPr>
            <p:ph type="body" idx="1"/>
          </p:nvPr>
        </p:nvSpPr>
        <p:spPr>
          <a:xfrm>
            <a:off x="679622" y="1825625"/>
            <a:ext cx="10478529" cy="4256871"/>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extBox 10">
            <a:extLst>
              <a:ext uri="{FF2B5EF4-FFF2-40B4-BE49-F238E27FC236}">
                <a16:creationId xmlns:a16="http://schemas.microsoft.com/office/drawing/2014/main" id="{669B2732-90BB-5C30-7D32-2F33F5139378}"/>
              </a:ext>
            </a:extLst>
          </p:cNvPr>
          <p:cNvSpPr txBox="1"/>
          <p:nvPr userDrawn="1"/>
        </p:nvSpPr>
        <p:spPr>
          <a:xfrm>
            <a:off x="568411" y="5895972"/>
            <a:ext cx="4191848" cy="646331"/>
          </a:xfrm>
          <a:prstGeom prst="rect">
            <a:avLst/>
          </a:prstGeom>
          <a:solidFill>
            <a:schemeClr val="bg1"/>
          </a:solidFill>
        </p:spPr>
        <p:txBody>
          <a:bodyPr wrap="square" rtlCol="0" anchor="b">
            <a:spAutoFit/>
          </a:bodyPr>
          <a:lstStyle/>
          <a:p>
            <a:r>
              <a:rPr lang="en-US" sz="3600" b="1">
                <a:solidFill>
                  <a:schemeClr val="tx1"/>
                </a:solidFill>
                <a:latin typeface="HelveticaNeueLT Pro 55 Roman" panose="020B0604020202020204"/>
                <a:cs typeface="Arial" panose="020B0604020202020204" pitchFamily="34" charset="0"/>
              </a:rPr>
              <a:t>Weather</a:t>
            </a:r>
            <a:r>
              <a:rPr lang="en-US" sz="3600" b="1">
                <a:solidFill>
                  <a:srgbClr val="FF0000"/>
                </a:solidFill>
                <a:latin typeface="HelveticaNeueLT Pro 55 Roman" panose="020B0604020202020204"/>
                <a:cs typeface="Arial" panose="020B0604020202020204" pitchFamily="34" charset="0"/>
              </a:rPr>
              <a:t> Together</a:t>
            </a:r>
          </a:p>
        </p:txBody>
      </p:sp>
      <p:pic>
        <p:nvPicPr>
          <p:cNvPr id="12" name="Picture 11">
            <a:extLst>
              <a:ext uri="{FF2B5EF4-FFF2-40B4-BE49-F238E27FC236}">
                <a16:creationId xmlns:a16="http://schemas.microsoft.com/office/drawing/2014/main" id="{D716F5F8-9D80-1441-3511-E4EB437D7390}"/>
              </a:ext>
            </a:extLst>
          </p:cNvPr>
          <p:cNvPicPr>
            <a:picLocks noChangeAspect="1"/>
          </p:cNvPicPr>
          <p:nvPr userDrawn="1"/>
        </p:nvPicPr>
        <p:blipFill rotWithShape="1">
          <a:blip r:embed="rId19"/>
          <a:srcRect r="9481"/>
          <a:stretch/>
        </p:blipFill>
        <p:spPr>
          <a:xfrm>
            <a:off x="6446755" y="6239017"/>
            <a:ext cx="3284968" cy="228179"/>
          </a:xfrm>
          <a:prstGeom prst="rect">
            <a:avLst/>
          </a:prstGeom>
        </p:spPr>
      </p:pic>
    </p:spTree>
    <p:extLst>
      <p:ext uri="{BB962C8B-B14F-4D97-AF65-F5344CB8AC3E}">
        <p14:creationId xmlns:p14="http://schemas.microsoft.com/office/powerpoint/2010/main" val="3501035244"/>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8" r:id="rId1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EE2A24"/>
        </a:buClr>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E2A24"/>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E2A24"/>
        </a:buClr>
        <a:buFont typeface="System Font Regular"/>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038">
          <p15:clr>
            <a:srgbClr val="F26B43"/>
          </p15:clr>
        </p15:guide>
        <p15:guide id="2" pos="415">
          <p15:clr>
            <a:srgbClr val="F26B43"/>
          </p15:clr>
        </p15:guide>
        <p15:guide id="3" pos="3795">
          <p15:clr>
            <a:srgbClr val="F26B43"/>
          </p15:clr>
        </p15:guide>
        <p15:guide id="4" pos="365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jpeg"/><Relationship Id="rId1" Type="http://schemas.openxmlformats.org/officeDocument/2006/relationships/slideLayout" Target="../slideLayouts/slideLayout22.xml"/><Relationship Id="rId5" Type="http://schemas.openxmlformats.org/officeDocument/2006/relationships/image" Target="../media/image14.gif"/><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14.gif"/></Relationships>
</file>

<file path=ppt/slides/_rels/slide12.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slideLayout" Target="../slideLayouts/slideLayout22.xml"/><Relationship Id="rId7" Type="http://schemas.openxmlformats.org/officeDocument/2006/relationships/image" Target="../media/image3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2.xml"/><Relationship Id="rId5" Type="http://schemas.openxmlformats.org/officeDocument/2006/relationships/image" Target="../media/image14.gif"/><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2.xml"/><Relationship Id="rId6" Type="http://schemas.openxmlformats.org/officeDocument/2006/relationships/image" Target="../media/image14.gif"/><Relationship Id="rId5" Type="http://schemas.openxmlformats.org/officeDocument/2006/relationships/image" Target="../media/image39.gif"/><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22.xml"/><Relationship Id="rId4" Type="http://schemas.openxmlformats.org/officeDocument/2006/relationships/image" Target="../media/image39.gif"/></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22.xml"/><Relationship Id="rId6" Type="http://schemas.openxmlformats.org/officeDocument/2006/relationships/image" Target="../media/image14.gif"/><Relationship Id="rId5" Type="http://schemas.openxmlformats.org/officeDocument/2006/relationships/image" Target="../media/image41.png"/><Relationship Id="rId4" Type="http://schemas.openxmlformats.org/officeDocument/2006/relationships/image" Target="../media/image39.gif"/></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14.gif"/><Relationship Id="rId2" Type="http://schemas.openxmlformats.org/officeDocument/2006/relationships/notesSlide" Target="../notesSlides/notesSlide14.xml"/><Relationship Id="rId1" Type="http://schemas.openxmlformats.org/officeDocument/2006/relationships/slideLayout" Target="../slideLayouts/slideLayout28.xml"/><Relationship Id="rId6" Type="http://schemas.openxmlformats.org/officeDocument/2006/relationships/image" Target="../media/image39.gif"/><Relationship Id="rId5" Type="http://schemas.openxmlformats.org/officeDocument/2006/relationships/image" Target="../media/image42.png"/><Relationship Id="rId4" Type="http://schemas.openxmlformats.org/officeDocument/2006/relationships/hyperlink" Target="https://www.redcross.org.uk/get-help/prepare-for-emergencies/prepare-an-emergency-kit"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5.xml"/><Relationship Id="rId1" Type="http://schemas.openxmlformats.org/officeDocument/2006/relationships/slideLayout" Target="../slideLayouts/slideLayout28.xml"/><Relationship Id="rId5" Type="http://schemas.openxmlformats.org/officeDocument/2006/relationships/image" Target="../media/image14.gif"/><Relationship Id="rId4" Type="http://schemas.openxmlformats.org/officeDocument/2006/relationships/image" Target="../media/image39.gif"/></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1.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8" Type="http://schemas.openxmlformats.org/officeDocument/2006/relationships/hyperlink" Target="https://www.gov.uk/sign-up-for-flood-warnings" TargetMode="External"/><Relationship Id="rId3" Type="http://schemas.openxmlformats.org/officeDocument/2006/relationships/hyperlink" Target="https://www.redcross.org.uk/get-help/prepare-for-emergencies/how-to-prepare-for-floods-and-flooding" TargetMode="External"/><Relationship Id="rId7" Type="http://schemas.openxmlformats.org/officeDocument/2006/relationships/image" Target="../media/image47.jpeg"/><Relationship Id="rId2" Type="http://schemas.openxmlformats.org/officeDocument/2006/relationships/notesSlide" Target="../notesSlides/notesSlide17.xml"/><Relationship Id="rId1" Type="http://schemas.openxmlformats.org/officeDocument/2006/relationships/slideLayout" Target="../slideLayouts/slideLayout1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hyperlink" Target="https://www.redcross.org.uk/stories/disasters-and-emergencies/uk/how-the-british-red-cross-helps-during-a-flood"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2.jpeg"/><Relationship Id="rId2" Type="http://schemas.openxmlformats.org/officeDocument/2006/relationships/notesSlide" Target="../notesSlides/notesSlide18.xml"/><Relationship Id="rId1" Type="http://schemas.openxmlformats.org/officeDocument/2006/relationships/slideLayout" Target="../slideLayouts/slideLayout31.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hyperlink" Target="https://what3words.com/products/what3words-app"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3" Type="http://schemas.openxmlformats.org/officeDocument/2006/relationships/image" Target="../media/image53.png"/><Relationship Id="rId7" Type="http://schemas.openxmlformats.org/officeDocument/2006/relationships/image" Target="../media/image56.png"/><Relationship Id="rId12" Type="http://schemas.openxmlformats.org/officeDocument/2006/relationships/image" Target="../media/image61.png"/><Relationship Id="rId17" Type="http://schemas.openxmlformats.org/officeDocument/2006/relationships/hyperlink" Target="https://www.redcross.org.uk/weather-together-resources" TargetMode="External"/><Relationship Id="rId2" Type="http://schemas.openxmlformats.org/officeDocument/2006/relationships/notesSlide" Target="../notesSlides/notesSlide19.xml"/><Relationship Id="rId16" Type="http://schemas.openxmlformats.org/officeDocument/2006/relationships/hyperlink" Target="https://feedback.redcross.org.uk/s/WeatherTogether/" TargetMode="External"/><Relationship Id="rId1" Type="http://schemas.openxmlformats.org/officeDocument/2006/relationships/slideLayout" Target="../slideLayouts/slideLayout21.xml"/><Relationship Id="rId6" Type="http://schemas.openxmlformats.org/officeDocument/2006/relationships/image" Target="../media/image5.png"/><Relationship Id="rId11" Type="http://schemas.openxmlformats.org/officeDocument/2006/relationships/image" Target="../media/image60.png"/><Relationship Id="rId5" Type="http://schemas.openxmlformats.org/officeDocument/2006/relationships/image" Target="../media/image55.png"/><Relationship Id="rId15" Type="http://schemas.openxmlformats.org/officeDocument/2006/relationships/image" Target="../media/image64.png"/><Relationship Id="rId10" Type="http://schemas.openxmlformats.org/officeDocument/2006/relationships/image" Target="../media/image59.png"/><Relationship Id="rId4" Type="http://schemas.openxmlformats.org/officeDocument/2006/relationships/image" Target="../media/image54.png"/><Relationship Id="rId9" Type="http://schemas.openxmlformats.org/officeDocument/2006/relationships/image" Target="../media/image58.png"/><Relationship Id="rId14" Type="http://schemas.openxmlformats.org/officeDocument/2006/relationships/image" Target="../media/image63.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7.xml"/><Relationship Id="rId5" Type="http://schemas.openxmlformats.org/officeDocument/2006/relationships/image" Target="../media/image14.gif"/><Relationship Id="rId4" Type="http://schemas.openxmlformats.org/officeDocument/2006/relationships/image" Target="../media/image13.gif"/></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14.gif"/><Relationship Id="rId5" Type="http://schemas.openxmlformats.org/officeDocument/2006/relationships/image" Target="../media/image17.gif"/><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1.xml"/><Relationship Id="rId5" Type="http://schemas.openxmlformats.org/officeDocument/2006/relationships/image" Target="../media/image14.gif"/><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14.gi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7.xml"/><Relationship Id="rId1" Type="http://schemas.openxmlformats.org/officeDocument/2006/relationships/slideLayout" Target="../slideLayouts/slideLayout27.xml"/><Relationship Id="rId4" Type="http://schemas.openxmlformats.org/officeDocument/2006/relationships/image" Target="../media/image14.gif"/></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2.xml"/><Relationship Id="rId5" Type="http://schemas.openxmlformats.org/officeDocument/2006/relationships/image" Target="../media/image14.gif"/><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jpeg"/><Relationship Id="rId1" Type="http://schemas.openxmlformats.org/officeDocument/2006/relationships/slideLayout" Target="../slideLayouts/slideLayout27.xml"/><Relationship Id="rId5" Type="http://schemas.openxmlformats.org/officeDocument/2006/relationships/image" Target="../media/image14.gif"/><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773084CF-7918-C073-9E54-B32F34142146}"/>
              </a:ext>
            </a:extLst>
          </p:cNvPr>
          <p:cNvGrpSpPr>
            <a:grpSpLocks noGrp="1" noUngrp="1" noRot="1" noMove="1" noResize="1"/>
          </p:cNvGrpSpPr>
          <p:nvPr/>
        </p:nvGrpSpPr>
        <p:grpSpPr>
          <a:xfrm>
            <a:off x="927670" y="0"/>
            <a:ext cx="10404359" cy="6848090"/>
            <a:chOff x="320850" y="401202"/>
            <a:chExt cx="10313546" cy="6894196"/>
          </a:xfrm>
        </p:grpSpPr>
        <p:sp>
          <p:nvSpPr>
            <p:cNvPr id="16" name="object 2">
              <a:extLst>
                <a:ext uri="{FF2B5EF4-FFF2-40B4-BE49-F238E27FC236}">
                  <a16:creationId xmlns:a16="http://schemas.microsoft.com/office/drawing/2014/main" id="{7ECBE9A9-A83A-3F2E-D024-E8B04EDFF73A}"/>
                </a:ext>
              </a:extLst>
            </p:cNvPr>
            <p:cNvSpPr txBox="1">
              <a:spLocks noGrp="1" noRot="1" noMove="1" noResize="1" noEditPoints="1" noAdjustHandles="1" noChangeArrowheads="1" noChangeShapeType="1"/>
            </p:cNvSpPr>
            <p:nvPr/>
          </p:nvSpPr>
          <p:spPr>
            <a:xfrm>
              <a:off x="3636194" y="589415"/>
              <a:ext cx="5784286" cy="260789"/>
            </a:xfrm>
            <a:prstGeom prst="rect">
              <a:avLst/>
            </a:prstGeom>
          </p:spPr>
          <p:txBody>
            <a:bodyPr vert="horz" wrap="square" lIns="0" tIns="12700" rIns="0" bIns="0" rtlCol="0">
              <a:spAutoFit/>
            </a:bodyPr>
            <a:lstStyle/>
            <a:p>
              <a:pPr algn="ctr"/>
              <a:r>
                <a:rPr lang="en-GB" sz="1600" dirty="0">
                  <a:solidFill>
                    <a:schemeClr val="tx1"/>
                  </a:solidFill>
                  <a:latin typeface="HelveticaNeueLT Pro 45 Lt"/>
                </a:rPr>
                <a:t>Weather Together – Flooding</a:t>
              </a:r>
              <a:r>
                <a:rPr lang="en-GB" sz="1600">
                  <a:solidFill>
                    <a:schemeClr val="tx1"/>
                  </a:solidFill>
                  <a:latin typeface="HelveticaNeueLT Pro 45 Lt"/>
                </a:rPr>
                <a:t>: Game </a:t>
              </a:r>
              <a:r>
                <a:rPr lang="en-GB" sz="1600" dirty="0">
                  <a:solidFill>
                    <a:schemeClr val="tx1"/>
                  </a:solidFill>
                  <a:latin typeface="HelveticaNeueLT Pro 45 Lt"/>
                </a:rPr>
                <a:t>of BOB</a:t>
              </a:r>
            </a:p>
          </p:txBody>
        </p:sp>
        <p:sp>
          <p:nvSpPr>
            <p:cNvPr id="21" name="object 3">
              <a:extLst>
                <a:ext uri="{FF2B5EF4-FFF2-40B4-BE49-F238E27FC236}">
                  <a16:creationId xmlns:a16="http://schemas.microsoft.com/office/drawing/2014/main" id="{102E7F5F-6E12-4369-074E-40510AC503A5}"/>
                </a:ext>
              </a:extLst>
            </p:cNvPr>
            <p:cNvSpPr>
              <a:spLocks noGrp="1" noRot="1" noMove="1" noResize="1" noEditPoints="1" noAdjustHandles="1" noChangeArrowheads="1" noChangeShapeType="1"/>
            </p:cNvSpPr>
            <p:nvPr/>
          </p:nvSpPr>
          <p:spPr>
            <a:xfrm>
              <a:off x="3000150" y="463555"/>
              <a:ext cx="7228840" cy="502284"/>
            </a:xfrm>
            <a:custGeom>
              <a:avLst/>
              <a:gdLst/>
              <a:ahLst/>
              <a:cxnLst/>
              <a:rect l="l" t="t" r="r" b="b"/>
              <a:pathLst>
                <a:path w="7228840" h="502284">
                  <a:moveTo>
                    <a:pt x="152400" y="0"/>
                  </a:moveTo>
                  <a:lnTo>
                    <a:pt x="104231" y="7769"/>
                  </a:lnTo>
                  <a:lnTo>
                    <a:pt x="62396" y="29405"/>
                  </a:lnTo>
                  <a:lnTo>
                    <a:pt x="29405" y="62396"/>
                  </a:lnTo>
                  <a:lnTo>
                    <a:pt x="7769" y="104231"/>
                  </a:lnTo>
                  <a:lnTo>
                    <a:pt x="0" y="152400"/>
                  </a:lnTo>
                  <a:lnTo>
                    <a:pt x="0" y="349694"/>
                  </a:lnTo>
                  <a:lnTo>
                    <a:pt x="7769" y="397867"/>
                  </a:lnTo>
                  <a:lnTo>
                    <a:pt x="29405" y="439703"/>
                  </a:lnTo>
                  <a:lnTo>
                    <a:pt x="62396" y="472692"/>
                  </a:lnTo>
                  <a:lnTo>
                    <a:pt x="104231" y="494325"/>
                  </a:lnTo>
                  <a:lnTo>
                    <a:pt x="152400" y="502094"/>
                  </a:lnTo>
                  <a:lnTo>
                    <a:pt x="7075893" y="502094"/>
                  </a:lnTo>
                  <a:lnTo>
                    <a:pt x="7124066" y="494325"/>
                  </a:lnTo>
                  <a:lnTo>
                    <a:pt x="7165902" y="472692"/>
                  </a:lnTo>
                  <a:lnTo>
                    <a:pt x="7198891" y="439703"/>
                  </a:lnTo>
                  <a:lnTo>
                    <a:pt x="7220525" y="397867"/>
                  </a:lnTo>
                  <a:lnTo>
                    <a:pt x="7228293" y="349694"/>
                  </a:lnTo>
                  <a:lnTo>
                    <a:pt x="7228293" y="152400"/>
                  </a:lnTo>
                  <a:lnTo>
                    <a:pt x="7220525" y="104231"/>
                  </a:lnTo>
                  <a:lnTo>
                    <a:pt x="7198891" y="62396"/>
                  </a:lnTo>
                  <a:lnTo>
                    <a:pt x="7165902" y="29405"/>
                  </a:lnTo>
                  <a:lnTo>
                    <a:pt x="7124066" y="7769"/>
                  </a:lnTo>
                  <a:lnTo>
                    <a:pt x="7075893" y="0"/>
                  </a:lnTo>
                  <a:lnTo>
                    <a:pt x="152400" y="0"/>
                  </a:lnTo>
                  <a:close/>
                </a:path>
              </a:pathLst>
            </a:custGeom>
            <a:ln w="88899">
              <a:solidFill>
                <a:srgbClr val="D2232A"/>
              </a:solidFill>
            </a:ln>
          </p:spPr>
          <p:txBody>
            <a:bodyPr wrap="square" lIns="0" tIns="0" rIns="0" bIns="0" rtlCol="0"/>
            <a:lstStyle/>
            <a:p>
              <a:endParaRPr/>
            </a:p>
          </p:txBody>
        </p:sp>
        <p:sp>
          <p:nvSpPr>
            <p:cNvPr id="22" name="object 4">
              <a:extLst>
                <a:ext uri="{FF2B5EF4-FFF2-40B4-BE49-F238E27FC236}">
                  <a16:creationId xmlns:a16="http://schemas.microsoft.com/office/drawing/2014/main" id="{ED973449-D933-A883-705C-E87477D25760}"/>
                </a:ext>
              </a:extLst>
            </p:cNvPr>
            <p:cNvSpPr txBox="1">
              <a:spLocks noGrp="1" noRot="1" noMove="1" noResize="1" noEditPoints="1" noAdjustHandles="1" noChangeArrowheads="1" noChangeShapeType="1"/>
            </p:cNvSpPr>
            <p:nvPr/>
          </p:nvSpPr>
          <p:spPr>
            <a:xfrm>
              <a:off x="4474789" y="1253139"/>
              <a:ext cx="5461267" cy="371818"/>
            </a:xfrm>
            <a:prstGeom prst="rect">
              <a:avLst/>
            </a:prstGeom>
          </p:spPr>
          <p:txBody>
            <a:bodyPr vert="horz" wrap="square" lIns="0" tIns="0" rIns="0" bIns="0" rtlCol="0" anchor="t">
              <a:spAutoFit/>
            </a:bodyPr>
            <a:lstStyle/>
            <a:p>
              <a:pPr marL="171450" lvl="0" indent="-171450">
                <a:buClr>
                  <a:srgbClr val="EE2A24"/>
                </a:buClr>
                <a:buFont typeface="HelveticaNeueLT Pro 55 Roman" panose="020B0604020202020204" pitchFamily="34" charset="0"/>
                <a:buChar char="-"/>
              </a:pPr>
              <a:r>
                <a:rPr lang="en-GB" sz="1200">
                  <a:latin typeface="HelveticaNeueLT Pro 45 Lt"/>
                </a:rPr>
                <a:t>Must play The Game of BOB (bug out bag).</a:t>
              </a:r>
              <a:endParaRPr lang="en-GB" sz="1200">
                <a:solidFill>
                  <a:schemeClr val="tx1"/>
                </a:solidFill>
                <a:latin typeface="HelveticaNeueLT Pro 45 Lt" panose="020B0403020202020204" pitchFamily="34" charset="0"/>
              </a:endParaRPr>
            </a:p>
            <a:p>
              <a:pPr marL="171450" lvl="0" indent="-171450">
                <a:buClr>
                  <a:srgbClr val="EE2A24"/>
                </a:buClr>
                <a:buFont typeface="HelveticaNeueLT Pro 55 Roman" panose="020B0604020202020204" pitchFamily="34" charset="0"/>
                <a:buChar char="-"/>
              </a:pPr>
              <a:r>
                <a:rPr lang="en-GB" sz="1200">
                  <a:latin typeface="HelveticaNeueLT Pro 45 Lt"/>
                </a:rPr>
                <a:t>Could make a list of items for your BOB.</a:t>
              </a:r>
              <a:endParaRPr lang="en-US" sz="1200">
                <a:solidFill>
                  <a:schemeClr val="tx1"/>
                </a:solidFill>
                <a:latin typeface="HelveticaNeueLT Pro 55 Roman" panose="020B0604020202020204" pitchFamily="34" charset="0"/>
              </a:endParaRPr>
            </a:p>
          </p:txBody>
        </p:sp>
        <p:sp>
          <p:nvSpPr>
            <p:cNvPr id="24" name="object 5">
              <a:extLst>
                <a:ext uri="{FF2B5EF4-FFF2-40B4-BE49-F238E27FC236}">
                  <a16:creationId xmlns:a16="http://schemas.microsoft.com/office/drawing/2014/main" id="{C4D51B4D-2F1C-5450-B3EC-4A48C9044AFB}"/>
                </a:ext>
              </a:extLst>
            </p:cNvPr>
            <p:cNvSpPr>
              <a:spLocks noGrp="1" noRot="1" noMove="1" noResize="1" noEditPoints="1" noAdjustHandles="1" noChangeArrowheads="1" noChangeShapeType="1"/>
            </p:cNvSpPr>
            <p:nvPr/>
          </p:nvSpPr>
          <p:spPr>
            <a:xfrm>
              <a:off x="4332700" y="1092705"/>
              <a:ext cx="5870575" cy="812165"/>
            </a:xfrm>
            <a:custGeom>
              <a:avLst/>
              <a:gdLst/>
              <a:ahLst/>
              <a:cxnLst/>
              <a:rect l="l" t="t" r="r" b="b"/>
              <a:pathLst>
                <a:path w="5870575" h="812164">
                  <a:moveTo>
                    <a:pt x="152400" y="0"/>
                  </a:moveTo>
                  <a:lnTo>
                    <a:pt x="104231" y="7769"/>
                  </a:lnTo>
                  <a:lnTo>
                    <a:pt x="62396" y="29405"/>
                  </a:lnTo>
                  <a:lnTo>
                    <a:pt x="29405" y="62396"/>
                  </a:lnTo>
                  <a:lnTo>
                    <a:pt x="7769" y="104231"/>
                  </a:lnTo>
                  <a:lnTo>
                    <a:pt x="0" y="152400"/>
                  </a:lnTo>
                  <a:lnTo>
                    <a:pt x="0" y="659206"/>
                  </a:lnTo>
                  <a:lnTo>
                    <a:pt x="7769" y="707374"/>
                  </a:lnTo>
                  <a:lnTo>
                    <a:pt x="29405" y="749209"/>
                  </a:lnTo>
                  <a:lnTo>
                    <a:pt x="62396" y="782200"/>
                  </a:lnTo>
                  <a:lnTo>
                    <a:pt x="104231" y="803836"/>
                  </a:lnTo>
                  <a:lnTo>
                    <a:pt x="152400" y="811606"/>
                  </a:lnTo>
                  <a:lnTo>
                    <a:pt x="5717946" y="811606"/>
                  </a:lnTo>
                  <a:lnTo>
                    <a:pt x="5766119" y="803836"/>
                  </a:lnTo>
                  <a:lnTo>
                    <a:pt x="5807955" y="782200"/>
                  </a:lnTo>
                  <a:lnTo>
                    <a:pt x="5840944" y="749209"/>
                  </a:lnTo>
                  <a:lnTo>
                    <a:pt x="5862577" y="707374"/>
                  </a:lnTo>
                  <a:lnTo>
                    <a:pt x="5870346" y="659206"/>
                  </a:lnTo>
                  <a:lnTo>
                    <a:pt x="5870346" y="152400"/>
                  </a:lnTo>
                  <a:lnTo>
                    <a:pt x="5862577" y="104231"/>
                  </a:lnTo>
                  <a:lnTo>
                    <a:pt x="5840944" y="62396"/>
                  </a:lnTo>
                  <a:lnTo>
                    <a:pt x="5807955" y="29405"/>
                  </a:lnTo>
                  <a:lnTo>
                    <a:pt x="5766119" y="7769"/>
                  </a:lnTo>
                  <a:lnTo>
                    <a:pt x="5717946" y="0"/>
                  </a:lnTo>
                  <a:lnTo>
                    <a:pt x="152400" y="0"/>
                  </a:lnTo>
                  <a:close/>
                </a:path>
              </a:pathLst>
            </a:custGeom>
            <a:ln w="25400">
              <a:solidFill>
                <a:srgbClr val="231F20"/>
              </a:solidFill>
            </a:ln>
          </p:spPr>
          <p:txBody>
            <a:bodyPr wrap="square" lIns="0" tIns="0" rIns="0" bIns="0" rtlCol="0"/>
            <a:lstStyle/>
            <a:p>
              <a:endParaRPr/>
            </a:p>
          </p:txBody>
        </p:sp>
        <p:sp>
          <p:nvSpPr>
            <p:cNvPr id="25" name="object 6">
              <a:extLst>
                <a:ext uri="{FF2B5EF4-FFF2-40B4-BE49-F238E27FC236}">
                  <a16:creationId xmlns:a16="http://schemas.microsoft.com/office/drawing/2014/main" id="{26F3EB40-0752-BEAE-3BED-714AD9C5D1BF}"/>
                </a:ext>
              </a:extLst>
            </p:cNvPr>
            <p:cNvSpPr txBox="1">
              <a:spLocks noGrp="1" noRot="1" noMove="1" noResize="1" noEditPoints="1" noAdjustHandles="1" noChangeArrowheads="1" noChangeShapeType="1"/>
            </p:cNvSpPr>
            <p:nvPr/>
          </p:nvSpPr>
          <p:spPr>
            <a:xfrm>
              <a:off x="4474789" y="6050795"/>
              <a:ext cx="5114925" cy="939800"/>
            </a:xfrm>
            <a:prstGeom prst="rect">
              <a:avLst/>
            </a:prstGeom>
          </p:spPr>
          <p:txBody>
            <a:bodyPr vert="horz" wrap="square" lIns="0" tIns="0" rIns="0" bIns="0" rtlCol="0" anchor="t">
              <a:spAutoFit/>
            </a:bodyPr>
            <a:lstStyle/>
            <a:p>
              <a:pPr marL="241300" indent="-228600">
                <a:lnSpc>
                  <a:spcPts val="1300"/>
                </a:lnSpc>
                <a:buClr>
                  <a:srgbClr val="DC2327"/>
                </a:buClr>
                <a:buSzPct val="150000"/>
                <a:buChar char="-"/>
                <a:tabLst>
                  <a:tab pos="240665" algn="l"/>
                  <a:tab pos="241300" algn="l"/>
                </a:tabLst>
              </a:pPr>
              <a:r>
                <a:rPr sz="1200" spc="-25">
                  <a:solidFill>
                    <a:srgbClr val="231F20"/>
                  </a:solidFill>
                  <a:latin typeface="HelveticaNeueLT Pro 45 Lt"/>
                  <a:cs typeface="Arial"/>
                </a:rPr>
                <a:t>England:</a:t>
              </a:r>
              <a:r>
                <a:rPr sz="1200" spc="-40">
                  <a:solidFill>
                    <a:srgbClr val="231F20"/>
                  </a:solidFill>
                  <a:latin typeface="HelveticaNeueLT Pro 45 Lt"/>
                  <a:cs typeface="Arial"/>
                </a:rPr>
                <a:t> </a:t>
              </a:r>
              <a:r>
                <a:rPr sz="1200" spc="-35">
                  <a:solidFill>
                    <a:srgbClr val="231F20"/>
                  </a:solidFill>
                  <a:latin typeface="HelveticaNeueLT Pro 45 Lt"/>
                  <a:cs typeface="Arial"/>
                </a:rPr>
                <a:t>PSHE,</a:t>
              </a:r>
              <a:r>
                <a:rPr sz="1200" spc="-40">
                  <a:solidFill>
                    <a:srgbClr val="231F20"/>
                  </a:solidFill>
                  <a:latin typeface="HelveticaNeueLT Pro 45 Lt"/>
                  <a:cs typeface="Arial"/>
                </a:rPr>
                <a:t> </a:t>
              </a:r>
              <a:r>
                <a:rPr lang="en-GB" sz="1200" spc="-25">
                  <a:solidFill>
                    <a:srgbClr val="231F20"/>
                  </a:solidFill>
                  <a:latin typeface="HelveticaNeueLT Pro 45 Lt"/>
                  <a:cs typeface="Arial"/>
                </a:rPr>
                <a:t>Language and literacy, Citizenship</a:t>
              </a:r>
              <a:endParaRPr sz="1200">
                <a:latin typeface="HelveticaNeueLT Pro 45 Lt"/>
                <a:cs typeface="Arial"/>
              </a:endParaRPr>
            </a:p>
            <a:p>
              <a:pPr marL="241300" indent="-228600">
                <a:lnSpc>
                  <a:spcPts val="1440"/>
                </a:lnSpc>
                <a:buClr>
                  <a:srgbClr val="DC2327"/>
                </a:buClr>
                <a:buSzPct val="150000"/>
                <a:buChar char="-"/>
                <a:tabLst>
                  <a:tab pos="240665" algn="l"/>
                  <a:tab pos="241300" algn="l"/>
                </a:tabLst>
              </a:pPr>
              <a:r>
                <a:rPr sz="1200" spc="-10">
                  <a:solidFill>
                    <a:srgbClr val="231F20"/>
                  </a:solidFill>
                  <a:latin typeface="HelveticaNeueLT Pro 45 Lt"/>
                  <a:cs typeface="Arial"/>
                </a:rPr>
                <a:t>Scotland:</a:t>
              </a:r>
              <a:r>
                <a:rPr sz="1200" spc="-30">
                  <a:solidFill>
                    <a:srgbClr val="231F20"/>
                  </a:solidFill>
                  <a:latin typeface="HelveticaNeueLT Pro 45 Lt"/>
                  <a:cs typeface="Arial"/>
                </a:rPr>
                <a:t> </a:t>
              </a:r>
              <a:r>
                <a:rPr sz="1200" spc="-25">
                  <a:solidFill>
                    <a:srgbClr val="231F20"/>
                  </a:solidFill>
                  <a:latin typeface="HelveticaNeueLT Pro 45 Lt"/>
                  <a:cs typeface="Arial"/>
                </a:rPr>
                <a:t>Health </a:t>
              </a:r>
              <a:r>
                <a:rPr sz="1200">
                  <a:solidFill>
                    <a:srgbClr val="231F20"/>
                  </a:solidFill>
                  <a:latin typeface="HelveticaNeueLT Pro 45 Lt"/>
                  <a:cs typeface="Arial"/>
                </a:rPr>
                <a:t>and</a:t>
              </a:r>
              <a:r>
                <a:rPr sz="1200" spc="-30">
                  <a:solidFill>
                    <a:srgbClr val="231F20"/>
                  </a:solidFill>
                  <a:latin typeface="HelveticaNeueLT Pro 45 Lt"/>
                  <a:cs typeface="Arial"/>
                </a:rPr>
                <a:t> </a:t>
              </a:r>
              <a:r>
                <a:rPr sz="1200" spc="-20">
                  <a:solidFill>
                    <a:srgbClr val="231F20"/>
                  </a:solidFill>
                  <a:latin typeface="HelveticaNeueLT Pro 45 Lt"/>
                  <a:cs typeface="Arial"/>
                </a:rPr>
                <a:t>wellbeing,</a:t>
              </a:r>
              <a:r>
                <a:rPr sz="1200" spc="-25">
                  <a:solidFill>
                    <a:srgbClr val="231F20"/>
                  </a:solidFill>
                  <a:latin typeface="HelveticaNeueLT Pro 45 Lt"/>
                  <a:cs typeface="Arial"/>
                </a:rPr>
                <a:t> </a:t>
              </a:r>
              <a:r>
                <a:rPr sz="1200" spc="-10">
                  <a:solidFill>
                    <a:srgbClr val="231F20"/>
                  </a:solidFill>
                  <a:latin typeface="HelveticaNeueLT Pro 45 Lt"/>
                  <a:cs typeface="Arial"/>
                </a:rPr>
                <a:t>Literacy</a:t>
              </a:r>
              <a:endParaRPr sz="1200">
                <a:latin typeface="HelveticaNeueLT Pro 45 Lt"/>
                <a:cs typeface="Arial"/>
              </a:endParaRPr>
            </a:p>
            <a:p>
              <a:pPr marL="241300" indent="-228600">
                <a:lnSpc>
                  <a:spcPts val="1440"/>
                </a:lnSpc>
                <a:buClr>
                  <a:srgbClr val="DC2327"/>
                </a:buClr>
                <a:buSzPct val="150000"/>
                <a:buChar char="-"/>
                <a:tabLst>
                  <a:tab pos="240665" algn="l"/>
                  <a:tab pos="241300" algn="l"/>
                </a:tabLst>
              </a:pPr>
              <a:r>
                <a:rPr sz="1200" spc="-40">
                  <a:solidFill>
                    <a:srgbClr val="231F20"/>
                  </a:solidFill>
                  <a:latin typeface="HelveticaNeueLT Pro 45 Lt"/>
                  <a:cs typeface="Arial"/>
                </a:rPr>
                <a:t>Wales:</a:t>
              </a:r>
              <a:r>
                <a:rPr sz="1200" spc="-25">
                  <a:solidFill>
                    <a:srgbClr val="231F20"/>
                  </a:solidFill>
                  <a:latin typeface="HelveticaNeueLT Pro 45 Lt"/>
                  <a:cs typeface="Arial"/>
                </a:rPr>
                <a:t> Health </a:t>
              </a:r>
              <a:r>
                <a:rPr sz="1200">
                  <a:solidFill>
                    <a:srgbClr val="231F20"/>
                  </a:solidFill>
                  <a:latin typeface="HelveticaNeueLT Pro 45 Lt"/>
                  <a:cs typeface="Arial"/>
                </a:rPr>
                <a:t>and</a:t>
              </a:r>
              <a:r>
                <a:rPr sz="1200" spc="-25">
                  <a:solidFill>
                    <a:srgbClr val="231F20"/>
                  </a:solidFill>
                  <a:latin typeface="HelveticaNeueLT Pro 45 Lt"/>
                  <a:cs typeface="Arial"/>
                </a:rPr>
                <a:t> </a:t>
              </a:r>
              <a:r>
                <a:rPr sz="1200" spc="-35">
                  <a:solidFill>
                    <a:srgbClr val="231F20"/>
                  </a:solidFill>
                  <a:latin typeface="HelveticaNeueLT Pro 45 Lt"/>
                  <a:cs typeface="Arial"/>
                </a:rPr>
                <a:t>Wellbeing,</a:t>
              </a:r>
              <a:r>
                <a:rPr sz="1200" spc="-25">
                  <a:solidFill>
                    <a:srgbClr val="231F20"/>
                  </a:solidFill>
                  <a:latin typeface="HelveticaNeueLT Pro 45 Lt"/>
                  <a:cs typeface="Arial"/>
                </a:rPr>
                <a:t> Languages, Literacy </a:t>
              </a:r>
              <a:r>
                <a:rPr sz="1200">
                  <a:solidFill>
                    <a:srgbClr val="231F20"/>
                  </a:solidFill>
                  <a:latin typeface="HelveticaNeueLT Pro 45 Lt"/>
                  <a:cs typeface="Arial"/>
                </a:rPr>
                <a:t>and</a:t>
              </a:r>
              <a:r>
                <a:rPr sz="1200" spc="-25">
                  <a:solidFill>
                    <a:srgbClr val="231F20"/>
                  </a:solidFill>
                  <a:latin typeface="HelveticaNeueLT Pro 45 Lt"/>
                  <a:cs typeface="Arial"/>
                </a:rPr>
                <a:t> </a:t>
              </a:r>
              <a:r>
                <a:rPr sz="1200" spc="-10">
                  <a:solidFill>
                    <a:srgbClr val="231F20"/>
                  </a:solidFill>
                  <a:latin typeface="HelveticaNeueLT Pro 45 Lt"/>
                  <a:cs typeface="Arial"/>
                </a:rPr>
                <a:t>Communication</a:t>
              </a:r>
              <a:endParaRPr sz="1200">
                <a:latin typeface="HelveticaNeueLT Pro 45 Lt"/>
                <a:cs typeface="Arial"/>
              </a:endParaRPr>
            </a:p>
            <a:p>
              <a:pPr marL="241300" indent="-228600">
                <a:lnSpc>
                  <a:spcPts val="1739"/>
                </a:lnSpc>
                <a:buClr>
                  <a:srgbClr val="DC2327"/>
                </a:buClr>
                <a:buSzPct val="150000"/>
                <a:buChar char="-"/>
                <a:tabLst>
                  <a:tab pos="240665" algn="l"/>
                  <a:tab pos="241300" algn="l"/>
                </a:tabLst>
              </a:pPr>
              <a:r>
                <a:rPr sz="1200" spc="-10">
                  <a:solidFill>
                    <a:srgbClr val="231F20"/>
                  </a:solidFill>
                  <a:latin typeface="HelveticaNeueLT Pro 45 Lt"/>
                  <a:cs typeface="Arial"/>
                </a:rPr>
                <a:t>Northern</a:t>
              </a:r>
              <a:r>
                <a:rPr sz="1200" spc="-25">
                  <a:solidFill>
                    <a:srgbClr val="231F20"/>
                  </a:solidFill>
                  <a:latin typeface="HelveticaNeueLT Pro 45 Lt"/>
                  <a:cs typeface="Arial"/>
                </a:rPr>
                <a:t> </a:t>
              </a:r>
              <a:r>
                <a:rPr sz="1200" spc="-35">
                  <a:solidFill>
                    <a:srgbClr val="231F20"/>
                  </a:solidFill>
                  <a:latin typeface="HelveticaNeueLT Pro 45 Lt"/>
                  <a:cs typeface="Arial"/>
                </a:rPr>
                <a:t>Ireland:</a:t>
              </a:r>
              <a:r>
                <a:rPr sz="1200" spc="-25">
                  <a:solidFill>
                    <a:srgbClr val="231F20"/>
                  </a:solidFill>
                  <a:latin typeface="HelveticaNeueLT Pro 45 Lt"/>
                  <a:cs typeface="Arial"/>
                </a:rPr>
                <a:t> </a:t>
              </a:r>
              <a:r>
                <a:rPr sz="1200" spc="-20">
                  <a:solidFill>
                    <a:srgbClr val="231F20"/>
                  </a:solidFill>
                  <a:latin typeface="HelveticaNeueLT Pro 45 Lt"/>
                  <a:cs typeface="Arial"/>
                </a:rPr>
                <a:t>Communication,</a:t>
              </a:r>
              <a:r>
                <a:rPr sz="1200" spc="-25">
                  <a:solidFill>
                    <a:srgbClr val="231F20"/>
                  </a:solidFill>
                  <a:latin typeface="HelveticaNeueLT Pro 45 Lt"/>
                  <a:cs typeface="Arial"/>
                </a:rPr>
                <a:t> Thinking skills </a:t>
              </a:r>
              <a:r>
                <a:rPr sz="1200">
                  <a:solidFill>
                    <a:srgbClr val="231F20"/>
                  </a:solidFill>
                  <a:latin typeface="HelveticaNeueLT Pro 45 Lt"/>
                  <a:cs typeface="Arial"/>
                </a:rPr>
                <a:t>and</a:t>
              </a:r>
              <a:r>
                <a:rPr sz="1200" spc="-25">
                  <a:solidFill>
                    <a:srgbClr val="231F20"/>
                  </a:solidFill>
                  <a:latin typeface="HelveticaNeueLT Pro 45 Lt"/>
                  <a:cs typeface="Arial"/>
                </a:rPr>
                <a:t> </a:t>
              </a:r>
              <a:r>
                <a:rPr sz="1200" spc="-20">
                  <a:solidFill>
                    <a:srgbClr val="231F20"/>
                  </a:solidFill>
                  <a:latin typeface="HelveticaNeueLT Pro 45 Lt"/>
                  <a:cs typeface="Arial"/>
                </a:rPr>
                <a:t>personal</a:t>
              </a:r>
              <a:r>
                <a:rPr sz="1200" spc="-25">
                  <a:solidFill>
                    <a:srgbClr val="231F20"/>
                  </a:solidFill>
                  <a:latin typeface="HelveticaNeueLT Pro 45 Lt"/>
                  <a:cs typeface="Arial"/>
                </a:rPr>
                <a:t> </a:t>
              </a:r>
              <a:r>
                <a:rPr sz="1200" spc="-10">
                  <a:solidFill>
                    <a:srgbClr val="231F20"/>
                  </a:solidFill>
                  <a:latin typeface="HelveticaNeueLT Pro 45 Lt"/>
                  <a:cs typeface="Arial"/>
                </a:rPr>
                <a:t>capabilities,</a:t>
              </a:r>
              <a:endParaRPr sz="1200">
                <a:latin typeface="HelveticaNeueLT Pro 45 Lt"/>
                <a:cs typeface="Arial"/>
              </a:endParaRPr>
            </a:p>
            <a:p>
              <a:pPr marL="241300">
                <a:lnSpc>
                  <a:spcPts val="1380"/>
                </a:lnSpc>
              </a:pPr>
              <a:r>
                <a:rPr sz="1200" spc="-25">
                  <a:solidFill>
                    <a:srgbClr val="231F20"/>
                  </a:solidFill>
                  <a:latin typeface="HelveticaNeueLT Pro 45 Lt"/>
                  <a:cs typeface="Arial"/>
                </a:rPr>
                <a:t>Language</a:t>
              </a:r>
              <a:r>
                <a:rPr sz="1200" spc="-40">
                  <a:solidFill>
                    <a:srgbClr val="231F20"/>
                  </a:solidFill>
                  <a:latin typeface="HelveticaNeueLT Pro 45 Lt"/>
                  <a:cs typeface="Arial"/>
                </a:rPr>
                <a:t> </a:t>
              </a:r>
              <a:r>
                <a:rPr sz="1200">
                  <a:solidFill>
                    <a:srgbClr val="231F20"/>
                  </a:solidFill>
                  <a:latin typeface="HelveticaNeueLT Pro 45 Lt"/>
                  <a:cs typeface="Arial"/>
                </a:rPr>
                <a:t>and</a:t>
              </a:r>
              <a:r>
                <a:rPr sz="1200" spc="-35">
                  <a:solidFill>
                    <a:srgbClr val="231F20"/>
                  </a:solidFill>
                  <a:latin typeface="HelveticaNeueLT Pro 45 Lt"/>
                  <a:cs typeface="Arial"/>
                </a:rPr>
                <a:t> </a:t>
              </a:r>
              <a:r>
                <a:rPr sz="1200" spc="-10">
                  <a:solidFill>
                    <a:srgbClr val="231F20"/>
                  </a:solidFill>
                  <a:latin typeface="HelveticaNeueLT Pro 45 Lt"/>
                  <a:cs typeface="Arial"/>
                </a:rPr>
                <a:t>literacy</a:t>
              </a:r>
              <a:endParaRPr lang="en-GB" sz="1200" spc="-10">
                <a:solidFill>
                  <a:srgbClr val="231F20"/>
                </a:solidFill>
                <a:latin typeface="HelveticaNeueLT Pro 45 Lt" panose="020B0403020202020204" pitchFamily="34" charset="0"/>
                <a:cs typeface="Arial"/>
              </a:endParaRPr>
            </a:p>
          </p:txBody>
        </p:sp>
        <p:sp>
          <p:nvSpPr>
            <p:cNvPr id="26" name="object 7">
              <a:extLst>
                <a:ext uri="{FF2B5EF4-FFF2-40B4-BE49-F238E27FC236}">
                  <a16:creationId xmlns:a16="http://schemas.microsoft.com/office/drawing/2014/main" id="{3B049CBB-2879-7900-C1E8-90889072C528}"/>
                </a:ext>
              </a:extLst>
            </p:cNvPr>
            <p:cNvSpPr>
              <a:spLocks noGrp="1" noRot="1" noMove="1" noResize="1" noEditPoints="1" noAdjustHandles="1" noChangeArrowheads="1" noChangeShapeType="1"/>
            </p:cNvSpPr>
            <p:nvPr/>
          </p:nvSpPr>
          <p:spPr>
            <a:xfrm>
              <a:off x="4332700" y="5981642"/>
              <a:ext cx="5870575" cy="1108881"/>
            </a:xfrm>
            <a:custGeom>
              <a:avLst/>
              <a:gdLst/>
              <a:ahLst/>
              <a:cxnLst/>
              <a:rect l="l" t="t" r="r" b="b"/>
              <a:pathLst>
                <a:path w="5870575" h="1353820">
                  <a:moveTo>
                    <a:pt x="152400" y="0"/>
                  </a:moveTo>
                  <a:lnTo>
                    <a:pt x="104231" y="7769"/>
                  </a:lnTo>
                  <a:lnTo>
                    <a:pt x="62396" y="29405"/>
                  </a:lnTo>
                  <a:lnTo>
                    <a:pt x="29405" y="62396"/>
                  </a:lnTo>
                  <a:lnTo>
                    <a:pt x="7769" y="104231"/>
                  </a:lnTo>
                  <a:lnTo>
                    <a:pt x="0" y="152400"/>
                  </a:lnTo>
                  <a:lnTo>
                    <a:pt x="0" y="1201000"/>
                  </a:lnTo>
                  <a:lnTo>
                    <a:pt x="7769" y="1249169"/>
                  </a:lnTo>
                  <a:lnTo>
                    <a:pt x="29405" y="1291004"/>
                  </a:lnTo>
                  <a:lnTo>
                    <a:pt x="62396" y="1323995"/>
                  </a:lnTo>
                  <a:lnTo>
                    <a:pt x="104231" y="1345630"/>
                  </a:lnTo>
                  <a:lnTo>
                    <a:pt x="152400" y="1353400"/>
                  </a:lnTo>
                  <a:lnTo>
                    <a:pt x="5717946" y="1353400"/>
                  </a:lnTo>
                  <a:lnTo>
                    <a:pt x="5766119" y="1345630"/>
                  </a:lnTo>
                  <a:lnTo>
                    <a:pt x="5807955" y="1323995"/>
                  </a:lnTo>
                  <a:lnTo>
                    <a:pt x="5840944" y="1291004"/>
                  </a:lnTo>
                  <a:lnTo>
                    <a:pt x="5862577" y="1249169"/>
                  </a:lnTo>
                  <a:lnTo>
                    <a:pt x="5870346" y="1201000"/>
                  </a:lnTo>
                  <a:lnTo>
                    <a:pt x="5870346" y="152400"/>
                  </a:lnTo>
                  <a:lnTo>
                    <a:pt x="5862577" y="104231"/>
                  </a:lnTo>
                  <a:lnTo>
                    <a:pt x="5840944" y="62396"/>
                  </a:lnTo>
                  <a:lnTo>
                    <a:pt x="5807955" y="29405"/>
                  </a:lnTo>
                  <a:lnTo>
                    <a:pt x="5766119" y="7769"/>
                  </a:lnTo>
                  <a:lnTo>
                    <a:pt x="5717946" y="0"/>
                  </a:lnTo>
                  <a:lnTo>
                    <a:pt x="152400" y="0"/>
                  </a:lnTo>
                  <a:close/>
                </a:path>
              </a:pathLst>
            </a:custGeom>
            <a:ln w="25400">
              <a:solidFill>
                <a:srgbClr val="231F20"/>
              </a:solidFill>
            </a:ln>
          </p:spPr>
          <p:txBody>
            <a:bodyPr wrap="square" lIns="0" tIns="0" rIns="0" bIns="0" rtlCol="0"/>
            <a:lstStyle/>
            <a:p>
              <a:endParaRPr/>
            </a:p>
          </p:txBody>
        </p:sp>
        <p:sp>
          <p:nvSpPr>
            <p:cNvPr id="27" name="object 8">
              <a:extLst>
                <a:ext uri="{FF2B5EF4-FFF2-40B4-BE49-F238E27FC236}">
                  <a16:creationId xmlns:a16="http://schemas.microsoft.com/office/drawing/2014/main" id="{390C12C5-B5E3-40AD-966F-E9DC0CFD67DD}"/>
                </a:ext>
              </a:extLst>
            </p:cNvPr>
            <p:cNvSpPr txBox="1">
              <a:spLocks noGrp="1" noRot="1" noMove="1" noResize="1" noEditPoints="1" noAdjustHandles="1" noChangeArrowheads="1" noChangeShapeType="1"/>
            </p:cNvSpPr>
            <p:nvPr/>
          </p:nvSpPr>
          <p:spPr>
            <a:xfrm>
              <a:off x="4484950" y="4554744"/>
              <a:ext cx="5616872" cy="1301363"/>
            </a:xfrm>
            <a:prstGeom prst="rect">
              <a:avLst/>
            </a:prstGeom>
          </p:spPr>
          <p:txBody>
            <a:bodyPr vert="horz" wrap="square" lIns="0" tIns="0" rIns="0" bIns="0" rtlCol="0" anchor="t">
              <a:spAutoFit/>
            </a:bodyPr>
            <a:lstStyle/>
            <a:p>
              <a:pPr marL="171450" indent="-171450">
                <a:buClr>
                  <a:srgbClr val="EE2A24"/>
                </a:buClr>
                <a:buFont typeface="HelveticaNeueLT Pro 45 Lt" panose="020B0403020202020204" pitchFamily="34" charset="0"/>
                <a:buChar char="-"/>
              </a:pPr>
              <a:r>
                <a:rPr lang="en-GB" sz="1200">
                  <a:latin typeface="HelveticaNeueLT Pro 45 Lt"/>
                </a:rPr>
                <a:t>If it suits your learners better, skip the use of the character cards and ask learners to play the scenario as themselves. </a:t>
              </a:r>
              <a:endParaRPr lang="en-GB" sz="1200">
                <a:latin typeface="HelveticaNeueLT Pro 45 Lt" panose="020B0403020202020204" pitchFamily="34" charset="0"/>
              </a:endParaRPr>
            </a:p>
            <a:p>
              <a:pPr marL="171450" indent="-171450">
                <a:buClr>
                  <a:srgbClr val="EE2A24"/>
                </a:buClr>
                <a:buFont typeface="HelveticaNeueLT Pro 45 Lt" panose="020B0403020202020204" pitchFamily="34" charset="0"/>
                <a:buChar char="-"/>
              </a:pPr>
              <a:r>
                <a:rPr lang="en-GB" sz="1200">
                  <a:latin typeface="HelveticaNeueLT Pro 45 Lt"/>
                </a:rPr>
                <a:t>Adapt the activity by having learners work independently before sharing ideas.</a:t>
              </a:r>
            </a:p>
            <a:p>
              <a:pPr marL="171450" indent="-171450">
                <a:buClr>
                  <a:srgbClr val="EE2A24"/>
                </a:buClr>
                <a:buFont typeface="HelveticaNeueLT Pro 45 Lt" panose="020B0403020202020204" pitchFamily="34" charset="0"/>
                <a:buChar char="-"/>
              </a:pPr>
              <a:r>
                <a:rPr lang="en-GB" sz="1200">
                  <a:latin typeface="HelveticaNeueLT Pro 45 Lt"/>
                </a:rPr>
                <a:t>Prepare an example BOB for learners to physically explore. Challenge learners to identify each item and explain why it is included.</a:t>
              </a:r>
            </a:p>
            <a:p>
              <a:pPr marL="171450" indent="-171450">
                <a:buClr>
                  <a:srgbClr val="EE2A24"/>
                </a:buClr>
                <a:buFont typeface="HelveticaNeueLT Pro 45 Lt" panose="020B0403020202020204" pitchFamily="34" charset="0"/>
                <a:buChar char="-"/>
              </a:pPr>
              <a:r>
                <a:rPr lang="en-GB" sz="1200">
                  <a:latin typeface="HelveticaNeueLT Pro 45 Lt"/>
                </a:rPr>
                <a:t>Provide challenge by asking learners to write a persuasive argument about why people should create a BOB now.</a:t>
              </a:r>
            </a:p>
          </p:txBody>
        </p:sp>
        <p:sp>
          <p:nvSpPr>
            <p:cNvPr id="28" name="object 9">
              <a:extLst>
                <a:ext uri="{FF2B5EF4-FFF2-40B4-BE49-F238E27FC236}">
                  <a16:creationId xmlns:a16="http://schemas.microsoft.com/office/drawing/2014/main" id="{CC3C1858-A539-2552-E723-803BE19533E3}"/>
                </a:ext>
              </a:extLst>
            </p:cNvPr>
            <p:cNvSpPr>
              <a:spLocks noGrp="1" noRot="1" noMove="1" noResize="1" noEditPoints="1" noAdjustHandles="1" noChangeArrowheads="1" noChangeShapeType="1"/>
            </p:cNvSpPr>
            <p:nvPr/>
          </p:nvSpPr>
          <p:spPr>
            <a:xfrm>
              <a:off x="4340950" y="4498743"/>
              <a:ext cx="5870575" cy="1363918"/>
            </a:xfrm>
            <a:custGeom>
              <a:avLst/>
              <a:gdLst/>
              <a:ahLst/>
              <a:cxnLst/>
              <a:rect l="l" t="t" r="r" b="b"/>
              <a:pathLst>
                <a:path w="5870575" h="1175385">
                  <a:moveTo>
                    <a:pt x="152400" y="0"/>
                  </a:moveTo>
                  <a:lnTo>
                    <a:pt x="104231" y="7769"/>
                  </a:lnTo>
                  <a:lnTo>
                    <a:pt x="62396" y="29405"/>
                  </a:lnTo>
                  <a:lnTo>
                    <a:pt x="29405" y="62396"/>
                  </a:lnTo>
                  <a:lnTo>
                    <a:pt x="7769" y="104231"/>
                  </a:lnTo>
                  <a:lnTo>
                    <a:pt x="0" y="152399"/>
                  </a:lnTo>
                  <a:lnTo>
                    <a:pt x="0" y="1022896"/>
                  </a:lnTo>
                  <a:lnTo>
                    <a:pt x="7769" y="1071069"/>
                  </a:lnTo>
                  <a:lnTo>
                    <a:pt x="29405" y="1112904"/>
                  </a:lnTo>
                  <a:lnTo>
                    <a:pt x="62396" y="1145893"/>
                  </a:lnTo>
                  <a:lnTo>
                    <a:pt x="104231" y="1167527"/>
                  </a:lnTo>
                  <a:lnTo>
                    <a:pt x="152400" y="1175296"/>
                  </a:lnTo>
                  <a:lnTo>
                    <a:pt x="5717946" y="1175296"/>
                  </a:lnTo>
                  <a:lnTo>
                    <a:pt x="5766119" y="1167527"/>
                  </a:lnTo>
                  <a:lnTo>
                    <a:pt x="5807955" y="1145893"/>
                  </a:lnTo>
                  <a:lnTo>
                    <a:pt x="5840944" y="1112904"/>
                  </a:lnTo>
                  <a:lnTo>
                    <a:pt x="5862577" y="1071069"/>
                  </a:lnTo>
                  <a:lnTo>
                    <a:pt x="5870346" y="1022896"/>
                  </a:lnTo>
                  <a:lnTo>
                    <a:pt x="5870346" y="152399"/>
                  </a:lnTo>
                  <a:lnTo>
                    <a:pt x="5862577" y="104231"/>
                  </a:lnTo>
                  <a:lnTo>
                    <a:pt x="5840944" y="62396"/>
                  </a:lnTo>
                  <a:lnTo>
                    <a:pt x="5807955" y="29405"/>
                  </a:lnTo>
                  <a:lnTo>
                    <a:pt x="5766119" y="7769"/>
                  </a:lnTo>
                  <a:lnTo>
                    <a:pt x="5717946" y="0"/>
                  </a:lnTo>
                  <a:lnTo>
                    <a:pt x="152400" y="0"/>
                  </a:lnTo>
                  <a:close/>
                </a:path>
              </a:pathLst>
            </a:custGeom>
            <a:ln w="25399">
              <a:solidFill>
                <a:srgbClr val="231F20"/>
              </a:solidFill>
            </a:ln>
          </p:spPr>
          <p:txBody>
            <a:bodyPr wrap="square" lIns="0" tIns="0" rIns="0" bIns="0" rtlCol="0"/>
            <a:lstStyle/>
            <a:p>
              <a:endParaRPr/>
            </a:p>
          </p:txBody>
        </p:sp>
        <p:sp>
          <p:nvSpPr>
            <p:cNvPr id="31" name="object 10">
              <a:extLst>
                <a:ext uri="{FF2B5EF4-FFF2-40B4-BE49-F238E27FC236}">
                  <a16:creationId xmlns:a16="http://schemas.microsoft.com/office/drawing/2014/main" id="{FF5B92F6-A554-7FE4-E346-20E15DCEA2DB}"/>
                </a:ext>
              </a:extLst>
            </p:cNvPr>
            <p:cNvSpPr txBox="1">
              <a:spLocks noGrp="1" noRot="1" noMove="1" noResize="1" noEditPoints="1" noAdjustHandles="1" noChangeArrowheads="1" noChangeShapeType="1"/>
            </p:cNvSpPr>
            <p:nvPr/>
          </p:nvSpPr>
          <p:spPr>
            <a:xfrm>
              <a:off x="4484949" y="2122967"/>
              <a:ext cx="5525135" cy="2243821"/>
            </a:xfrm>
            <a:prstGeom prst="rect">
              <a:avLst/>
            </a:prstGeom>
          </p:spPr>
          <p:txBody>
            <a:bodyPr vert="horz" wrap="square" lIns="0" tIns="12700" rIns="0" bIns="0" rtlCol="0" anchor="t">
              <a:spAutoFit/>
            </a:bodyPr>
            <a:lstStyle/>
            <a:p>
              <a:pPr marL="228600" indent="-228600">
                <a:buClr>
                  <a:srgbClr val="EE2A24"/>
                </a:buClr>
                <a:buFont typeface="+mj-lt"/>
                <a:buAutoNum type="arabicPeriod"/>
              </a:pPr>
              <a:r>
                <a:rPr lang="en-GB" sz="1200" dirty="0">
                  <a:latin typeface="HelveticaNeueLT Pro 45 Lt"/>
                </a:rPr>
                <a:t>Invite learners to take a pause [3]. Use a song to encourage focus (optional).</a:t>
              </a:r>
            </a:p>
            <a:p>
              <a:pPr marL="228600" indent="-228600">
                <a:buClr>
                  <a:srgbClr val="EE2A24"/>
                </a:buClr>
                <a:buFont typeface="+mj-lt"/>
                <a:buAutoNum type="arabicPeriod"/>
              </a:pPr>
              <a:r>
                <a:rPr lang="en-GB" sz="1200" dirty="0">
                  <a:latin typeface="HelveticaNeueLT Pro 45 Lt"/>
                </a:rPr>
                <a:t>Introduce the session and the big question [4,5].</a:t>
              </a:r>
            </a:p>
            <a:p>
              <a:pPr marL="228600" indent="-228600">
                <a:buClr>
                  <a:srgbClr val="EE2A24"/>
                </a:buClr>
                <a:buFont typeface="+mj-lt"/>
                <a:buAutoNum type="arabicPeriod"/>
              </a:pPr>
              <a:r>
                <a:rPr lang="en-GB" sz="1200" dirty="0">
                  <a:latin typeface="HelveticaNeueLT Pro 45 Lt"/>
                </a:rPr>
                <a:t>Share Ben's story to help students understand flood emergencies [6].</a:t>
              </a:r>
            </a:p>
            <a:p>
              <a:pPr marL="228600" indent="-228600">
                <a:buClr>
                  <a:srgbClr val="EE2A24"/>
                </a:buClr>
                <a:buFont typeface="+mj-lt"/>
                <a:buAutoNum type="arabicPeriod"/>
              </a:pPr>
              <a:r>
                <a:rPr lang="en-GB" sz="1200" dirty="0">
                  <a:latin typeface="HelveticaNeueLT Pro 45 Lt"/>
                </a:rPr>
                <a:t>Use slides 7-12 to play the game of BOB (bug out bag). Learners play the game to identify the importance of having a BOB. They choose a character, listen to a scenario and then select items for their BOB against the clock.</a:t>
              </a:r>
            </a:p>
            <a:p>
              <a:pPr marL="228600" indent="-228600">
                <a:buClr>
                  <a:srgbClr val="EE2A24"/>
                </a:buClr>
                <a:buFont typeface="+mj-lt"/>
                <a:buAutoNum type="arabicPeriod"/>
              </a:pPr>
              <a:r>
                <a:rPr lang="en-GB" sz="1200" dirty="0">
                  <a:latin typeface="HelveticaNeueLT Pro 45 Lt"/>
                </a:rPr>
                <a:t>Share the definition of BOB [14-16].</a:t>
              </a:r>
            </a:p>
            <a:p>
              <a:pPr marL="228600" indent="-228600">
                <a:buClr>
                  <a:srgbClr val="EE2A24"/>
                </a:buClr>
                <a:buFont typeface="+mj-lt"/>
                <a:buAutoNum type="arabicPeriod"/>
              </a:pPr>
              <a:r>
                <a:rPr lang="en-GB" sz="1200" dirty="0">
                  <a:latin typeface="HelveticaNeueLT Pro 45 Lt"/>
                </a:rPr>
                <a:t>Review what the Red Cross suggests including [17].</a:t>
              </a:r>
            </a:p>
            <a:p>
              <a:pPr marL="228600" indent="-228600">
                <a:buClr>
                  <a:srgbClr val="EE2A24"/>
                </a:buClr>
                <a:buFont typeface="+mj-lt"/>
                <a:buAutoNum type="arabicPeriod"/>
              </a:pPr>
              <a:r>
                <a:rPr lang="en-GB" sz="1200" dirty="0">
                  <a:latin typeface="HelveticaNeueLT Pro 45 Lt"/>
                </a:rPr>
                <a:t>Encourage learners to reflect on how the scenario would be different if their character already has a BOB ready and discuss [18].</a:t>
              </a:r>
            </a:p>
            <a:p>
              <a:pPr marL="228600" indent="-228600">
                <a:buClr>
                  <a:srgbClr val="EE2A24"/>
                </a:buClr>
                <a:buFont typeface="+mj-lt"/>
                <a:buAutoNum type="arabicPeriod"/>
              </a:pPr>
              <a:r>
                <a:rPr lang="en-GB" sz="1200" dirty="0">
                  <a:latin typeface="HelveticaNeueLT Pro 45 Lt"/>
                </a:rPr>
                <a:t>Refer back to the big question to review progress [19]. </a:t>
              </a:r>
            </a:p>
          </p:txBody>
        </p:sp>
        <p:sp>
          <p:nvSpPr>
            <p:cNvPr id="35" name="object 11">
              <a:extLst>
                <a:ext uri="{FF2B5EF4-FFF2-40B4-BE49-F238E27FC236}">
                  <a16:creationId xmlns:a16="http://schemas.microsoft.com/office/drawing/2014/main" id="{08CA7203-9B88-6852-4527-DC7538F6E0F9}"/>
                </a:ext>
              </a:extLst>
            </p:cNvPr>
            <p:cNvSpPr>
              <a:spLocks noGrp="1" noRot="1" noMove="1" noResize="1" noEditPoints="1" noAdjustHandles="1" noChangeArrowheads="1" noChangeShapeType="1"/>
            </p:cNvSpPr>
            <p:nvPr/>
          </p:nvSpPr>
          <p:spPr>
            <a:xfrm>
              <a:off x="4340950" y="2009855"/>
              <a:ext cx="5870575" cy="2352040"/>
            </a:xfrm>
            <a:custGeom>
              <a:avLst/>
              <a:gdLst/>
              <a:ahLst/>
              <a:cxnLst/>
              <a:rect l="l" t="t" r="r" b="b"/>
              <a:pathLst>
                <a:path w="5870575" h="2352040">
                  <a:moveTo>
                    <a:pt x="152400" y="0"/>
                  </a:moveTo>
                  <a:lnTo>
                    <a:pt x="104231" y="7769"/>
                  </a:lnTo>
                  <a:lnTo>
                    <a:pt x="62396" y="29405"/>
                  </a:lnTo>
                  <a:lnTo>
                    <a:pt x="29405" y="62396"/>
                  </a:lnTo>
                  <a:lnTo>
                    <a:pt x="7769" y="104231"/>
                  </a:lnTo>
                  <a:lnTo>
                    <a:pt x="0" y="152400"/>
                  </a:lnTo>
                  <a:lnTo>
                    <a:pt x="0" y="2199055"/>
                  </a:lnTo>
                  <a:lnTo>
                    <a:pt x="7769" y="2247223"/>
                  </a:lnTo>
                  <a:lnTo>
                    <a:pt x="29405" y="2289058"/>
                  </a:lnTo>
                  <a:lnTo>
                    <a:pt x="62396" y="2322049"/>
                  </a:lnTo>
                  <a:lnTo>
                    <a:pt x="104231" y="2343685"/>
                  </a:lnTo>
                  <a:lnTo>
                    <a:pt x="152400" y="2351455"/>
                  </a:lnTo>
                  <a:lnTo>
                    <a:pt x="5717946" y="2351455"/>
                  </a:lnTo>
                  <a:lnTo>
                    <a:pt x="5766119" y="2343685"/>
                  </a:lnTo>
                  <a:lnTo>
                    <a:pt x="5807955" y="2322049"/>
                  </a:lnTo>
                  <a:lnTo>
                    <a:pt x="5840944" y="2289058"/>
                  </a:lnTo>
                  <a:lnTo>
                    <a:pt x="5862577" y="2247223"/>
                  </a:lnTo>
                  <a:lnTo>
                    <a:pt x="5870346" y="2199055"/>
                  </a:lnTo>
                  <a:lnTo>
                    <a:pt x="5870346" y="152400"/>
                  </a:lnTo>
                  <a:lnTo>
                    <a:pt x="5862577" y="104231"/>
                  </a:lnTo>
                  <a:lnTo>
                    <a:pt x="5840944" y="62396"/>
                  </a:lnTo>
                  <a:lnTo>
                    <a:pt x="5807955" y="29405"/>
                  </a:lnTo>
                  <a:lnTo>
                    <a:pt x="5766119" y="7769"/>
                  </a:lnTo>
                  <a:lnTo>
                    <a:pt x="5717946" y="0"/>
                  </a:lnTo>
                  <a:lnTo>
                    <a:pt x="152400" y="0"/>
                  </a:lnTo>
                  <a:close/>
                </a:path>
              </a:pathLst>
            </a:custGeom>
            <a:ln w="25400">
              <a:solidFill>
                <a:srgbClr val="231F20"/>
              </a:solidFill>
            </a:ln>
          </p:spPr>
          <p:txBody>
            <a:bodyPr wrap="square" lIns="0" tIns="0" rIns="0" bIns="0" rtlCol="0"/>
            <a:lstStyle/>
            <a:p>
              <a:endParaRPr/>
            </a:p>
          </p:txBody>
        </p:sp>
        <p:sp>
          <p:nvSpPr>
            <p:cNvPr id="36" name="object 12">
              <a:extLst>
                <a:ext uri="{FF2B5EF4-FFF2-40B4-BE49-F238E27FC236}">
                  <a16:creationId xmlns:a16="http://schemas.microsoft.com/office/drawing/2014/main" id="{D1BC677B-AB55-2F91-9DE3-B0075B8308C2}"/>
                </a:ext>
              </a:extLst>
            </p:cNvPr>
            <p:cNvSpPr txBox="1">
              <a:spLocks noGrp="1" noRot="1" noMove="1" noResize="1" noEditPoints="1" noAdjustHandles="1" noChangeArrowheads="1" noChangeShapeType="1"/>
            </p:cNvSpPr>
            <p:nvPr/>
          </p:nvSpPr>
          <p:spPr>
            <a:xfrm>
              <a:off x="3122148" y="1241817"/>
              <a:ext cx="918599" cy="508668"/>
            </a:xfrm>
            <a:prstGeom prst="rect">
              <a:avLst/>
            </a:prstGeom>
          </p:spPr>
          <p:txBody>
            <a:bodyPr vert="horz" wrap="square" lIns="0" tIns="12700" rIns="0" bIns="0" rtlCol="0">
              <a:spAutoFit/>
            </a:bodyPr>
            <a:lstStyle/>
            <a:p>
              <a:pPr marL="80645" marR="5080" indent="-68580">
                <a:lnSpc>
                  <a:spcPct val="100000"/>
                </a:lnSpc>
                <a:spcBef>
                  <a:spcPts val="100"/>
                </a:spcBef>
              </a:pPr>
              <a:r>
                <a:rPr sz="1600" b="1" spc="-10">
                  <a:solidFill>
                    <a:srgbClr val="231F20"/>
                  </a:solidFill>
                  <a:latin typeface="HelveticaNeueLT Pro 65 Md" panose="020B0804020202020204" pitchFamily="34" charset="0"/>
                  <a:cs typeface="Arial"/>
                </a:rPr>
                <a:t>Success criteria</a:t>
              </a:r>
              <a:endParaRPr sz="1600">
                <a:latin typeface="HelveticaNeueLT Pro 65 Md" panose="020B0804020202020204" pitchFamily="34" charset="0"/>
                <a:cs typeface="Arial"/>
              </a:endParaRPr>
            </a:p>
          </p:txBody>
        </p:sp>
        <p:sp>
          <p:nvSpPr>
            <p:cNvPr id="37" name="object 13">
              <a:extLst>
                <a:ext uri="{FF2B5EF4-FFF2-40B4-BE49-F238E27FC236}">
                  <a16:creationId xmlns:a16="http://schemas.microsoft.com/office/drawing/2014/main" id="{4D863758-0E6C-40DC-DA64-7CB97471FFD5}"/>
                </a:ext>
              </a:extLst>
            </p:cNvPr>
            <p:cNvSpPr>
              <a:spLocks noGrp="1" noRot="1" noMove="1" noResize="1" noEditPoints="1" noAdjustHandles="1" noChangeArrowheads="1" noChangeShapeType="1"/>
            </p:cNvSpPr>
            <p:nvPr/>
          </p:nvSpPr>
          <p:spPr>
            <a:xfrm>
              <a:off x="3000150" y="1092705"/>
              <a:ext cx="1204595" cy="812165"/>
            </a:xfrm>
            <a:custGeom>
              <a:avLst/>
              <a:gdLst/>
              <a:ahLst/>
              <a:cxnLst/>
              <a:rect l="l" t="t" r="r" b="b"/>
              <a:pathLst>
                <a:path w="1204595" h="812164">
                  <a:moveTo>
                    <a:pt x="152400" y="0"/>
                  </a:moveTo>
                  <a:lnTo>
                    <a:pt x="104231" y="7769"/>
                  </a:lnTo>
                  <a:lnTo>
                    <a:pt x="62396" y="29405"/>
                  </a:lnTo>
                  <a:lnTo>
                    <a:pt x="29405" y="62396"/>
                  </a:lnTo>
                  <a:lnTo>
                    <a:pt x="7769" y="104231"/>
                  </a:lnTo>
                  <a:lnTo>
                    <a:pt x="0" y="152400"/>
                  </a:lnTo>
                  <a:lnTo>
                    <a:pt x="0" y="659206"/>
                  </a:lnTo>
                  <a:lnTo>
                    <a:pt x="7769" y="707374"/>
                  </a:lnTo>
                  <a:lnTo>
                    <a:pt x="29405" y="749209"/>
                  </a:lnTo>
                  <a:lnTo>
                    <a:pt x="62396" y="782200"/>
                  </a:lnTo>
                  <a:lnTo>
                    <a:pt x="104231" y="803836"/>
                  </a:lnTo>
                  <a:lnTo>
                    <a:pt x="152400" y="811606"/>
                  </a:lnTo>
                  <a:lnTo>
                    <a:pt x="1051979" y="811606"/>
                  </a:lnTo>
                  <a:lnTo>
                    <a:pt x="1100147" y="803836"/>
                  </a:lnTo>
                  <a:lnTo>
                    <a:pt x="1141982" y="782200"/>
                  </a:lnTo>
                  <a:lnTo>
                    <a:pt x="1174973" y="749209"/>
                  </a:lnTo>
                  <a:lnTo>
                    <a:pt x="1196609" y="707374"/>
                  </a:lnTo>
                  <a:lnTo>
                    <a:pt x="1204379" y="659206"/>
                  </a:lnTo>
                  <a:lnTo>
                    <a:pt x="1204379" y="152400"/>
                  </a:lnTo>
                  <a:lnTo>
                    <a:pt x="1196609" y="104231"/>
                  </a:lnTo>
                  <a:lnTo>
                    <a:pt x="1174973" y="62396"/>
                  </a:lnTo>
                  <a:lnTo>
                    <a:pt x="1141982" y="29405"/>
                  </a:lnTo>
                  <a:lnTo>
                    <a:pt x="1100147" y="7769"/>
                  </a:lnTo>
                  <a:lnTo>
                    <a:pt x="1051979" y="0"/>
                  </a:lnTo>
                  <a:lnTo>
                    <a:pt x="152400" y="0"/>
                  </a:lnTo>
                  <a:close/>
                </a:path>
              </a:pathLst>
            </a:custGeom>
            <a:ln w="25400">
              <a:solidFill>
                <a:srgbClr val="231F20"/>
              </a:solidFill>
            </a:ln>
          </p:spPr>
          <p:txBody>
            <a:bodyPr wrap="square" lIns="0" tIns="0" rIns="0" bIns="0" rtlCol="0"/>
            <a:lstStyle/>
            <a:p>
              <a:endParaRPr/>
            </a:p>
          </p:txBody>
        </p:sp>
        <p:sp>
          <p:nvSpPr>
            <p:cNvPr id="38" name="object 14">
              <a:extLst>
                <a:ext uri="{FF2B5EF4-FFF2-40B4-BE49-F238E27FC236}">
                  <a16:creationId xmlns:a16="http://schemas.microsoft.com/office/drawing/2014/main" id="{1B9680B9-ACE4-0E4B-3713-C8BC2A6003C8}"/>
                </a:ext>
              </a:extLst>
            </p:cNvPr>
            <p:cNvSpPr txBox="1">
              <a:spLocks noGrp="1" noRot="1" noMove="1" noResize="1" noEditPoints="1" noAdjustHandles="1" noChangeArrowheads="1" noChangeShapeType="1"/>
            </p:cNvSpPr>
            <p:nvPr/>
          </p:nvSpPr>
          <p:spPr>
            <a:xfrm>
              <a:off x="3033897" y="2920301"/>
              <a:ext cx="1204595" cy="508668"/>
            </a:xfrm>
            <a:prstGeom prst="rect">
              <a:avLst/>
            </a:prstGeom>
          </p:spPr>
          <p:txBody>
            <a:bodyPr vert="horz" wrap="square" lIns="0" tIns="12700" rIns="0" bIns="0" rtlCol="0">
              <a:spAutoFit/>
            </a:bodyPr>
            <a:lstStyle/>
            <a:p>
              <a:pPr marL="17780" marR="5080" indent="-5715">
                <a:lnSpc>
                  <a:spcPct val="100000"/>
                </a:lnSpc>
                <a:spcBef>
                  <a:spcPts val="100"/>
                </a:spcBef>
              </a:pPr>
              <a:r>
                <a:rPr sz="1600" b="1">
                  <a:solidFill>
                    <a:srgbClr val="231F20"/>
                  </a:solidFill>
                  <a:latin typeface="HelveticaNeueLT Pro 65 Md" panose="020B0804020202020204" pitchFamily="34" charset="0"/>
                  <a:cs typeface="Arial"/>
                </a:rPr>
                <a:t>How</a:t>
              </a:r>
              <a:r>
                <a:rPr sz="1600" b="1" spc="45">
                  <a:solidFill>
                    <a:srgbClr val="231F20"/>
                  </a:solidFill>
                  <a:latin typeface="HelveticaNeueLT Pro 65 Md" panose="020B0804020202020204" pitchFamily="34" charset="0"/>
                  <a:cs typeface="Arial"/>
                </a:rPr>
                <a:t> </a:t>
              </a:r>
              <a:r>
                <a:rPr sz="1600" b="1">
                  <a:solidFill>
                    <a:srgbClr val="231F20"/>
                  </a:solidFill>
                  <a:latin typeface="HelveticaNeueLT Pro 65 Md" panose="020B0804020202020204" pitchFamily="34" charset="0"/>
                  <a:cs typeface="Arial"/>
                </a:rPr>
                <a:t>to</a:t>
              </a:r>
              <a:r>
                <a:rPr sz="1600" b="1" spc="50">
                  <a:solidFill>
                    <a:srgbClr val="231F20"/>
                  </a:solidFill>
                  <a:latin typeface="HelveticaNeueLT Pro 65 Md" panose="020B0804020202020204" pitchFamily="34" charset="0"/>
                  <a:cs typeface="Arial"/>
                </a:rPr>
                <a:t> </a:t>
              </a:r>
              <a:r>
                <a:rPr sz="1600" b="1" spc="-30">
                  <a:solidFill>
                    <a:srgbClr val="231F20"/>
                  </a:solidFill>
                  <a:latin typeface="HelveticaNeueLT Pro 65 Md" panose="020B0804020202020204" pitchFamily="34" charset="0"/>
                  <a:cs typeface="Arial"/>
                </a:rPr>
                <a:t>run </a:t>
              </a:r>
              <a:r>
                <a:rPr sz="1600" b="1">
                  <a:solidFill>
                    <a:srgbClr val="231F20"/>
                  </a:solidFill>
                  <a:latin typeface="HelveticaNeueLT Pro 65 Md" panose="020B0804020202020204" pitchFamily="34" charset="0"/>
                  <a:cs typeface="Arial"/>
                </a:rPr>
                <a:t>the</a:t>
              </a:r>
              <a:r>
                <a:rPr sz="1600" b="1" spc="20">
                  <a:solidFill>
                    <a:srgbClr val="231F20"/>
                  </a:solidFill>
                  <a:latin typeface="HelveticaNeueLT Pro 65 Md" panose="020B0804020202020204" pitchFamily="34" charset="0"/>
                  <a:cs typeface="Arial"/>
                </a:rPr>
                <a:t> </a:t>
              </a:r>
              <a:r>
                <a:rPr sz="1600" b="1" spc="-10">
                  <a:solidFill>
                    <a:srgbClr val="231F20"/>
                  </a:solidFill>
                  <a:latin typeface="HelveticaNeueLT Pro 65 Md" panose="020B0804020202020204" pitchFamily="34" charset="0"/>
                  <a:cs typeface="Arial"/>
                </a:rPr>
                <a:t>activity</a:t>
              </a:r>
              <a:endParaRPr sz="1600">
                <a:latin typeface="HelveticaNeueLT Pro 65 Md" panose="020B0804020202020204" pitchFamily="34" charset="0"/>
                <a:cs typeface="Arial"/>
              </a:endParaRPr>
            </a:p>
          </p:txBody>
        </p:sp>
        <p:sp>
          <p:nvSpPr>
            <p:cNvPr id="39" name="object 15">
              <a:extLst>
                <a:ext uri="{FF2B5EF4-FFF2-40B4-BE49-F238E27FC236}">
                  <a16:creationId xmlns:a16="http://schemas.microsoft.com/office/drawing/2014/main" id="{9B5BB610-0D15-3F48-B20E-F599E9D25192}"/>
                </a:ext>
              </a:extLst>
            </p:cNvPr>
            <p:cNvSpPr>
              <a:spLocks noGrp="1" noRot="1" noMove="1" noResize="1" noEditPoints="1" noAdjustHandles="1" noChangeArrowheads="1" noChangeShapeType="1"/>
            </p:cNvSpPr>
            <p:nvPr/>
          </p:nvSpPr>
          <p:spPr>
            <a:xfrm>
              <a:off x="3000150" y="2009855"/>
              <a:ext cx="1204595" cy="2352040"/>
            </a:xfrm>
            <a:custGeom>
              <a:avLst/>
              <a:gdLst/>
              <a:ahLst/>
              <a:cxnLst/>
              <a:rect l="l" t="t" r="r" b="b"/>
              <a:pathLst>
                <a:path w="1204595" h="2352040">
                  <a:moveTo>
                    <a:pt x="152400" y="0"/>
                  </a:moveTo>
                  <a:lnTo>
                    <a:pt x="104231" y="7769"/>
                  </a:lnTo>
                  <a:lnTo>
                    <a:pt x="62396" y="29405"/>
                  </a:lnTo>
                  <a:lnTo>
                    <a:pt x="29405" y="62396"/>
                  </a:lnTo>
                  <a:lnTo>
                    <a:pt x="7769" y="104231"/>
                  </a:lnTo>
                  <a:lnTo>
                    <a:pt x="0" y="152400"/>
                  </a:lnTo>
                  <a:lnTo>
                    <a:pt x="0" y="2199055"/>
                  </a:lnTo>
                  <a:lnTo>
                    <a:pt x="7769" y="2247223"/>
                  </a:lnTo>
                  <a:lnTo>
                    <a:pt x="29405" y="2289058"/>
                  </a:lnTo>
                  <a:lnTo>
                    <a:pt x="62396" y="2322049"/>
                  </a:lnTo>
                  <a:lnTo>
                    <a:pt x="104231" y="2343685"/>
                  </a:lnTo>
                  <a:lnTo>
                    <a:pt x="152400" y="2351455"/>
                  </a:lnTo>
                  <a:lnTo>
                    <a:pt x="1051979" y="2351455"/>
                  </a:lnTo>
                  <a:lnTo>
                    <a:pt x="1100147" y="2343685"/>
                  </a:lnTo>
                  <a:lnTo>
                    <a:pt x="1141982" y="2322049"/>
                  </a:lnTo>
                  <a:lnTo>
                    <a:pt x="1174973" y="2289058"/>
                  </a:lnTo>
                  <a:lnTo>
                    <a:pt x="1196609" y="2247223"/>
                  </a:lnTo>
                  <a:lnTo>
                    <a:pt x="1204379" y="2199055"/>
                  </a:lnTo>
                  <a:lnTo>
                    <a:pt x="1204379" y="152400"/>
                  </a:lnTo>
                  <a:lnTo>
                    <a:pt x="1196609" y="104231"/>
                  </a:lnTo>
                  <a:lnTo>
                    <a:pt x="1174973" y="62396"/>
                  </a:lnTo>
                  <a:lnTo>
                    <a:pt x="1141982" y="29405"/>
                  </a:lnTo>
                  <a:lnTo>
                    <a:pt x="1100147" y="7769"/>
                  </a:lnTo>
                  <a:lnTo>
                    <a:pt x="1051979" y="0"/>
                  </a:lnTo>
                  <a:lnTo>
                    <a:pt x="152400" y="0"/>
                  </a:lnTo>
                  <a:close/>
                </a:path>
              </a:pathLst>
            </a:custGeom>
            <a:ln w="25399">
              <a:solidFill>
                <a:srgbClr val="231F20"/>
              </a:solidFill>
            </a:ln>
          </p:spPr>
          <p:txBody>
            <a:bodyPr wrap="square" lIns="0" tIns="0" rIns="0" bIns="0" rtlCol="0"/>
            <a:lstStyle/>
            <a:p>
              <a:endParaRPr/>
            </a:p>
          </p:txBody>
        </p:sp>
        <p:sp>
          <p:nvSpPr>
            <p:cNvPr id="41" name="object 16">
              <a:extLst>
                <a:ext uri="{FF2B5EF4-FFF2-40B4-BE49-F238E27FC236}">
                  <a16:creationId xmlns:a16="http://schemas.microsoft.com/office/drawing/2014/main" id="{961391A7-BA9A-8F35-0EC3-AA1B11A3330F}"/>
                </a:ext>
              </a:extLst>
            </p:cNvPr>
            <p:cNvSpPr txBox="1">
              <a:spLocks noGrp="1" noRot="1" noMove="1" noResize="1" noEditPoints="1" noAdjustHandles="1" noChangeArrowheads="1" noChangeShapeType="1"/>
            </p:cNvSpPr>
            <p:nvPr/>
          </p:nvSpPr>
          <p:spPr>
            <a:xfrm>
              <a:off x="3196751" y="4786377"/>
              <a:ext cx="800735" cy="513080"/>
            </a:xfrm>
            <a:prstGeom prst="rect">
              <a:avLst/>
            </a:prstGeom>
          </p:spPr>
          <p:txBody>
            <a:bodyPr vert="horz" wrap="square" lIns="0" tIns="12700" rIns="0" bIns="0" rtlCol="0">
              <a:spAutoFit/>
            </a:bodyPr>
            <a:lstStyle/>
            <a:p>
              <a:pPr marL="123189" marR="5080" indent="-111125">
                <a:lnSpc>
                  <a:spcPct val="100000"/>
                </a:lnSpc>
                <a:spcBef>
                  <a:spcPts val="100"/>
                </a:spcBef>
              </a:pPr>
              <a:r>
                <a:rPr sz="1600" b="1">
                  <a:solidFill>
                    <a:srgbClr val="231F20"/>
                  </a:solidFill>
                  <a:latin typeface="HelveticaNeueLT Pro 65 Md" panose="020B0804020202020204" pitchFamily="34" charset="0"/>
                  <a:cs typeface="Arial"/>
                </a:rPr>
                <a:t>Ways</a:t>
              </a:r>
              <a:r>
                <a:rPr sz="1600" b="1" spc="-85">
                  <a:solidFill>
                    <a:srgbClr val="231F20"/>
                  </a:solidFill>
                  <a:latin typeface="HelveticaNeueLT Pro 65 Md" panose="020B0804020202020204" pitchFamily="34" charset="0"/>
                  <a:cs typeface="Arial"/>
                </a:rPr>
                <a:t> </a:t>
              </a:r>
              <a:r>
                <a:rPr sz="1600" b="1" spc="-25">
                  <a:solidFill>
                    <a:srgbClr val="231F20"/>
                  </a:solidFill>
                  <a:latin typeface="HelveticaNeueLT Pro 65 Md" panose="020B0804020202020204" pitchFamily="34" charset="0"/>
                  <a:cs typeface="Arial"/>
                </a:rPr>
                <a:t>to </a:t>
              </a:r>
              <a:r>
                <a:rPr sz="1600" b="1" spc="-10">
                  <a:solidFill>
                    <a:srgbClr val="231F20"/>
                  </a:solidFill>
                  <a:latin typeface="HelveticaNeueLT Pro 65 Md" panose="020B0804020202020204" pitchFamily="34" charset="0"/>
                  <a:cs typeface="Arial"/>
                </a:rPr>
                <a:t>adapt</a:t>
              </a:r>
              <a:endParaRPr sz="1600">
                <a:latin typeface="HelveticaNeueLT Pro 65 Md" panose="020B0804020202020204" pitchFamily="34" charset="0"/>
                <a:cs typeface="Arial"/>
              </a:endParaRPr>
            </a:p>
          </p:txBody>
        </p:sp>
        <p:sp>
          <p:nvSpPr>
            <p:cNvPr id="42" name="object 17">
              <a:extLst>
                <a:ext uri="{FF2B5EF4-FFF2-40B4-BE49-F238E27FC236}">
                  <a16:creationId xmlns:a16="http://schemas.microsoft.com/office/drawing/2014/main" id="{8AFA80B5-DE80-8AF9-77D6-AC256AF9AC35}"/>
                </a:ext>
              </a:extLst>
            </p:cNvPr>
            <p:cNvSpPr>
              <a:spLocks noGrp="1" noRot="1" noMove="1" noResize="1" noEditPoints="1" noAdjustHandles="1" noChangeArrowheads="1" noChangeShapeType="1"/>
            </p:cNvSpPr>
            <p:nvPr/>
          </p:nvSpPr>
          <p:spPr>
            <a:xfrm>
              <a:off x="3000150" y="4464005"/>
              <a:ext cx="1204595" cy="1363917"/>
            </a:xfrm>
            <a:custGeom>
              <a:avLst/>
              <a:gdLst/>
              <a:ahLst/>
              <a:cxnLst/>
              <a:rect l="l" t="t" r="r" b="b"/>
              <a:pathLst>
                <a:path w="1204595" h="1175385">
                  <a:moveTo>
                    <a:pt x="152400" y="0"/>
                  </a:moveTo>
                  <a:lnTo>
                    <a:pt x="104231" y="7769"/>
                  </a:lnTo>
                  <a:lnTo>
                    <a:pt x="62396" y="29405"/>
                  </a:lnTo>
                  <a:lnTo>
                    <a:pt x="29405" y="62396"/>
                  </a:lnTo>
                  <a:lnTo>
                    <a:pt x="7769" y="104231"/>
                  </a:lnTo>
                  <a:lnTo>
                    <a:pt x="0" y="152399"/>
                  </a:lnTo>
                  <a:lnTo>
                    <a:pt x="0" y="1022896"/>
                  </a:lnTo>
                  <a:lnTo>
                    <a:pt x="7769" y="1071069"/>
                  </a:lnTo>
                  <a:lnTo>
                    <a:pt x="29405" y="1112904"/>
                  </a:lnTo>
                  <a:lnTo>
                    <a:pt x="62396" y="1145893"/>
                  </a:lnTo>
                  <a:lnTo>
                    <a:pt x="104231" y="1167527"/>
                  </a:lnTo>
                  <a:lnTo>
                    <a:pt x="152400" y="1175296"/>
                  </a:lnTo>
                  <a:lnTo>
                    <a:pt x="1051979" y="1175296"/>
                  </a:lnTo>
                  <a:lnTo>
                    <a:pt x="1100147" y="1167527"/>
                  </a:lnTo>
                  <a:lnTo>
                    <a:pt x="1141982" y="1145893"/>
                  </a:lnTo>
                  <a:lnTo>
                    <a:pt x="1174973" y="1112904"/>
                  </a:lnTo>
                  <a:lnTo>
                    <a:pt x="1196609" y="1071069"/>
                  </a:lnTo>
                  <a:lnTo>
                    <a:pt x="1204379" y="1022896"/>
                  </a:lnTo>
                  <a:lnTo>
                    <a:pt x="1204379" y="152399"/>
                  </a:lnTo>
                  <a:lnTo>
                    <a:pt x="1196609" y="104231"/>
                  </a:lnTo>
                  <a:lnTo>
                    <a:pt x="1174973" y="62396"/>
                  </a:lnTo>
                  <a:lnTo>
                    <a:pt x="1141982" y="29405"/>
                  </a:lnTo>
                  <a:lnTo>
                    <a:pt x="1100147" y="7769"/>
                  </a:lnTo>
                  <a:lnTo>
                    <a:pt x="1051979" y="0"/>
                  </a:lnTo>
                  <a:lnTo>
                    <a:pt x="152400" y="0"/>
                  </a:lnTo>
                  <a:close/>
                </a:path>
              </a:pathLst>
            </a:custGeom>
            <a:ln w="25399">
              <a:solidFill>
                <a:srgbClr val="231F20"/>
              </a:solidFill>
            </a:ln>
          </p:spPr>
          <p:txBody>
            <a:bodyPr wrap="square" lIns="0" tIns="0" rIns="0" bIns="0" rtlCol="0"/>
            <a:lstStyle/>
            <a:p>
              <a:endParaRPr/>
            </a:p>
          </p:txBody>
        </p:sp>
        <p:sp>
          <p:nvSpPr>
            <p:cNvPr id="43" name="object 18">
              <a:extLst>
                <a:ext uri="{FF2B5EF4-FFF2-40B4-BE49-F238E27FC236}">
                  <a16:creationId xmlns:a16="http://schemas.microsoft.com/office/drawing/2014/main" id="{A06F8841-B054-6EFB-243C-170527C50E88}"/>
                </a:ext>
              </a:extLst>
            </p:cNvPr>
            <p:cNvSpPr txBox="1">
              <a:spLocks noGrp="1" noRot="1" noMove="1" noResize="1" noEditPoints="1" noAdjustHandles="1" noChangeArrowheads="1" noChangeShapeType="1"/>
            </p:cNvSpPr>
            <p:nvPr/>
          </p:nvSpPr>
          <p:spPr>
            <a:xfrm>
              <a:off x="3022333" y="6148127"/>
              <a:ext cx="1157964" cy="513080"/>
            </a:xfrm>
            <a:prstGeom prst="rect">
              <a:avLst/>
            </a:prstGeom>
          </p:spPr>
          <p:txBody>
            <a:bodyPr vert="horz" wrap="square" lIns="0" tIns="12700" rIns="0" bIns="0" rtlCol="0">
              <a:spAutoFit/>
            </a:bodyPr>
            <a:lstStyle/>
            <a:p>
              <a:pPr marL="324485" marR="5080" indent="-312420">
                <a:lnSpc>
                  <a:spcPct val="100000"/>
                </a:lnSpc>
                <a:spcBef>
                  <a:spcPts val="100"/>
                </a:spcBef>
              </a:pPr>
              <a:r>
                <a:rPr sz="1600" b="1" spc="-10">
                  <a:solidFill>
                    <a:srgbClr val="231F20"/>
                  </a:solidFill>
                  <a:latin typeface="HelveticaNeueLT Pro 65 Md" panose="020B0804020202020204" pitchFamily="34" charset="0"/>
                  <a:cs typeface="Arial"/>
                </a:rPr>
                <a:t>Curriculum links</a:t>
              </a:r>
              <a:endParaRPr sz="1600">
                <a:latin typeface="HelveticaNeueLT Pro 65 Md" panose="020B0804020202020204" pitchFamily="34" charset="0"/>
                <a:cs typeface="Arial"/>
              </a:endParaRPr>
            </a:p>
          </p:txBody>
        </p:sp>
        <p:sp>
          <p:nvSpPr>
            <p:cNvPr id="44" name="object 19">
              <a:extLst>
                <a:ext uri="{FF2B5EF4-FFF2-40B4-BE49-F238E27FC236}">
                  <a16:creationId xmlns:a16="http://schemas.microsoft.com/office/drawing/2014/main" id="{76295285-3799-A93E-51A5-B8C80EDE304D}"/>
                </a:ext>
              </a:extLst>
            </p:cNvPr>
            <p:cNvSpPr>
              <a:spLocks noGrp="1" noRot="1" noMove="1" noResize="1" noEditPoints="1" noAdjustHandles="1" noChangeArrowheads="1" noChangeShapeType="1"/>
            </p:cNvSpPr>
            <p:nvPr/>
          </p:nvSpPr>
          <p:spPr>
            <a:xfrm>
              <a:off x="3000150" y="5961762"/>
              <a:ext cx="1204595" cy="1128763"/>
            </a:xfrm>
            <a:custGeom>
              <a:avLst/>
              <a:gdLst/>
              <a:ahLst/>
              <a:cxnLst/>
              <a:rect l="l" t="t" r="r" b="b"/>
              <a:pathLst>
                <a:path w="1204595" h="1353820">
                  <a:moveTo>
                    <a:pt x="152400" y="0"/>
                  </a:moveTo>
                  <a:lnTo>
                    <a:pt x="104231" y="7769"/>
                  </a:lnTo>
                  <a:lnTo>
                    <a:pt x="62396" y="29405"/>
                  </a:lnTo>
                  <a:lnTo>
                    <a:pt x="29405" y="62396"/>
                  </a:lnTo>
                  <a:lnTo>
                    <a:pt x="7769" y="104231"/>
                  </a:lnTo>
                  <a:lnTo>
                    <a:pt x="0" y="152400"/>
                  </a:lnTo>
                  <a:lnTo>
                    <a:pt x="0" y="1201000"/>
                  </a:lnTo>
                  <a:lnTo>
                    <a:pt x="7769" y="1249169"/>
                  </a:lnTo>
                  <a:lnTo>
                    <a:pt x="29405" y="1291004"/>
                  </a:lnTo>
                  <a:lnTo>
                    <a:pt x="62396" y="1323995"/>
                  </a:lnTo>
                  <a:lnTo>
                    <a:pt x="104231" y="1345630"/>
                  </a:lnTo>
                  <a:lnTo>
                    <a:pt x="152400" y="1353400"/>
                  </a:lnTo>
                  <a:lnTo>
                    <a:pt x="1051979" y="1353400"/>
                  </a:lnTo>
                  <a:lnTo>
                    <a:pt x="1100147" y="1345630"/>
                  </a:lnTo>
                  <a:lnTo>
                    <a:pt x="1141982" y="1323995"/>
                  </a:lnTo>
                  <a:lnTo>
                    <a:pt x="1174973" y="1291004"/>
                  </a:lnTo>
                  <a:lnTo>
                    <a:pt x="1196609" y="1249169"/>
                  </a:lnTo>
                  <a:lnTo>
                    <a:pt x="1204379" y="1201000"/>
                  </a:lnTo>
                  <a:lnTo>
                    <a:pt x="1204379" y="152400"/>
                  </a:lnTo>
                  <a:lnTo>
                    <a:pt x="1196609" y="104231"/>
                  </a:lnTo>
                  <a:lnTo>
                    <a:pt x="1174973" y="62396"/>
                  </a:lnTo>
                  <a:lnTo>
                    <a:pt x="1141982" y="29405"/>
                  </a:lnTo>
                  <a:lnTo>
                    <a:pt x="1100147" y="7769"/>
                  </a:lnTo>
                  <a:lnTo>
                    <a:pt x="1051979" y="0"/>
                  </a:lnTo>
                  <a:lnTo>
                    <a:pt x="152400" y="0"/>
                  </a:lnTo>
                  <a:close/>
                </a:path>
              </a:pathLst>
            </a:custGeom>
            <a:ln w="25400">
              <a:solidFill>
                <a:srgbClr val="231F20"/>
              </a:solidFill>
            </a:ln>
          </p:spPr>
          <p:txBody>
            <a:bodyPr wrap="square" lIns="0" tIns="0" rIns="0" bIns="0" rtlCol="0"/>
            <a:lstStyle/>
            <a:p>
              <a:endParaRPr/>
            </a:p>
          </p:txBody>
        </p:sp>
        <p:sp>
          <p:nvSpPr>
            <p:cNvPr id="45" name="object 20">
              <a:extLst>
                <a:ext uri="{FF2B5EF4-FFF2-40B4-BE49-F238E27FC236}">
                  <a16:creationId xmlns:a16="http://schemas.microsoft.com/office/drawing/2014/main" id="{82D9A5B6-1514-68E7-015C-C9FC2BB07D53}"/>
                </a:ext>
              </a:extLst>
            </p:cNvPr>
            <p:cNvSpPr txBox="1">
              <a:spLocks noGrp="1" noRot="1" noMove="1" noResize="1" noEditPoints="1" noAdjustHandles="1" noChangeArrowheads="1" noChangeShapeType="1"/>
            </p:cNvSpPr>
            <p:nvPr/>
          </p:nvSpPr>
          <p:spPr>
            <a:xfrm>
              <a:off x="676083" y="3926805"/>
              <a:ext cx="1467485" cy="269240"/>
            </a:xfrm>
            <a:prstGeom prst="rect">
              <a:avLst/>
            </a:prstGeom>
          </p:spPr>
          <p:txBody>
            <a:bodyPr vert="horz" wrap="square" lIns="0" tIns="12700" rIns="0" bIns="0" rtlCol="0">
              <a:spAutoFit/>
            </a:bodyPr>
            <a:lstStyle/>
            <a:p>
              <a:pPr marL="12700">
                <a:lnSpc>
                  <a:spcPct val="100000"/>
                </a:lnSpc>
                <a:spcBef>
                  <a:spcPts val="100"/>
                </a:spcBef>
              </a:pPr>
              <a:r>
                <a:rPr sz="1600" b="1">
                  <a:solidFill>
                    <a:srgbClr val="231F20"/>
                  </a:solidFill>
                  <a:latin typeface="Arial"/>
                  <a:cs typeface="Arial"/>
                </a:rPr>
                <a:t>What</a:t>
              </a:r>
              <a:r>
                <a:rPr sz="1600" b="1" spc="-45">
                  <a:solidFill>
                    <a:srgbClr val="231F20"/>
                  </a:solidFill>
                  <a:latin typeface="Arial"/>
                  <a:cs typeface="Arial"/>
                </a:rPr>
                <a:t> </a:t>
              </a:r>
              <a:r>
                <a:rPr sz="1600" b="1" spc="-10">
                  <a:solidFill>
                    <a:srgbClr val="231F20"/>
                  </a:solidFill>
                  <a:latin typeface="Arial"/>
                  <a:cs typeface="Arial"/>
                </a:rPr>
                <a:t>you</a:t>
              </a:r>
              <a:r>
                <a:rPr sz="1600" b="1" spc="-40">
                  <a:solidFill>
                    <a:srgbClr val="231F20"/>
                  </a:solidFill>
                  <a:latin typeface="Arial"/>
                  <a:cs typeface="Arial"/>
                </a:rPr>
                <a:t> </a:t>
              </a:r>
              <a:r>
                <a:rPr sz="1600" b="1" spc="-20">
                  <a:solidFill>
                    <a:srgbClr val="231F20"/>
                  </a:solidFill>
                  <a:latin typeface="Arial"/>
                  <a:cs typeface="Arial"/>
                </a:rPr>
                <a:t>need</a:t>
              </a:r>
              <a:endParaRPr sz="1600">
                <a:latin typeface="Arial"/>
                <a:cs typeface="Arial"/>
              </a:endParaRPr>
            </a:p>
          </p:txBody>
        </p:sp>
        <p:sp>
          <p:nvSpPr>
            <p:cNvPr id="46" name="object 21">
              <a:extLst>
                <a:ext uri="{FF2B5EF4-FFF2-40B4-BE49-F238E27FC236}">
                  <a16:creationId xmlns:a16="http://schemas.microsoft.com/office/drawing/2014/main" id="{D7379DD5-A333-ED80-D69E-44AFBF2C90DD}"/>
                </a:ext>
              </a:extLst>
            </p:cNvPr>
            <p:cNvSpPr txBox="1">
              <a:spLocks noGrp="1" noRot="1" noMove="1" noResize="1" noEditPoints="1" noAdjustHandles="1" noChangeArrowheads="1" noChangeShapeType="1"/>
            </p:cNvSpPr>
            <p:nvPr/>
          </p:nvSpPr>
          <p:spPr>
            <a:xfrm>
              <a:off x="621549" y="4065574"/>
              <a:ext cx="1963552" cy="2230911"/>
            </a:xfrm>
            <a:prstGeom prst="rect">
              <a:avLst/>
            </a:prstGeom>
          </p:spPr>
          <p:txBody>
            <a:bodyPr vert="horz" wrap="square" lIns="0" tIns="0" rIns="0" bIns="0" rtlCol="0" anchor="t">
              <a:spAutoFit/>
            </a:bodyPr>
            <a:lstStyle/>
            <a:p>
              <a:endParaRPr lang="en-GB" sz="1200" dirty="0">
                <a:solidFill>
                  <a:schemeClr val="tx1"/>
                </a:solidFill>
                <a:latin typeface="HelveticaNeueLT Pro 45 Lt"/>
              </a:endParaRPr>
            </a:p>
            <a:p>
              <a:pPr marL="171450" indent="-171450">
                <a:buClr>
                  <a:srgbClr val="EE2A24"/>
                </a:buClr>
                <a:buFont typeface="HelveticaNeueLT Pro 45 Lt" panose="020B0403020202020204" pitchFamily="34" charset="0"/>
                <a:buChar char="–"/>
              </a:pPr>
              <a:r>
                <a:rPr lang="en-GB" sz="1200" dirty="0">
                  <a:latin typeface="HelveticaNeueLT Pro 45 Lt"/>
                </a:rPr>
                <a:t>Optional: print out of character cards – one set per group</a:t>
              </a:r>
            </a:p>
            <a:p>
              <a:pPr marL="171450" indent="-171450">
                <a:buClr>
                  <a:srgbClr val="EE2A24"/>
                </a:buClr>
                <a:buFont typeface="HelveticaNeueLT Pro 45 Lt" panose="020B0403020202020204" pitchFamily="34" charset="0"/>
                <a:buChar char="–"/>
              </a:pPr>
              <a:r>
                <a:rPr lang="en-GB" sz="1200" dirty="0">
                  <a:latin typeface="HelveticaNeueLT Pro 45 Lt"/>
                </a:rPr>
                <a:t>Optional: print </a:t>
              </a:r>
              <a:r>
                <a:rPr lang="en-GB" sz="1200">
                  <a:latin typeface="HelveticaNeueLT Pro 45 Lt"/>
                </a:rPr>
                <a:t>slide 17, </a:t>
              </a:r>
              <a:r>
                <a:rPr lang="en-GB" sz="1200" dirty="0">
                  <a:latin typeface="HelveticaNeueLT Pro 45 Lt"/>
                </a:rPr>
                <a:t>one per group, for learners to examine directly</a:t>
              </a:r>
            </a:p>
            <a:p>
              <a:pPr marL="171450" indent="-171450">
                <a:buClr>
                  <a:srgbClr val="EE2A24"/>
                </a:buClr>
                <a:buFont typeface="HelveticaNeueLT Pro 45 Lt" panose="020B0403020202020204" pitchFamily="34" charset="0"/>
                <a:buChar char="–"/>
              </a:pPr>
              <a:r>
                <a:rPr lang="en-GB" sz="1200" dirty="0">
                  <a:latin typeface="HelveticaNeueLT Pro 45 Lt"/>
                </a:rPr>
                <a:t>Optional: highlighters.</a:t>
              </a:r>
            </a:p>
            <a:p>
              <a:pPr marL="171450" indent="-171450">
                <a:buClr>
                  <a:srgbClr val="EE2A24"/>
                </a:buClr>
                <a:buFont typeface="HelveticaNeueLT Pro 45 Lt" panose="020B0403020202020204" pitchFamily="34" charset="0"/>
                <a:buChar char="–"/>
              </a:pPr>
              <a:r>
                <a:rPr lang="en-GB" sz="1200" dirty="0">
                  <a:latin typeface="HelveticaNeueLT Pro 45 Lt"/>
                </a:rPr>
                <a:t>Optional: prepare for 'take a pause' by having a song ready for learners to listen to.</a:t>
              </a:r>
            </a:p>
          </p:txBody>
        </p:sp>
        <p:sp>
          <p:nvSpPr>
            <p:cNvPr id="47" name="object 23">
              <a:extLst>
                <a:ext uri="{FF2B5EF4-FFF2-40B4-BE49-F238E27FC236}">
                  <a16:creationId xmlns:a16="http://schemas.microsoft.com/office/drawing/2014/main" id="{89CB9A44-56F7-0063-68BC-55DCBE138719}"/>
                </a:ext>
              </a:extLst>
            </p:cNvPr>
            <p:cNvSpPr>
              <a:spLocks noGrp="1" noRot="1" noMove="1" noResize="1" noEditPoints="1" noAdjustHandles="1" noChangeArrowheads="1" noChangeShapeType="1"/>
            </p:cNvSpPr>
            <p:nvPr/>
          </p:nvSpPr>
          <p:spPr>
            <a:xfrm>
              <a:off x="552700" y="3810704"/>
              <a:ext cx="2163445" cy="3088640"/>
            </a:xfrm>
            <a:custGeom>
              <a:avLst/>
              <a:gdLst/>
              <a:ahLst/>
              <a:cxnLst/>
              <a:rect l="l" t="t" r="r" b="b"/>
              <a:pathLst>
                <a:path w="2163445" h="3088640">
                  <a:moveTo>
                    <a:pt x="152400" y="0"/>
                  </a:moveTo>
                  <a:lnTo>
                    <a:pt x="104231" y="7769"/>
                  </a:lnTo>
                  <a:lnTo>
                    <a:pt x="62396" y="29405"/>
                  </a:lnTo>
                  <a:lnTo>
                    <a:pt x="29405" y="62396"/>
                  </a:lnTo>
                  <a:lnTo>
                    <a:pt x="7769" y="104231"/>
                  </a:lnTo>
                  <a:lnTo>
                    <a:pt x="0" y="152400"/>
                  </a:lnTo>
                  <a:lnTo>
                    <a:pt x="0" y="2936201"/>
                  </a:lnTo>
                  <a:lnTo>
                    <a:pt x="7769" y="2984370"/>
                  </a:lnTo>
                  <a:lnTo>
                    <a:pt x="29405" y="3026205"/>
                  </a:lnTo>
                  <a:lnTo>
                    <a:pt x="62396" y="3059196"/>
                  </a:lnTo>
                  <a:lnTo>
                    <a:pt x="104231" y="3080831"/>
                  </a:lnTo>
                  <a:lnTo>
                    <a:pt x="152400" y="3088601"/>
                  </a:lnTo>
                  <a:lnTo>
                    <a:pt x="2010803" y="3088601"/>
                  </a:lnTo>
                  <a:lnTo>
                    <a:pt x="2058971" y="3080831"/>
                  </a:lnTo>
                  <a:lnTo>
                    <a:pt x="2100806" y="3059196"/>
                  </a:lnTo>
                  <a:lnTo>
                    <a:pt x="2133797" y="3026205"/>
                  </a:lnTo>
                  <a:lnTo>
                    <a:pt x="2155433" y="2984370"/>
                  </a:lnTo>
                  <a:lnTo>
                    <a:pt x="2163203" y="2936201"/>
                  </a:lnTo>
                  <a:lnTo>
                    <a:pt x="2163203" y="152400"/>
                  </a:lnTo>
                  <a:lnTo>
                    <a:pt x="2155433" y="104231"/>
                  </a:lnTo>
                  <a:lnTo>
                    <a:pt x="2133797" y="62396"/>
                  </a:lnTo>
                  <a:lnTo>
                    <a:pt x="2100806" y="29405"/>
                  </a:lnTo>
                  <a:lnTo>
                    <a:pt x="2058971" y="7769"/>
                  </a:lnTo>
                  <a:lnTo>
                    <a:pt x="2010803" y="0"/>
                  </a:lnTo>
                  <a:lnTo>
                    <a:pt x="152400" y="0"/>
                  </a:lnTo>
                  <a:close/>
                </a:path>
              </a:pathLst>
            </a:custGeom>
            <a:ln w="25400">
              <a:solidFill>
                <a:srgbClr val="231F20"/>
              </a:solidFill>
            </a:ln>
          </p:spPr>
          <p:txBody>
            <a:bodyPr wrap="square" lIns="0" tIns="0" rIns="0" bIns="0" rtlCol="0"/>
            <a:lstStyle/>
            <a:p>
              <a:endParaRPr/>
            </a:p>
          </p:txBody>
        </p:sp>
        <p:sp>
          <p:nvSpPr>
            <p:cNvPr id="48" name="object 24">
              <a:extLst>
                <a:ext uri="{FF2B5EF4-FFF2-40B4-BE49-F238E27FC236}">
                  <a16:creationId xmlns:a16="http://schemas.microsoft.com/office/drawing/2014/main" id="{3D942A44-9291-40A2-4BA3-B1ACA270F34B}"/>
                </a:ext>
              </a:extLst>
            </p:cNvPr>
            <p:cNvSpPr>
              <a:spLocks noGrp="1" noRot="1" noMove="1" noResize="1" noEditPoints="1" noAdjustHandles="1" noChangeArrowheads="1" noChangeShapeType="1"/>
            </p:cNvSpPr>
            <p:nvPr/>
          </p:nvSpPr>
          <p:spPr>
            <a:xfrm>
              <a:off x="546750" y="2604705"/>
              <a:ext cx="2169160" cy="1149985"/>
            </a:xfrm>
            <a:custGeom>
              <a:avLst/>
              <a:gdLst/>
              <a:ahLst/>
              <a:cxnLst/>
              <a:rect l="l" t="t" r="r" b="b"/>
              <a:pathLst>
                <a:path w="2169160" h="1149985">
                  <a:moveTo>
                    <a:pt x="152400" y="0"/>
                  </a:moveTo>
                  <a:lnTo>
                    <a:pt x="104231" y="7769"/>
                  </a:lnTo>
                  <a:lnTo>
                    <a:pt x="62396" y="29405"/>
                  </a:lnTo>
                  <a:lnTo>
                    <a:pt x="29405" y="62396"/>
                  </a:lnTo>
                  <a:lnTo>
                    <a:pt x="7769" y="104231"/>
                  </a:lnTo>
                  <a:lnTo>
                    <a:pt x="0" y="152400"/>
                  </a:lnTo>
                  <a:lnTo>
                    <a:pt x="0" y="997077"/>
                  </a:lnTo>
                  <a:lnTo>
                    <a:pt x="7769" y="1045245"/>
                  </a:lnTo>
                  <a:lnTo>
                    <a:pt x="29405" y="1087080"/>
                  </a:lnTo>
                  <a:lnTo>
                    <a:pt x="62396" y="1120071"/>
                  </a:lnTo>
                  <a:lnTo>
                    <a:pt x="104231" y="1141707"/>
                  </a:lnTo>
                  <a:lnTo>
                    <a:pt x="152400" y="1149477"/>
                  </a:lnTo>
                  <a:lnTo>
                    <a:pt x="2016747" y="1149477"/>
                  </a:lnTo>
                  <a:lnTo>
                    <a:pt x="2064920" y="1141707"/>
                  </a:lnTo>
                  <a:lnTo>
                    <a:pt x="2106755" y="1120071"/>
                  </a:lnTo>
                  <a:lnTo>
                    <a:pt x="2139745" y="1087080"/>
                  </a:lnTo>
                  <a:lnTo>
                    <a:pt x="2161378" y="1045245"/>
                  </a:lnTo>
                  <a:lnTo>
                    <a:pt x="2169147" y="997077"/>
                  </a:lnTo>
                  <a:lnTo>
                    <a:pt x="2169147" y="152400"/>
                  </a:lnTo>
                  <a:lnTo>
                    <a:pt x="2161378" y="104231"/>
                  </a:lnTo>
                  <a:lnTo>
                    <a:pt x="2139745" y="62396"/>
                  </a:lnTo>
                  <a:lnTo>
                    <a:pt x="2106755" y="29405"/>
                  </a:lnTo>
                  <a:lnTo>
                    <a:pt x="2064920" y="7769"/>
                  </a:lnTo>
                  <a:lnTo>
                    <a:pt x="2016747" y="0"/>
                  </a:lnTo>
                  <a:lnTo>
                    <a:pt x="152400" y="0"/>
                  </a:lnTo>
                  <a:close/>
                </a:path>
              </a:pathLst>
            </a:custGeom>
            <a:ln w="25400">
              <a:solidFill>
                <a:srgbClr val="231F20"/>
              </a:solidFill>
            </a:ln>
          </p:spPr>
          <p:txBody>
            <a:bodyPr wrap="square" lIns="0" tIns="0" rIns="0" bIns="0" rtlCol="0"/>
            <a:lstStyle/>
            <a:p>
              <a:endParaRPr/>
            </a:p>
          </p:txBody>
        </p:sp>
        <p:sp>
          <p:nvSpPr>
            <p:cNvPr id="49" name="object 25">
              <a:extLst>
                <a:ext uri="{FF2B5EF4-FFF2-40B4-BE49-F238E27FC236}">
                  <a16:creationId xmlns:a16="http://schemas.microsoft.com/office/drawing/2014/main" id="{3A9DF9E6-0E9E-B375-E711-6739E4161C99}"/>
                </a:ext>
              </a:extLst>
            </p:cNvPr>
            <p:cNvSpPr txBox="1">
              <a:spLocks noGrp="1" noRot="1" noMove="1" noResize="1" noEditPoints="1" noAdjustHandles="1" noChangeArrowheads="1" noChangeShapeType="1"/>
            </p:cNvSpPr>
            <p:nvPr/>
          </p:nvSpPr>
          <p:spPr>
            <a:xfrm>
              <a:off x="1235858" y="1460309"/>
              <a:ext cx="1349243" cy="260789"/>
            </a:xfrm>
            <a:prstGeom prst="rect">
              <a:avLst/>
            </a:prstGeom>
          </p:spPr>
          <p:txBody>
            <a:bodyPr vert="horz" wrap="square" lIns="0" tIns="12700" rIns="0" bIns="0" rtlCol="0">
              <a:spAutoFit/>
            </a:bodyPr>
            <a:lstStyle/>
            <a:p>
              <a:pPr marL="12700">
                <a:lnSpc>
                  <a:spcPct val="100000"/>
                </a:lnSpc>
                <a:spcBef>
                  <a:spcPts val="100"/>
                </a:spcBef>
              </a:pPr>
              <a:r>
                <a:rPr lang="en-GB" sz="1600" b="1" spc="-10">
                  <a:solidFill>
                    <a:srgbClr val="231F20"/>
                  </a:solidFill>
                  <a:latin typeface="HelveticaNeueLT Pro 65 Md" panose="020B0804020202020204" pitchFamily="34" charset="0"/>
                  <a:cs typeface="Arial"/>
                </a:rPr>
                <a:t>Groups of 4</a:t>
              </a:r>
              <a:endParaRPr sz="1600">
                <a:latin typeface="HelveticaNeueLT Pro 65 Md" panose="020B0804020202020204" pitchFamily="34" charset="0"/>
                <a:cs typeface="Arial"/>
              </a:endParaRPr>
            </a:p>
          </p:txBody>
        </p:sp>
        <p:sp>
          <p:nvSpPr>
            <p:cNvPr id="51" name="object 26">
              <a:extLst>
                <a:ext uri="{FF2B5EF4-FFF2-40B4-BE49-F238E27FC236}">
                  <a16:creationId xmlns:a16="http://schemas.microsoft.com/office/drawing/2014/main" id="{9B00114F-2B89-5D6A-B606-A42C02C1B6A5}"/>
                </a:ext>
              </a:extLst>
            </p:cNvPr>
            <p:cNvSpPr>
              <a:spLocks noGrp="1" noRot="1" noMove="1" noResize="1" noEditPoints="1" noAdjustHandles="1" noChangeArrowheads="1" noChangeShapeType="1"/>
            </p:cNvSpPr>
            <p:nvPr/>
          </p:nvSpPr>
          <p:spPr>
            <a:xfrm>
              <a:off x="552700" y="1303030"/>
              <a:ext cx="2163445" cy="601345"/>
            </a:xfrm>
            <a:custGeom>
              <a:avLst/>
              <a:gdLst/>
              <a:ahLst/>
              <a:cxnLst/>
              <a:rect l="l" t="t" r="r" b="b"/>
              <a:pathLst>
                <a:path w="2163445" h="601344">
                  <a:moveTo>
                    <a:pt x="152400" y="0"/>
                  </a:moveTo>
                  <a:lnTo>
                    <a:pt x="104231" y="7769"/>
                  </a:lnTo>
                  <a:lnTo>
                    <a:pt x="62396" y="29405"/>
                  </a:lnTo>
                  <a:lnTo>
                    <a:pt x="29405" y="62396"/>
                  </a:lnTo>
                  <a:lnTo>
                    <a:pt x="7769" y="104231"/>
                  </a:lnTo>
                  <a:lnTo>
                    <a:pt x="0" y="152400"/>
                  </a:lnTo>
                  <a:lnTo>
                    <a:pt x="0" y="448868"/>
                  </a:lnTo>
                  <a:lnTo>
                    <a:pt x="7769" y="497041"/>
                  </a:lnTo>
                  <a:lnTo>
                    <a:pt x="29405" y="538877"/>
                  </a:lnTo>
                  <a:lnTo>
                    <a:pt x="62396" y="571866"/>
                  </a:lnTo>
                  <a:lnTo>
                    <a:pt x="104231" y="593500"/>
                  </a:lnTo>
                  <a:lnTo>
                    <a:pt x="152400" y="601268"/>
                  </a:lnTo>
                  <a:lnTo>
                    <a:pt x="2010803" y="601268"/>
                  </a:lnTo>
                  <a:lnTo>
                    <a:pt x="2058971" y="593500"/>
                  </a:lnTo>
                  <a:lnTo>
                    <a:pt x="2100806" y="571866"/>
                  </a:lnTo>
                  <a:lnTo>
                    <a:pt x="2133797" y="538877"/>
                  </a:lnTo>
                  <a:lnTo>
                    <a:pt x="2155433" y="497041"/>
                  </a:lnTo>
                  <a:lnTo>
                    <a:pt x="2163203" y="448868"/>
                  </a:lnTo>
                  <a:lnTo>
                    <a:pt x="2163203" y="152400"/>
                  </a:lnTo>
                  <a:lnTo>
                    <a:pt x="2155433" y="104231"/>
                  </a:lnTo>
                  <a:lnTo>
                    <a:pt x="2133797" y="62396"/>
                  </a:lnTo>
                  <a:lnTo>
                    <a:pt x="2100806" y="29405"/>
                  </a:lnTo>
                  <a:lnTo>
                    <a:pt x="2058971" y="7769"/>
                  </a:lnTo>
                  <a:lnTo>
                    <a:pt x="2010803" y="0"/>
                  </a:lnTo>
                  <a:lnTo>
                    <a:pt x="152400" y="0"/>
                  </a:lnTo>
                  <a:close/>
                </a:path>
              </a:pathLst>
            </a:custGeom>
            <a:ln w="25400">
              <a:solidFill>
                <a:srgbClr val="231F20"/>
              </a:solidFill>
            </a:ln>
          </p:spPr>
          <p:txBody>
            <a:bodyPr wrap="square" lIns="0" tIns="0" rIns="0" bIns="0" rtlCol="0"/>
            <a:lstStyle/>
            <a:p>
              <a:endParaRPr/>
            </a:p>
          </p:txBody>
        </p:sp>
        <p:sp>
          <p:nvSpPr>
            <p:cNvPr id="52" name="object 27">
              <a:extLst>
                <a:ext uri="{FF2B5EF4-FFF2-40B4-BE49-F238E27FC236}">
                  <a16:creationId xmlns:a16="http://schemas.microsoft.com/office/drawing/2014/main" id="{60B66953-E7AF-7B5E-E838-D6FCC82EABB5}"/>
                </a:ext>
              </a:extLst>
            </p:cNvPr>
            <p:cNvSpPr txBox="1">
              <a:spLocks noGrp="1" noRot="1" noMove="1" noResize="1" noEditPoints="1" noAdjustHandles="1" noChangeArrowheads="1" noChangeShapeType="1"/>
            </p:cNvSpPr>
            <p:nvPr/>
          </p:nvSpPr>
          <p:spPr>
            <a:xfrm>
              <a:off x="1213050" y="2111021"/>
              <a:ext cx="1155296" cy="260789"/>
            </a:xfrm>
            <a:prstGeom prst="rect">
              <a:avLst/>
            </a:prstGeom>
          </p:spPr>
          <p:txBody>
            <a:bodyPr vert="horz" wrap="square" lIns="0" tIns="12700" rIns="0" bIns="0" rtlCol="0">
              <a:spAutoFit/>
            </a:bodyPr>
            <a:lstStyle/>
            <a:p>
              <a:pPr marL="12700">
                <a:lnSpc>
                  <a:spcPct val="100000"/>
                </a:lnSpc>
                <a:spcBef>
                  <a:spcPts val="100"/>
                </a:spcBef>
              </a:pPr>
              <a:r>
                <a:rPr lang="en-GB" sz="1600" b="1" spc="-10">
                  <a:solidFill>
                    <a:srgbClr val="231F20"/>
                  </a:solidFill>
                  <a:latin typeface="HelveticaNeueLT Pro 65 Md" panose="020B0804020202020204" pitchFamily="34" charset="0"/>
                  <a:cs typeface="Arial"/>
                </a:rPr>
                <a:t>Teamwork</a:t>
              </a:r>
              <a:endParaRPr sz="1600">
                <a:latin typeface="HelveticaNeueLT Pro 65 Md" panose="020B0804020202020204" pitchFamily="34" charset="0"/>
                <a:cs typeface="Arial"/>
              </a:endParaRPr>
            </a:p>
          </p:txBody>
        </p:sp>
        <p:sp>
          <p:nvSpPr>
            <p:cNvPr id="53" name="object 28">
              <a:extLst>
                <a:ext uri="{FF2B5EF4-FFF2-40B4-BE49-F238E27FC236}">
                  <a16:creationId xmlns:a16="http://schemas.microsoft.com/office/drawing/2014/main" id="{487E990D-C1C7-A7DE-891E-F0EF8D401695}"/>
                </a:ext>
              </a:extLst>
            </p:cNvPr>
            <p:cNvSpPr>
              <a:spLocks noGrp="1" noRot="1" noMove="1" noResize="1" noEditPoints="1" noAdjustHandles="1" noChangeArrowheads="1" noChangeShapeType="1"/>
            </p:cNvSpPr>
            <p:nvPr/>
          </p:nvSpPr>
          <p:spPr>
            <a:xfrm>
              <a:off x="546750" y="1953742"/>
              <a:ext cx="2169160" cy="601345"/>
            </a:xfrm>
            <a:custGeom>
              <a:avLst/>
              <a:gdLst/>
              <a:ahLst/>
              <a:cxnLst/>
              <a:rect l="l" t="t" r="r" b="b"/>
              <a:pathLst>
                <a:path w="2169160" h="601344">
                  <a:moveTo>
                    <a:pt x="152400" y="0"/>
                  </a:moveTo>
                  <a:lnTo>
                    <a:pt x="104231" y="7769"/>
                  </a:lnTo>
                  <a:lnTo>
                    <a:pt x="62396" y="29405"/>
                  </a:lnTo>
                  <a:lnTo>
                    <a:pt x="29405" y="62396"/>
                  </a:lnTo>
                  <a:lnTo>
                    <a:pt x="7769" y="104231"/>
                  </a:lnTo>
                  <a:lnTo>
                    <a:pt x="0" y="152400"/>
                  </a:lnTo>
                  <a:lnTo>
                    <a:pt x="0" y="448868"/>
                  </a:lnTo>
                  <a:lnTo>
                    <a:pt x="7769" y="497041"/>
                  </a:lnTo>
                  <a:lnTo>
                    <a:pt x="29405" y="538877"/>
                  </a:lnTo>
                  <a:lnTo>
                    <a:pt x="62396" y="571866"/>
                  </a:lnTo>
                  <a:lnTo>
                    <a:pt x="104231" y="593500"/>
                  </a:lnTo>
                  <a:lnTo>
                    <a:pt x="152400" y="601268"/>
                  </a:lnTo>
                  <a:lnTo>
                    <a:pt x="2016747" y="601268"/>
                  </a:lnTo>
                  <a:lnTo>
                    <a:pt x="2064920" y="593500"/>
                  </a:lnTo>
                  <a:lnTo>
                    <a:pt x="2106755" y="571866"/>
                  </a:lnTo>
                  <a:lnTo>
                    <a:pt x="2139745" y="538877"/>
                  </a:lnTo>
                  <a:lnTo>
                    <a:pt x="2161378" y="497041"/>
                  </a:lnTo>
                  <a:lnTo>
                    <a:pt x="2169147" y="448868"/>
                  </a:lnTo>
                  <a:lnTo>
                    <a:pt x="2169147" y="152400"/>
                  </a:lnTo>
                  <a:lnTo>
                    <a:pt x="2161378" y="104231"/>
                  </a:lnTo>
                  <a:lnTo>
                    <a:pt x="2139745" y="62396"/>
                  </a:lnTo>
                  <a:lnTo>
                    <a:pt x="2106755" y="29405"/>
                  </a:lnTo>
                  <a:lnTo>
                    <a:pt x="2064920" y="7769"/>
                  </a:lnTo>
                  <a:lnTo>
                    <a:pt x="2016747" y="0"/>
                  </a:lnTo>
                  <a:lnTo>
                    <a:pt x="152400" y="0"/>
                  </a:lnTo>
                  <a:close/>
                </a:path>
              </a:pathLst>
            </a:custGeom>
            <a:ln w="25400">
              <a:solidFill>
                <a:srgbClr val="231F20"/>
              </a:solidFill>
            </a:ln>
          </p:spPr>
          <p:txBody>
            <a:bodyPr wrap="square" lIns="0" tIns="0" rIns="0" bIns="0" rtlCol="0"/>
            <a:lstStyle/>
            <a:p>
              <a:endParaRPr/>
            </a:p>
          </p:txBody>
        </p:sp>
        <p:sp>
          <p:nvSpPr>
            <p:cNvPr id="56" name="object 29">
              <a:extLst>
                <a:ext uri="{FF2B5EF4-FFF2-40B4-BE49-F238E27FC236}">
                  <a16:creationId xmlns:a16="http://schemas.microsoft.com/office/drawing/2014/main" id="{5CC3DAB1-282D-3DB0-529F-C4DF3A392E23}"/>
                </a:ext>
              </a:extLst>
            </p:cNvPr>
            <p:cNvSpPr txBox="1">
              <a:spLocks noGrp="1" noRot="1" noMove="1" noResize="1" noEditPoints="1" noAdjustHandles="1" noChangeArrowheads="1" noChangeShapeType="1"/>
            </p:cNvSpPr>
            <p:nvPr/>
          </p:nvSpPr>
          <p:spPr>
            <a:xfrm>
              <a:off x="1232004" y="809595"/>
              <a:ext cx="1256112" cy="260789"/>
            </a:xfrm>
            <a:prstGeom prst="rect">
              <a:avLst/>
            </a:prstGeom>
          </p:spPr>
          <p:txBody>
            <a:bodyPr vert="horz" wrap="square" lIns="0" tIns="12700" rIns="0" bIns="0" rtlCol="0">
              <a:spAutoFit/>
            </a:bodyPr>
            <a:lstStyle/>
            <a:p>
              <a:pPr marL="12700">
                <a:lnSpc>
                  <a:spcPct val="100000"/>
                </a:lnSpc>
                <a:spcBef>
                  <a:spcPts val="100"/>
                </a:spcBef>
              </a:pPr>
              <a:r>
                <a:rPr lang="en-GB" sz="1600" b="1" spc="-20">
                  <a:solidFill>
                    <a:srgbClr val="231F20"/>
                  </a:solidFill>
                  <a:latin typeface="HelveticaNeueLT Pro 65 Md" panose="020B0804020202020204" pitchFamily="34" charset="0"/>
                  <a:cs typeface="Arial"/>
                </a:rPr>
                <a:t>20</a:t>
              </a:r>
              <a:r>
                <a:rPr sz="1600" b="1" spc="-20">
                  <a:solidFill>
                    <a:srgbClr val="231F20"/>
                  </a:solidFill>
                  <a:latin typeface="HelveticaNeueLT Pro 65 Md" panose="020B0804020202020204" pitchFamily="34" charset="0"/>
                  <a:cs typeface="Arial"/>
                </a:rPr>
                <a:t> </a:t>
              </a:r>
              <a:r>
                <a:rPr sz="1600" b="1" spc="-10">
                  <a:solidFill>
                    <a:srgbClr val="231F20"/>
                  </a:solidFill>
                  <a:latin typeface="HelveticaNeueLT Pro 65 Md" panose="020B0804020202020204" pitchFamily="34" charset="0"/>
                  <a:cs typeface="Arial"/>
                </a:rPr>
                <a:t>Minutes</a:t>
              </a:r>
              <a:endParaRPr sz="1600">
                <a:latin typeface="HelveticaNeueLT Pro 65 Md" panose="020B0804020202020204" pitchFamily="34" charset="0"/>
                <a:cs typeface="Arial"/>
              </a:endParaRPr>
            </a:p>
          </p:txBody>
        </p:sp>
        <p:sp>
          <p:nvSpPr>
            <p:cNvPr id="57" name="object 31">
              <a:extLst>
                <a:ext uri="{FF2B5EF4-FFF2-40B4-BE49-F238E27FC236}">
                  <a16:creationId xmlns:a16="http://schemas.microsoft.com/office/drawing/2014/main" id="{DA948883-05A2-04D7-70FF-E09CF3E5A911}"/>
                </a:ext>
              </a:extLst>
            </p:cNvPr>
            <p:cNvSpPr>
              <a:spLocks noGrp="1" noRot="1" noMove="1" noResize="1" noEditPoints="1" noAdjustHandles="1" noChangeArrowheads="1" noChangeShapeType="1"/>
            </p:cNvSpPr>
            <p:nvPr/>
          </p:nvSpPr>
          <p:spPr>
            <a:xfrm>
              <a:off x="552700" y="652317"/>
              <a:ext cx="2163445" cy="601345"/>
            </a:xfrm>
            <a:custGeom>
              <a:avLst/>
              <a:gdLst/>
              <a:ahLst/>
              <a:cxnLst/>
              <a:rect l="l" t="t" r="r" b="b"/>
              <a:pathLst>
                <a:path w="2163445" h="601344">
                  <a:moveTo>
                    <a:pt x="152400" y="0"/>
                  </a:moveTo>
                  <a:lnTo>
                    <a:pt x="104231" y="7769"/>
                  </a:lnTo>
                  <a:lnTo>
                    <a:pt x="62396" y="29405"/>
                  </a:lnTo>
                  <a:lnTo>
                    <a:pt x="29405" y="62396"/>
                  </a:lnTo>
                  <a:lnTo>
                    <a:pt x="7769" y="104231"/>
                  </a:lnTo>
                  <a:lnTo>
                    <a:pt x="0" y="152400"/>
                  </a:lnTo>
                  <a:lnTo>
                    <a:pt x="0" y="448868"/>
                  </a:lnTo>
                  <a:lnTo>
                    <a:pt x="7769" y="497041"/>
                  </a:lnTo>
                  <a:lnTo>
                    <a:pt x="29405" y="538877"/>
                  </a:lnTo>
                  <a:lnTo>
                    <a:pt x="62396" y="571866"/>
                  </a:lnTo>
                  <a:lnTo>
                    <a:pt x="104231" y="593500"/>
                  </a:lnTo>
                  <a:lnTo>
                    <a:pt x="152400" y="601268"/>
                  </a:lnTo>
                  <a:lnTo>
                    <a:pt x="2010803" y="601268"/>
                  </a:lnTo>
                  <a:lnTo>
                    <a:pt x="2058971" y="593500"/>
                  </a:lnTo>
                  <a:lnTo>
                    <a:pt x="2100806" y="571866"/>
                  </a:lnTo>
                  <a:lnTo>
                    <a:pt x="2133797" y="538877"/>
                  </a:lnTo>
                  <a:lnTo>
                    <a:pt x="2155433" y="497041"/>
                  </a:lnTo>
                  <a:lnTo>
                    <a:pt x="2163203" y="448868"/>
                  </a:lnTo>
                  <a:lnTo>
                    <a:pt x="2163203" y="152400"/>
                  </a:lnTo>
                  <a:lnTo>
                    <a:pt x="2155433" y="104231"/>
                  </a:lnTo>
                  <a:lnTo>
                    <a:pt x="2133797" y="62396"/>
                  </a:lnTo>
                  <a:lnTo>
                    <a:pt x="2100806" y="29405"/>
                  </a:lnTo>
                  <a:lnTo>
                    <a:pt x="2058971" y="7769"/>
                  </a:lnTo>
                  <a:lnTo>
                    <a:pt x="2010803" y="0"/>
                  </a:lnTo>
                  <a:lnTo>
                    <a:pt x="152400" y="0"/>
                  </a:lnTo>
                  <a:close/>
                </a:path>
              </a:pathLst>
            </a:custGeom>
            <a:ln w="25400">
              <a:solidFill>
                <a:srgbClr val="231F20"/>
              </a:solidFill>
            </a:ln>
          </p:spPr>
          <p:txBody>
            <a:bodyPr wrap="square" lIns="0" tIns="0" rIns="0" bIns="0" rtlCol="0"/>
            <a:lstStyle/>
            <a:p>
              <a:endParaRPr/>
            </a:p>
          </p:txBody>
        </p:sp>
        <p:pic>
          <p:nvPicPr>
            <p:cNvPr id="58" name="object 32">
              <a:extLst>
                <a:ext uri="{FF2B5EF4-FFF2-40B4-BE49-F238E27FC236}">
                  <a16:creationId xmlns:a16="http://schemas.microsoft.com/office/drawing/2014/main" id="{7EC1699B-85C1-CEE1-0BAE-D37A2C9E1C5B}"/>
                </a:ext>
              </a:extLst>
            </p:cNvPr>
            <p:cNvPicPr>
              <a:picLocks noGrp="1" noRot="1" noMove="1" noResize="1" noEditPoints="1" noAdjustHandles="1" noChangeArrowheads="1" noChangeShapeType="1" noCrop="1"/>
            </p:cNvPicPr>
            <p:nvPr/>
          </p:nvPicPr>
          <p:blipFill>
            <a:blip r:embed="rId3" cstate="print"/>
            <a:stretch>
              <a:fillRect/>
            </a:stretch>
          </p:blipFill>
          <p:spPr>
            <a:xfrm>
              <a:off x="566445" y="1288618"/>
              <a:ext cx="693546" cy="602983"/>
            </a:xfrm>
            <a:prstGeom prst="rect">
              <a:avLst/>
            </a:prstGeom>
          </p:spPr>
        </p:pic>
        <p:pic>
          <p:nvPicPr>
            <p:cNvPr id="59" name="object 33">
              <a:extLst>
                <a:ext uri="{FF2B5EF4-FFF2-40B4-BE49-F238E27FC236}">
                  <a16:creationId xmlns:a16="http://schemas.microsoft.com/office/drawing/2014/main" id="{3D2EFAA3-3023-F8DA-F01C-93F6543E84D4}"/>
                </a:ext>
              </a:extLst>
            </p:cNvPr>
            <p:cNvPicPr>
              <a:picLocks noGrp="1" noRot="1" noMove="1" noResize="1" noEditPoints="1" noAdjustHandles="1" noChangeArrowheads="1" noChangeShapeType="1" noCrop="1"/>
            </p:cNvPicPr>
            <p:nvPr/>
          </p:nvPicPr>
          <p:blipFill>
            <a:blip r:embed="rId4" cstate="print"/>
            <a:stretch>
              <a:fillRect/>
            </a:stretch>
          </p:blipFill>
          <p:spPr>
            <a:xfrm>
              <a:off x="621550" y="695553"/>
              <a:ext cx="453593" cy="514794"/>
            </a:xfrm>
            <a:prstGeom prst="rect">
              <a:avLst/>
            </a:prstGeom>
          </p:spPr>
        </p:pic>
        <p:pic>
          <p:nvPicPr>
            <p:cNvPr id="60" name="object 34">
              <a:extLst>
                <a:ext uri="{FF2B5EF4-FFF2-40B4-BE49-F238E27FC236}">
                  <a16:creationId xmlns:a16="http://schemas.microsoft.com/office/drawing/2014/main" id="{205EEA29-0B80-B308-41F8-164F31C853D8}"/>
                </a:ext>
              </a:extLst>
            </p:cNvPr>
            <p:cNvPicPr>
              <a:picLocks noGrp="1" noRot="1" noMove="1" noResize="1" noEditPoints="1" noAdjustHandles="1" noChangeArrowheads="1" noChangeShapeType="1" noCrop="1"/>
            </p:cNvPicPr>
            <p:nvPr/>
          </p:nvPicPr>
          <p:blipFill>
            <a:blip r:embed="rId5" cstate="print"/>
            <a:stretch>
              <a:fillRect/>
            </a:stretch>
          </p:blipFill>
          <p:spPr>
            <a:xfrm>
              <a:off x="583818" y="2915589"/>
              <a:ext cx="612622" cy="540003"/>
            </a:xfrm>
            <a:prstGeom prst="rect">
              <a:avLst/>
            </a:prstGeom>
          </p:spPr>
        </p:pic>
        <p:pic>
          <p:nvPicPr>
            <p:cNvPr id="61" name="object 35">
              <a:extLst>
                <a:ext uri="{FF2B5EF4-FFF2-40B4-BE49-F238E27FC236}">
                  <a16:creationId xmlns:a16="http://schemas.microsoft.com/office/drawing/2014/main" id="{758B962C-D433-CB04-5F57-F802058DB530}"/>
                </a:ext>
              </a:extLst>
            </p:cNvPr>
            <p:cNvPicPr>
              <a:picLocks noGrp="1" noRot="1" noMove="1" noResize="1" noEditPoints="1" noAdjustHandles="1" noChangeArrowheads="1" noChangeShapeType="1" noCrop="1"/>
            </p:cNvPicPr>
            <p:nvPr/>
          </p:nvPicPr>
          <p:blipFill>
            <a:blip r:embed="rId6" cstate="print"/>
            <a:stretch>
              <a:fillRect/>
            </a:stretch>
          </p:blipFill>
          <p:spPr>
            <a:xfrm>
              <a:off x="10267201" y="401202"/>
              <a:ext cx="367195" cy="1710426"/>
            </a:xfrm>
            <a:prstGeom prst="rect">
              <a:avLst/>
            </a:prstGeom>
          </p:spPr>
        </p:pic>
        <p:pic>
          <p:nvPicPr>
            <p:cNvPr id="62" name="object 36">
              <a:extLst>
                <a:ext uri="{FF2B5EF4-FFF2-40B4-BE49-F238E27FC236}">
                  <a16:creationId xmlns:a16="http://schemas.microsoft.com/office/drawing/2014/main" id="{2719D15D-A841-90E2-2844-DC54DD0A042C}"/>
                </a:ext>
              </a:extLst>
            </p:cNvPr>
            <p:cNvPicPr>
              <a:picLocks noGrp="1" noRot="1" noMove="1" noResize="1" noEditPoints="1" noAdjustHandles="1" noChangeArrowheads="1" noChangeShapeType="1" noCrop="1"/>
            </p:cNvPicPr>
            <p:nvPr/>
          </p:nvPicPr>
          <p:blipFill>
            <a:blip r:embed="rId7" cstate="print"/>
            <a:stretch>
              <a:fillRect/>
            </a:stretch>
          </p:blipFill>
          <p:spPr>
            <a:xfrm>
              <a:off x="640587" y="1997151"/>
              <a:ext cx="504405" cy="492150"/>
            </a:xfrm>
            <a:prstGeom prst="rect">
              <a:avLst/>
            </a:prstGeom>
          </p:spPr>
        </p:pic>
        <p:sp>
          <p:nvSpPr>
            <p:cNvPr id="63" name="object 37">
              <a:extLst>
                <a:ext uri="{FF2B5EF4-FFF2-40B4-BE49-F238E27FC236}">
                  <a16:creationId xmlns:a16="http://schemas.microsoft.com/office/drawing/2014/main" id="{1FD3C198-45A4-43CF-47E2-BE1A6AF104F6}"/>
                </a:ext>
              </a:extLst>
            </p:cNvPr>
            <p:cNvSpPr txBox="1">
              <a:spLocks noGrp="1" noRot="1" noMove="1" noResize="1" noEditPoints="1" noAdjustHandles="1" noChangeArrowheads="1" noChangeShapeType="1"/>
            </p:cNvSpPr>
            <p:nvPr/>
          </p:nvSpPr>
          <p:spPr>
            <a:xfrm>
              <a:off x="320850" y="7127564"/>
              <a:ext cx="9893300" cy="167834"/>
            </a:xfrm>
            <a:prstGeom prst="rect">
              <a:avLst/>
            </a:prstGeom>
          </p:spPr>
          <p:txBody>
            <a:bodyPr vert="horz" wrap="square" lIns="0" tIns="12700" rIns="0" bIns="0" rtlCol="0">
              <a:spAutoFit/>
            </a:bodyPr>
            <a:lstStyle/>
            <a:p>
              <a:pPr marL="12700">
                <a:lnSpc>
                  <a:spcPct val="100000"/>
                </a:lnSpc>
                <a:spcBef>
                  <a:spcPts val="100"/>
                </a:spcBef>
              </a:pPr>
              <a:r>
                <a:rPr sz="1000" i="1">
                  <a:solidFill>
                    <a:srgbClr val="231F20"/>
                  </a:solidFill>
                  <a:latin typeface="Arial"/>
                  <a:cs typeface="Arial"/>
                </a:rPr>
                <a:t>The</a:t>
              </a:r>
              <a:r>
                <a:rPr sz="1000" i="1" spc="-20">
                  <a:solidFill>
                    <a:srgbClr val="231F20"/>
                  </a:solidFill>
                  <a:latin typeface="Arial"/>
                  <a:cs typeface="Arial"/>
                </a:rPr>
                <a:t> </a:t>
              </a:r>
              <a:r>
                <a:rPr sz="1000" i="1">
                  <a:solidFill>
                    <a:srgbClr val="231F20"/>
                  </a:solidFill>
                  <a:latin typeface="Arial"/>
                  <a:cs typeface="Arial"/>
                </a:rPr>
                <a:t>British</a:t>
              </a:r>
              <a:r>
                <a:rPr sz="1000" i="1" spc="-10">
                  <a:solidFill>
                    <a:srgbClr val="231F20"/>
                  </a:solidFill>
                  <a:latin typeface="Arial"/>
                  <a:cs typeface="Arial"/>
                </a:rPr>
                <a:t> </a:t>
              </a:r>
              <a:r>
                <a:rPr sz="1000" i="1">
                  <a:solidFill>
                    <a:srgbClr val="231F20"/>
                  </a:solidFill>
                  <a:latin typeface="Arial"/>
                  <a:cs typeface="Arial"/>
                </a:rPr>
                <a:t>Red</a:t>
              </a:r>
              <a:r>
                <a:rPr sz="1000" i="1" spc="-15">
                  <a:solidFill>
                    <a:srgbClr val="231F20"/>
                  </a:solidFill>
                  <a:latin typeface="Arial"/>
                  <a:cs typeface="Arial"/>
                </a:rPr>
                <a:t> </a:t>
              </a:r>
              <a:r>
                <a:rPr sz="1000" i="1">
                  <a:solidFill>
                    <a:srgbClr val="231F20"/>
                  </a:solidFill>
                  <a:latin typeface="Arial"/>
                  <a:cs typeface="Arial"/>
                </a:rPr>
                <a:t>Cross</a:t>
              </a:r>
              <a:r>
                <a:rPr sz="1000" i="1" spc="-15">
                  <a:solidFill>
                    <a:srgbClr val="231F20"/>
                  </a:solidFill>
                  <a:latin typeface="Arial"/>
                  <a:cs typeface="Arial"/>
                </a:rPr>
                <a:t> </a:t>
              </a:r>
              <a:r>
                <a:rPr sz="1000" i="1">
                  <a:solidFill>
                    <a:srgbClr val="231F20"/>
                  </a:solidFill>
                  <a:latin typeface="Arial"/>
                  <a:cs typeface="Arial"/>
                </a:rPr>
                <a:t>Society</a:t>
              </a:r>
              <a:r>
                <a:rPr sz="1000" i="1" spc="-5">
                  <a:solidFill>
                    <a:srgbClr val="231F20"/>
                  </a:solidFill>
                  <a:latin typeface="Arial"/>
                  <a:cs typeface="Arial"/>
                </a:rPr>
                <a:t> </a:t>
              </a:r>
              <a:r>
                <a:rPr sz="1000" i="1">
                  <a:solidFill>
                    <a:srgbClr val="231F20"/>
                  </a:solidFill>
                  <a:latin typeface="Arial"/>
                  <a:cs typeface="Arial"/>
                </a:rPr>
                <a:t>©</a:t>
              </a:r>
              <a:r>
                <a:rPr sz="1000" i="1" spc="-10">
                  <a:solidFill>
                    <a:srgbClr val="231F20"/>
                  </a:solidFill>
                  <a:latin typeface="Arial"/>
                  <a:cs typeface="Arial"/>
                </a:rPr>
                <a:t> </a:t>
              </a:r>
              <a:r>
                <a:rPr sz="1000" i="1">
                  <a:solidFill>
                    <a:srgbClr val="231F20"/>
                  </a:solidFill>
                  <a:latin typeface="Arial"/>
                  <a:cs typeface="Arial"/>
                </a:rPr>
                <a:t>202</a:t>
              </a:r>
              <a:r>
                <a:rPr lang="en-GB" sz="1000" i="1">
                  <a:solidFill>
                    <a:srgbClr val="231F20"/>
                  </a:solidFill>
                  <a:latin typeface="Arial"/>
                  <a:cs typeface="Arial"/>
                </a:rPr>
                <a:t>3</a:t>
              </a:r>
              <a:r>
                <a:rPr sz="1000" i="1" spc="-15">
                  <a:solidFill>
                    <a:srgbClr val="231F20"/>
                  </a:solidFill>
                  <a:latin typeface="Arial"/>
                  <a:cs typeface="Arial"/>
                </a:rPr>
                <a:t> </a:t>
              </a:r>
              <a:r>
                <a:rPr sz="1000" i="1">
                  <a:solidFill>
                    <a:srgbClr val="231F20"/>
                  </a:solidFill>
                  <a:latin typeface="Arial"/>
                  <a:cs typeface="Arial"/>
                </a:rPr>
                <a:t>incorporated</a:t>
              </a:r>
              <a:r>
                <a:rPr sz="1000" i="1" spc="-15">
                  <a:solidFill>
                    <a:srgbClr val="231F20"/>
                  </a:solidFill>
                  <a:latin typeface="Arial"/>
                  <a:cs typeface="Arial"/>
                </a:rPr>
                <a:t> </a:t>
              </a:r>
              <a:r>
                <a:rPr sz="1000" i="1">
                  <a:solidFill>
                    <a:srgbClr val="231F20"/>
                  </a:solidFill>
                  <a:latin typeface="Arial"/>
                  <a:cs typeface="Arial"/>
                </a:rPr>
                <a:t>by</a:t>
              </a:r>
              <a:r>
                <a:rPr sz="1000" i="1" spc="-10">
                  <a:solidFill>
                    <a:srgbClr val="231F20"/>
                  </a:solidFill>
                  <a:latin typeface="Arial"/>
                  <a:cs typeface="Arial"/>
                </a:rPr>
                <a:t> </a:t>
              </a:r>
              <a:r>
                <a:rPr sz="1000" i="1">
                  <a:solidFill>
                    <a:srgbClr val="231F20"/>
                  </a:solidFill>
                  <a:latin typeface="Arial"/>
                  <a:cs typeface="Arial"/>
                </a:rPr>
                <a:t>Royal</a:t>
              </a:r>
              <a:r>
                <a:rPr sz="1000" i="1" spc="-15">
                  <a:solidFill>
                    <a:srgbClr val="231F20"/>
                  </a:solidFill>
                  <a:latin typeface="Arial"/>
                  <a:cs typeface="Arial"/>
                </a:rPr>
                <a:t> </a:t>
              </a:r>
              <a:r>
                <a:rPr sz="1000" i="1">
                  <a:solidFill>
                    <a:srgbClr val="231F20"/>
                  </a:solidFill>
                  <a:latin typeface="Arial"/>
                  <a:cs typeface="Arial"/>
                </a:rPr>
                <a:t>Charter</a:t>
              </a:r>
              <a:r>
                <a:rPr sz="1000" i="1" spc="-15">
                  <a:solidFill>
                    <a:srgbClr val="231F20"/>
                  </a:solidFill>
                  <a:latin typeface="Arial"/>
                  <a:cs typeface="Arial"/>
                </a:rPr>
                <a:t> </a:t>
              </a:r>
              <a:r>
                <a:rPr sz="1000" i="1">
                  <a:solidFill>
                    <a:srgbClr val="231F20"/>
                  </a:solidFill>
                  <a:latin typeface="Arial"/>
                  <a:cs typeface="Arial"/>
                </a:rPr>
                <a:t>1908,</a:t>
              </a:r>
              <a:r>
                <a:rPr sz="1000" i="1" spc="-15">
                  <a:solidFill>
                    <a:srgbClr val="231F20"/>
                  </a:solidFill>
                  <a:latin typeface="Arial"/>
                  <a:cs typeface="Arial"/>
                </a:rPr>
                <a:t> </a:t>
              </a:r>
              <a:r>
                <a:rPr sz="1000" i="1">
                  <a:solidFill>
                    <a:srgbClr val="231F20"/>
                  </a:solidFill>
                  <a:latin typeface="Arial"/>
                  <a:cs typeface="Arial"/>
                </a:rPr>
                <a:t>is</a:t>
              </a:r>
              <a:r>
                <a:rPr sz="1000" i="1" spc="-15">
                  <a:solidFill>
                    <a:srgbClr val="231F20"/>
                  </a:solidFill>
                  <a:latin typeface="Arial"/>
                  <a:cs typeface="Arial"/>
                </a:rPr>
                <a:t> </a:t>
              </a:r>
              <a:r>
                <a:rPr sz="1000" i="1">
                  <a:solidFill>
                    <a:srgbClr val="231F20"/>
                  </a:solidFill>
                  <a:latin typeface="Arial"/>
                  <a:cs typeface="Arial"/>
                </a:rPr>
                <a:t>a</a:t>
              </a:r>
              <a:r>
                <a:rPr sz="1000" i="1" spc="-10">
                  <a:solidFill>
                    <a:srgbClr val="231F20"/>
                  </a:solidFill>
                  <a:latin typeface="Arial"/>
                  <a:cs typeface="Arial"/>
                </a:rPr>
                <a:t> </a:t>
              </a:r>
              <a:r>
                <a:rPr sz="1000" i="1">
                  <a:solidFill>
                    <a:srgbClr val="231F20"/>
                  </a:solidFill>
                  <a:latin typeface="Arial"/>
                  <a:cs typeface="Arial"/>
                </a:rPr>
                <a:t>charity</a:t>
              </a:r>
              <a:r>
                <a:rPr sz="1000" i="1" spc="-10">
                  <a:solidFill>
                    <a:srgbClr val="231F20"/>
                  </a:solidFill>
                  <a:latin typeface="Arial"/>
                  <a:cs typeface="Arial"/>
                </a:rPr>
                <a:t> </a:t>
              </a:r>
              <a:r>
                <a:rPr sz="1000" i="1">
                  <a:solidFill>
                    <a:srgbClr val="231F20"/>
                  </a:solidFill>
                  <a:latin typeface="Arial"/>
                  <a:cs typeface="Arial"/>
                </a:rPr>
                <a:t>registered</a:t>
              </a:r>
              <a:r>
                <a:rPr sz="1000" i="1" spc="-10">
                  <a:solidFill>
                    <a:srgbClr val="231F20"/>
                  </a:solidFill>
                  <a:latin typeface="Arial"/>
                  <a:cs typeface="Arial"/>
                </a:rPr>
                <a:t> </a:t>
              </a:r>
              <a:r>
                <a:rPr sz="1000" i="1">
                  <a:solidFill>
                    <a:srgbClr val="231F20"/>
                  </a:solidFill>
                  <a:latin typeface="Arial"/>
                  <a:cs typeface="Arial"/>
                </a:rPr>
                <a:t>in</a:t>
              </a:r>
              <a:r>
                <a:rPr sz="1000" i="1" spc="-15">
                  <a:solidFill>
                    <a:srgbClr val="231F20"/>
                  </a:solidFill>
                  <a:latin typeface="Arial"/>
                  <a:cs typeface="Arial"/>
                </a:rPr>
                <a:t> </a:t>
              </a:r>
              <a:r>
                <a:rPr sz="1000" i="1">
                  <a:solidFill>
                    <a:srgbClr val="231F20"/>
                  </a:solidFill>
                  <a:latin typeface="Arial"/>
                  <a:cs typeface="Arial"/>
                </a:rPr>
                <a:t>England</a:t>
              </a:r>
              <a:r>
                <a:rPr sz="1000" i="1" spc="-5">
                  <a:solidFill>
                    <a:srgbClr val="231F20"/>
                  </a:solidFill>
                  <a:latin typeface="Arial"/>
                  <a:cs typeface="Arial"/>
                </a:rPr>
                <a:t> </a:t>
              </a:r>
              <a:r>
                <a:rPr sz="1000" i="1">
                  <a:solidFill>
                    <a:srgbClr val="231F20"/>
                  </a:solidFill>
                  <a:latin typeface="Arial"/>
                  <a:cs typeface="Arial"/>
                </a:rPr>
                <a:t>and</a:t>
              </a:r>
              <a:r>
                <a:rPr sz="1000" i="1" spc="-15">
                  <a:solidFill>
                    <a:srgbClr val="231F20"/>
                  </a:solidFill>
                  <a:latin typeface="Arial"/>
                  <a:cs typeface="Arial"/>
                </a:rPr>
                <a:t> </a:t>
              </a:r>
              <a:r>
                <a:rPr sz="1000" i="1">
                  <a:solidFill>
                    <a:srgbClr val="231F20"/>
                  </a:solidFill>
                  <a:latin typeface="Arial"/>
                  <a:cs typeface="Arial"/>
                </a:rPr>
                <a:t>Wales</a:t>
              </a:r>
              <a:r>
                <a:rPr sz="1000" i="1" spc="-15">
                  <a:solidFill>
                    <a:srgbClr val="231F20"/>
                  </a:solidFill>
                  <a:latin typeface="Arial"/>
                  <a:cs typeface="Arial"/>
                </a:rPr>
                <a:t> </a:t>
              </a:r>
              <a:r>
                <a:rPr sz="1000" i="1">
                  <a:solidFill>
                    <a:srgbClr val="231F20"/>
                  </a:solidFill>
                  <a:latin typeface="Arial"/>
                  <a:cs typeface="Arial"/>
                </a:rPr>
                <a:t>(220949),</a:t>
              </a:r>
              <a:r>
                <a:rPr sz="1000" i="1" spc="-10">
                  <a:solidFill>
                    <a:srgbClr val="231F20"/>
                  </a:solidFill>
                  <a:latin typeface="Arial"/>
                  <a:cs typeface="Arial"/>
                </a:rPr>
                <a:t> </a:t>
              </a:r>
              <a:r>
                <a:rPr sz="1000" i="1">
                  <a:solidFill>
                    <a:srgbClr val="231F20"/>
                  </a:solidFill>
                  <a:latin typeface="Arial"/>
                  <a:cs typeface="Arial"/>
                </a:rPr>
                <a:t>Scotland</a:t>
              </a:r>
              <a:r>
                <a:rPr sz="1000" i="1" spc="-10">
                  <a:solidFill>
                    <a:srgbClr val="231F20"/>
                  </a:solidFill>
                  <a:latin typeface="Arial"/>
                  <a:cs typeface="Arial"/>
                </a:rPr>
                <a:t> </a:t>
              </a:r>
              <a:r>
                <a:rPr sz="1000" i="1">
                  <a:solidFill>
                    <a:srgbClr val="231F20"/>
                  </a:solidFill>
                  <a:latin typeface="Arial"/>
                  <a:cs typeface="Arial"/>
                </a:rPr>
                <a:t>(SC037738)</a:t>
              </a:r>
              <a:r>
                <a:rPr sz="1000" i="1" spc="-5">
                  <a:solidFill>
                    <a:srgbClr val="231F20"/>
                  </a:solidFill>
                  <a:latin typeface="Arial"/>
                  <a:cs typeface="Arial"/>
                </a:rPr>
                <a:t> </a:t>
              </a:r>
              <a:r>
                <a:rPr sz="1000" i="1">
                  <a:solidFill>
                    <a:srgbClr val="231F20"/>
                  </a:solidFill>
                  <a:latin typeface="Arial"/>
                  <a:cs typeface="Arial"/>
                </a:rPr>
                <a:t>and</a:t>
              </a:r>
              <a:r>
                <a:rPr sz="1000" i="1" spc="-15">
                  <a:solidFill>
                    <a:srgbClr val="231F20"/>
                  </a:solidFill>
                  <a:latin typeface="Arial"/>
                  <a:cs typeface="Arial"/>
                </a:rPr>
                <a:t> </a:t>
              </a:r>
              <a:r>
                <a:rPr sz="1000" i="1">
                  <a:solidFill>
                    <a:srgbClr val="231F20"/>
                  </a:solidFill>
                  <a:latin typeface="Arial"/>
                  <a:cs typeface="Arial"/>
                </a:rPr>
                <a:t>Isle</a:t>
              </a:r>
              <a:r>
                <a:rPr sz="1000" i="1" spc="-10">
                  <a:solidFill>
                    <a:srgbClr val="231F20"/>
                  </a:solidFill>
                  <a:latin typeface="Arial"/>
                  <a:cs typeface="Arial"/>
                </a:rPr>
                <a:t> </a:t>
              </a:r>
              <a:r>
                <a:rPr sz="1000" i="1">
                  <a:solidFill>
                    <a:srgbClr val="231F20"/>
                  </a:solidFill>
                  <a:latin typeface="Arial"/>
                  <a:cs typeface="Arial"/>
                </a:rPr>
                <a:t>of</a:t>
              </a:r>
              <a:r>
                <a:rPr sz="1000" i="1" spc="-15">
                  <a:solidFill>
                    <a:srgbClr val="231F20"/>
                  </a:solidFill>
                  <a:latin typeface="Arial"/>
                  <a:cs typeface="Arial"/>
                </a:rPr>
                <a:t> </a:t>
              </a:r>
              <a:r>
                <a:rPr sz="1000" i="1">
                  <a:solidFill>
                    <a:srgbClr val="231F20"/>
                  </a:solidFill>
                  <a:latin typeface="Arial"/>
                  <a:cs typeface="Arial"/>
                </a:rPr>
                <a:t>Man</a:t>
              </a:r>
              <a:r>
                <a:rPr sz="1000" i="1" spc="-5">
                  <a:solidFill>
                    <a:srgbClr val="231F20"/>
                  </a:solidFill>
                  <a:latin typeface="Arial"/>
                  <a:cs typeface="Arial"/>
                </a:rPr>
                <a:t> </a:t>
              </a:r>
              <a:r>
                <a:rPr sz="1000" i="1" spc="-10">
                  <a:solidFill>
                    <a:srgbClr val="231F20"/>
                  </a:solidFill>
                  <a:latin typeface="Arial"/>
                  <a:cs typeface="Arial"/>
                </a:rPr>
                <a:t>(0752)</a:t>
              </a:r>
              <a:endParaRPr sz="1000">
                <a:latin typeface="Arial"/>
                <a:cs typeface="Arial"/>
              </a:endParaRPr>
            </a:p>
          </p:txBody>
        </p:sp>
        <p:sp>
          <p:nvSpPr>
            <p:cNvPr id="1024" name="object 38">
              <a:extLst>
                <a:ext uri="{FF2B5EF4-FFF2-40B4-BE49-F238E27FC236}">
                  <a16:creationId xmlns:a16="http://schemas.microsoft.com/office/drawing/2014/main" id="{A9FDD62F-BECF-79F3-E050-567A8DEFF302}"/>
                </a:ext>
              </a:extLst>
            </p:cNvPr>
            <p:cNvSpPr txBox="1">
              <a:spLocks noGrp="1" noRot="1" noMove="1" noResize="1" noEditPoints="1" noAdjustHandles="1" noChangeArrowheads="1" noChangeShapeType="1"/>
            </p:cNvSpPr>
            <p:nvPr/>
          </p:nvSpPr>
          <p:spPr>
            <a:xfrm>
              <a:off x="1191246" y="2612198"/>
              <a:ext cx="1507511" cy="1097379"/>
            </a:xfrm>
            <a:prstGeom prst="rect">
              <a:avLst/>
            </a:prstGeom>
          </p:spPr>
          <p:txBody>
            <a:bodyPr vert="horz" wrap="square" lIns="0" tIns="12700" rIns="0" bIns="0" rtlCol="0">
              <a:spAutoFit/>
            </a:bodyPr>
            <a:lstStyle/>
            <a:p>
              <a:pPr marL="12700" marR="5080">
                <a:lnSpc>
                  <a:spcPct val="100000"/>
                </a:lnSpc>
                <a:spcBef>
                  <a:spcPts val="100"/>
                </a:spcBef>
              </a:pPr>
              <a:r>
                <a:rPr lang="en-GB" sz="1400" b="1" spc="-20">
                  <a:solidFill>
                    <a:srgbClr val="DC2327"/>
                  </a:solidFill>
                  <a:latin typeface="HelveticaNeueLT Pro 65 Md" panose="020B0804020202020204" pitchFamily="34" charset="0"/>
                  <a:cs typeface="Arial"/>
                </a:rPr>
                <a:t>Apply</a:t>
              </a:r>
              <a:r>
                <a:rPr sz="1400" b="1" spc="-60">
                  <a:solidFill>
                    <a:srgbClr val="DC2327"/>
                  </a:solidFill>
                  <a:latin typeface="HelveticaNeueLT Pro 65 Md" panose="020B0804020202020204" pitchFamily="34" charset="0"/>
                  <a:cs typeface="Arial"/>
                </a:rPr>
                <a:t> </a:t>
              </a:r>
              <a:r>
                <a:rPr lang="en-GB" sz="1400" b="1">
                  <a:latin typeface="HelveticaNeueLT Pro 65 Md" panose="020B0804020202020204" pitchFamily="34" charset="0"/>
                  <a:cs typeface="Arial"/>
                </a:rPr>
                <a:t>your learning to prepare for and cope with a flood</a:t>
              </a:r>
              <a:endParaRPr sz="1400">
                <a:latin typeface="HelveticaNeueLT Pro 65 Md" panose="020B0804020202020204" pitchFamily="34" charset="0"/>
                <a:cs typeface="Arial"/>
              </a:endParaRPr>
            </a:p>
          </p:txBody>
        </p:sp>
      </p:grpSp>
      <p:sp>
        <p:nvSpPr>
          <p:cNvPr id="1025" name="Rectangle: Rounded Corners 1024">
            <a:extLst>
              <a:ext uri="{FF2B5EF4-FFF2-40B4-BE49-F238E27FC236}">
                <a16:creationId xmlns:a16="http://schemas.microsoft.com/office/drawing/2014/main" id="{D2BA090F-3D33-B6DB-53E6-45292FDC8C39}"/>
              </a:ext>
            </a:extLst>
          </p:cNvPr>
          <p:cNvSpPr>
            <a:spLocks noGrp="1" noRot="1" noMove="1" noResize="1" noEditPoints="1" noAdjustHandles="1" noChangeArrowheads="1" noChangeShapeType="1"/>
          </p:cNvSpPr>
          <p:nvPr/>
        </p:nvSpPr>
        <p:spPr>
          <a:xfrm>
            <a:off x="966828" y="67160"/>
            <a:ext cx="2518326" cy="6546628"/>
          </a:xfrm>
          <a:prstGeom prst="roundRect">
            <a:avLst>
              <a:gd name="adj" fmla="val 9023"/>
            </a:avLst>
          </a:prstGeom>
          <a:noFill/>
          <a:ln w="76200">
            <a:solidFill>
              <a:srgbClr val="D223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7AF590C-BFBC-A820-D748-E81423EC921B}"/>
              </a:ext>
            </a:extLst>
          </p:cNvPr>
          <p:cNvSpPr>
            <a:spLocks noGrp="1" noRot="1" noMove="1" noResize="1" noEditPoints="1" noAdjustHandles="1" noChangeArrowheads="1" noChangeShapeType="1"/>
          </p:cNvSpPr>
          <p:nvPr>
            <p:ph type="ctrTitle"/>
          </p:nvPr>
        </p:nvSpPr>
        <p:spPr>
          <a:xfrm>
            <a:off x="914401" y="-2387599"/>
            <a:ext cx="10363200" cy="2387599"/>
          </a:xfrm>
        </p:spPr>
        <p:txBody>
          <a:bodyPr vert="horz" lIns="91440" tIns="45720" rIns="91440" bIns="45720" rtlCol="0" anchor="b">
            <a:normAutofit/>
          </a:bodyPr>
          <a:lstStyle/>
          <a:p>
            <a:r>
              <a:rPr lang="en-GB" sz="1600" dirty="0">
                <a:ea typeface="+mj-lt"/>
                <a:cs typeface="+mj-lt"/>
              </a:rPr>
              <a:t>Weather Together – Flooding: Game of BOB</a:t>
            </a:r>
            <a:endParaRPr lang="en-US" dirty="0"/>
          </a:p>
        </p:txBody>
      </p:sp>
    </p:spTree>
    <p:extLst>
      <p:ext uri="{BB962C8B-B14F-4D97-AF65-F5344CB8AC3E}">
        <p14:creationId xmlns:p14="http://schemas.microsoft.com/office/powerpoint/2010/main" val="13070806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obile phone with a cartoon image of a boy wearing a crown. ">
            <a:extLst>
              <a:ext uri="{FF2B5EF4-FFF2-40B4-BE49-F238E27FC236}">
                <a16:creationId xmlns:a16="http://schemas.microsoft.com/office/drawing/2014/main" id="{D12B107E-498E-0D58-621F-DE0885190774}"/>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a:stretch/>
        </p:blipFill>
        <p:spPr>
          <a:xfrm>
            <a:off x="538410" y="131381"/>
            <a:ext cx="3328653" cy="5728200"/>
          </a:xfrm>
          <a:prstGeom prst="rect">
            <a:avLst/>
          </a:prstGeom>
        </p:spPr>
      </p:pic>
      <p:sp>
        <p:nvSpPr>
          <p:cNvPr id="2" name="Title 1">
            <a:extLst>
              <a:ext uri="{FF2B5EF4-FFF2-40B4-BE49-F238E27FC236}">
                <a16:creationId xmlns:a16="http://schemas.microsoft.com/office/drawing/2014/main" id="{408FADD9-5F00-29D7-3B99-3179E50FB059}"/>
              </a:ext>
            </a:extLst>
          </p:cNvPr>
          <p:cNvSpPr>
            <a:spLocks noGrp="1" noRot="1" noMove="1" noResize="1" noEditPoints="1" noAdjustHandles="1" noChangeArrowheads="1" noChangeShapeType="1"/>
          </p:cNvSpPr>
          <p:nvPr>
            <p:ph type="title" idx="4294967295"/>
          </p:nvPr>
        </p:nvSpPr>
        <p:spPr>
          <a:xfrm>
            <a:off x="938662" y="2560592"/>
            <a:ext cx="3276600" cy="1281112"/>
          </a:xfrm>
        </p:spPr>
        <p:txBody>
          <a:bodyPr>
            <a:normAutofit/>
          </a:bodyPr>
          <a:lstStyle/>
          <a:p>
            <a:r>
              <a:rPr lang="en-GB" sz="3600">
                <a:latin typeface="HelveticaNeueLT Pro 55 Roman"/>
              </a:rPr>
              <a:t>@</a:t>
            </a:r>
            <a:r>
              <a:rPr lang="en-GB" sz="3600">
                <a:latin typeface="Segoe UI"/>
                <a:cs typeface="Segoe UI"/>
              </a:rPr>
              <a:t>Cheyenne</a:t>
            </a:r>
            <a:endParaRPr lang="en-GB" sz="3600">
              <a:latin typeface="HelveticaNeueLT Pro 55 Roman"/>
            </a:endParaRPr>
          </a:p>
        </p:txBody>
      </p:sp>
      <p:sp>
        <p:nvSpPr>
          <p:cNvPr id="6" name="TextBox 5">
            <a:extLst>
              <a:ext uri="{FF2B5EF4-FFF2-40B4-BE49-F238E27FC236}">
                <a16:creationId xmlns:a16="http://schemas.microsoft.com/office/drawing/2014/main" id="{7D08C2A2-EE22-F946-E5C5-BAA729B71EB0}"/>
              </a:ext>
            </a:extLst>
          </p:cNvPr>
          <p:cNvSpPr txBox="1">
            <a:spLocks noGrp="1" noRot="1" noMove="1" noResize="1" noEditPoints="1" noAdjustHandles="1" noChangeArrowheads="1" noChangeShapeType="1"/>
          </p:cNvSpPr>
          <p:nvPr/>
        </p:nvSpPr>
        <p:spPr>
          <a:xfrm>
            <a:off x="4685483" y="732968"/>
            <a:ext cx="6372033" cy="5170646"/>
          </a:xfrm>
          <a:prstGeom prst="rect">
            <a:avLst/>
          </a:prstGeom>
          <a:noFill/>
        </p:spPr>
        <p:txBody>
          <a:bodyPr wrap="square" lIns="91440" tIns="45720" rIns="91440" bIns="45720" rtlCol="0" anchor="t">
            <a:spAutoFit/>
          </a:bodyPr>
          <a:lstStyle/>
          <a:p>
            <a:r>
              <a:rPr lang="en-GB" sz="2200">
                <a:latin typeface="HelveticaNeueLT Pro 55 Roman"/>
                <a:ea typeface="+mn-lt"/>
                <a:cs typeface="+mn-lt"/>
              </a:rPr>
              <a:t>Creativity 9/10</a:t>
            </a:r>
            <a:endParaRPr lang="en-US" sz="2200">
              <a:latin typeface="HelveticaNeueLT Pro 55 Roman"/>
              <a:ea typeface="+mn-lt"/>
              <a:cs typeface="+mn-lt"/>
            </a:endParaRPr>
          </a:p>
          <a:p>
            <a:r>
              <a:rPr lang="en-GB" sz="2200">
                <a:latin typeface="HelveticaNeueLT Pro 55 Roman"/>
                <a:ea typeface="+mn-lt"/>
                <a:cs typeface="+mn-lt"/>
              </a:rPr>
              <a:t>Resilience 6/10</a:t>
            </a:r>
            <a:endParaRPr lang="en-US" sz="2200">
              <a:latin typeface="HelveticaNeueLT Pro 55 Roman"/>
              <a:ea typeface="+mn-lt"/>
              <a:cs typeface="+mn-lt"/>
            </a:endParaRPr>
          </a:p>
          <a:p>
            <a:r>
              <a:rPr lang="en-GB" sz="2200">
                <a:latin typeface="HelveticaNeueLT Pro 55 Roman"/>
                <a:ea typeface="+mn-lt"/>
                <a:cs typeface="+mn-lt"/>
              </a:rPr>
              <a:t>Resourcefulness 6/10</a:t>
            </a:r>
            <a:endParaRPr lang="en-US" sz="2200">
              <a:latin typeface="HelveticaNeueLT Pro 55 Roman"/>
              <a:ea typeface="+mn-lt"/>
              <a:cs typeface="+mn-lt"/>
            </a:endParaRPr>
          </a:p>
          <a:p>
            <a:r>
              <a:rPr lang="en-GB" sz="2200">
                <a:latin typeface="HelveticaNeueLT Pro 55 Roman"/>
                <a:ea typeface="+mn-lt"/>
                <a:cs typeface="+mn-lt"/>
              </a:rPr>
              <a:t>Community connections 6/10</a:t>
            </a:r>
            <a:endParaRPr lang="en-US" sz="2200">
              <a:latin typeface="HelveticaNeueLT Pro 55 Roman"/>
              <a:ea typeface="+mn-lt"/>
              <a:cs typeface="+mn-lt"/>
            </a:endParaRPr>
          </a:p>
          <a:p>
            <a:endParaRPr lang="en-GB" sz="2200">
              <a:latin typeface="HelveticaNeueLT Pro 55 Roman" panose="020B0604020202020204" pitchFamily="34" charset="0"/>
              <a:ea typeface="+mn-lt"/>
              <a:cs typeface="+mn-lt"/>
            </a:endParaRPr>
          </a:p>
          <a:p>
            <a:r>
              <a:rPr lang="en-GB" sz="2200">
                <a:latin typeface="HelveticaNeueLT Pro 55 Roman"/>
                <a:ea typeface="+mn-lt"/>
                <a:cs typeface="+mn-lt"/>
              </a:rPr>
              <a:t>Cheyenne lives in a flat in the middle of a city with her aunt and sibling. She loves where she lives, everything is on her doorstep. If she wants to go shopping or get some food, it’s a five-minute walk to her favourite place. If she wants to see her friends, she can walk to them, or get the bus. Her family don’t have a car: they use trains if they need to travel outside of the city. Cheyenne has many friends in the city but no family in the area. </a:t>
            </a:r>
            <a:endParaRPr lang="en-GB" sz="2200">
              <a:latin typeface="HelveticaNeueLT Pro 55 Roman"/>
            </a:endParaRPr>
          </a:p>
        </p:txBody>
      </p:sp>
      <p:pic>
        <p:nvPicPr>
          <p:cNvPr id="10" name="Picture 10" descr="Text&#10;&#10;Description automatically generated">
            <a:extLst>
              <a:ext uri="{FF2B5EF4-FFF2-40B4-BE49-F238E27FC236}">
                <a16:creationId xmlns:a16="http://schemas.microsoft.com/office/drawing/2014/main" id="{BFD006A4-FF50-A504-1485-05D9850F0C6D}"/>
              </a:ext>
            </a:extLst>
          </p:cNvPr>
          <p:cNvPicPr>
            <a:picLocks noGrp="1" noRot="1" noChangeAspect="1" noMove="1" noResize="1" noEditPoints="1" noAdjustHandles="1" noChangeArrowheads="1" noChangeShapeType="1" noCrop="1"/>
          </p:cNvPicPr>
          <p:nvPr/>
        </p:nvPicPr>
        <p:blipFill>
          <a:blip r:embed="rId3"/>
          <a:stretch>
            <a:fillRect/>
          </a:stretch>
        </p:blipFill>
        <p:spPr>
          <a:xfrm>
            <a:off x="1176428" y="4560425"/>
            <a:ext cx="2275636" cy="747552"/>
          </a:xfrm>
          <a:prstGeom prst="rect">
            <a:avLst/>
          </a:prstGeom>
        </p:spPr>
      </p:pic>
      <p:pic>
        <p:nvPicPr>
          <p:cNvPr id="3" name="Picture 4" descr="A picture containing text&#10;&#10;Description automatically generated">
            <a:extLst>
              <a:ext uri="{FF2B5EF4-FFF2-40B4-BE49-F238E27FC236}">
                <a16:creationId xmlns:a16="http://schemas.microsoft.com/office/drawing/2014/main" id="{B402BD44-322D-DDE0-6CCB-7FA8B710FAE8}"/>
              </a:ext>
            </a:extLst>
          </p:cNvPr>
          <p:cNvPicPr>
            <a:picLocks noGrp="1" noRot="1" noChangeAspect="1" noMove="1" noResize="1" noEditPoints="1" noAdjustHandles="1" noChangeArrowheads="1" noChangeShapeType="1" noCrop="1"/>
          </p:cNvPicPr>
          <p:nvPr/>
        </p:nvPicPr>
        <p:blipFill>
          <a:blip r:embed="rId4"/>
          <a:stretch>
            <a:fillRect/>
          </a:stretch>
        </p:blipFill>
        <p:spPr>
          <a:xfrm>
            <a:off x="1488361" y="1013906"/>
            <a:ext cx="1428750" cy="1590675"/>
          </a:xfrm>
          <a:prstGeom prst="rect">
            <a:avLst/>
          </a:prstGeom>
        </p:spPr>
      </p:pic>
      <p:sp>
        <p:nvSpPr>
          <p:cNvPr id="5" name="TextBox 4">
            <a:extLst>
              <a:ext uri="{FF2B5EF4-FFF2-40B4-BE49-F238E27FC236}">
                <a16:creationId xmlns:a16="http://schemas.microsoft.com/office/drawing/2014/main" id="{FFECDA99-563B-8A3B-F9D6-D1C83822EBF9}"/>
              </a:ext>
            </a:extLst>
          </p:cNvPr>
          <p:cNvSpPr txBox="1">
            <a:spLocks noGrp="1" noRot="1" noMove="1" noResize="1" noEditPoints="1" noAdjustHandles="1" noChangeArrowheads="1" noChangeShapeType="1"/>
          </p:cNvSpPr>
          <p:nvPr/>
        </p:nvSpPr>
        <p:spPr>
          <a:xfrm rot="16200000">
            <a:off x="10431703" y="1198079"/>
            <a:ext cx="2333343" cy="584775"/>
          </a:xfrm>
          <a:prstGeom prst="rect">
            <a:avLst/>
          </a:prstGeom>
          <a:noFill/>
        </p:spPr>
        <p:txBody>
          <a:bodyPr wrap="square" rtlCol="0">
            <a:spAutoFit/>
          </a:bodyPr>
          <a:lstStyle/>
          <a:p>
            <a:r>
              <a:rPr lang="en-GB" sz="3200" b="1">
                <a:solidFill>
                  <a:srgbClr val="FF0000"/>
                </a:solidFill>
                <a:latin typeface="HelveticaNeueLT Pro 55 Roman" panose="020B0604020202020204"/>
              </a:rPr>
              <a:t>Cheyenne</a:t>
            </a:r>
          </a:p>
        </p:txBody>
      </p:sp>
      <p:sp>
        <p:nvSpPr>
          <p:cNvPr id="8" name="Rectangle 7">
            <a:extLst>
              <a:ext uri="{FF2B5EF4-FFF2-40B4-BE49-F238E27FC236}">
                <a16:creationId xmlns:a16="http://schemas.microsoft.com/office/drawing/2014/main" id="{41EBB72F-9DA6-1662-C572-6D4305481131}"/>
              </a:ext>
            </a:extLst>
          </p:cNvPr>
          <p:cNvSpPr>
            <a:spLocks noGrp="1" noRot="1" noMove="1" noResize="1" noEditPoints="1" noAdjustHandles="1" noChangeArrowheads="1" noChangeShapeType="1"/>
          </p:cNvSpPr>
          <p:nvPr/>
        </p:nvSpPr>
        <p:spPr>
          <a:xfrm>
            <a:off x="9132425" y="779563"/>
            <a:ext cx="1527859" cy="231119"/>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6CC71F27-94C7-BCEE-E9A6-1D5D60486E31}"/>
              </a:ext>
            </a:extLst>
          </p:cNvPr>
          <p:cNvSpPr>
            <a:spLocks noGrp="1" noRot="1" noMove="1" noResize="1" noEditPoints="1" noAdjustHandles="1" noChangeArrowheads="1" noChangeShapeType="1"/>
          </p:cNvSpPr>
          <p:nvPr/>
        </p:nvSpPr>
        <p:spPr>
          <a:xfrm>
            <a:off x="9121599" y="1140186"/>
            <a:ext cx="1064124" cy="2311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E5D2A7D5-F0EB-A4D7-13E1-67C67873036D}"/>
              </a:ext>
            </a:extLst>
          </p:cNvPr>
          <p:cNvSpPr>
            <a:spLocks noGrp="1" noRot="1" noMove="1" noResize="1" noEditPoints="1" noAdjustHandles="1" noChangeArrowheads="1" noChangeShapeType="1"/>
          </p:cNvSpPr>
          <p:nvPr/>
        </p:nvSpPr>
        <p:spPr>
          <a:xfrm>
            <a:off x="9121600" y="1500809"/>
            <a:ext cx="1064124" cy="2311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6DA63D16-4F5A-1DEC-0EEC-3EFCA434E51B}"/>
              </a:ext>
            </a:extLst>
          </p:cNvPr>
          <p:cNvSpPr>
            <a:spLocks noGrp="1" noRot="1" noMove="1" noResize="1" noEditPoints="1" noAdjustHandles="1" noChangeArrowheads="1" noChangeShapeType="1"/>
          </p:cNvSpPr>
          <p:nvPr/>
        </p:nvSpPr>
        <p:spPr>
          <a:xfrm>
            <a:off x="9132425" y="1864656"/>
            <a:ext cx="1064124" cy="231119"/>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picture containing logo&#10;&#10;Description automatically generated">
            <a:extLst>
              <a:ext uri="{FF2B5EF4-FFF2-40B4-BE49-F238E27FC236}">
                <a16:creationId xmlns:a16="http://schemas.microsoft.com/office/drawing/2014/main" id="{11A3286D-4794-F82B-ADF7-C021D12C653F}"/>
              </a:ext>
            </a:extLst>
          </p:cNvPr>
          <p:cNvPicPr>
            <a:picLocks noGrp="1" noRot="1" noChangeAspect="1" noMove="1" noResize="1" noEditPoints="1" noAdjustHandles="1" noChangeArrowheads="1" noChangeShapeType="1" noCrop="1"/>
          </p:cNvPicPr>
          <p:nvPr/>
        </p:nvPicPr>
        <p:blipFill rotWithShape="1">
          <a:blip r:embed="rId5" cstate="email">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2916715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5B82D2AE-1B2B-062A-54A8-0FA45A5052EA}"/>
              </a:ext>
            </a:extLst>
          </p:cNvPr>
          <p:cNvSpPr txBox="1">
            <a:spLocks noGrp="1" noRot="1" noMove="1" noResize="1" noEditPoints="1" noAdjustHandles="1" noChangeArrowheads="1" noChangeShapeType="1"/>
          </p:cNvSpPr>
          <p:nvPr/>
        </p:nvSpPr>
        <p:spPr>
          <a:xfrm>
            <a:off x="7799032" y="3425509"/>
            <a:ext cx="3200683" cy="2308324"/>
          </a:xfrm>
          <a:prstGeom prst="rect">
            <a:avLst/>
          </a:prstGeom>
          <a:noFill/>
        </p:spPr>
        <p:txBody>
          <a:bodyPr wrap="square" rtlCol="0">
            <a:spAutoFit/>
          </a:bodyPr>
          <a:lstStyle/>
          <a:p>
            <a:r>
              <a:rPr lang="en-GB" sz="1800" b="0" i="0" u="none" strike="noStrike" noProof="0">
                <a:solidFill>
                  <a:schemeClr val="bg1"/>
                </a:solidFill>
                <a:latin typeface="Arial"/>
              </a:rPr>
              <a:t>The Police Officer asks whether there’s a way to leave quickly, and somewhere to go. Your character explains there is and tells the officer they will leave straight away.</a:t>
            </a:r>
          </a:p>
          <a:p>
            <a:endParaRPr lang="en-GB"/>
          </a:p>
        </p:txBody>
      </p:sp>
      <p:sp>
        <p:nvSpPr>
          <p:cNvPr id="2" name="Title 1">
            <a:extLst>
              <a:ext uri="{FF2B5EF4-FFF2-40B4-BE49-F238E27FC236}">
                <a16:creationId xmlns:a16="http://schemas.microsoft.com/office/drawing/2014/main" id="{76002D3A-808F-A9C5-B86D-B856AF834A8D}"/>
              </a:ext>
            </a:extLst>
          </p:cNvPr>
          <p:cNvSpPr>
            <a:spLocks noGrp="1" noRot="1" noMove="1" noResize="1" noEditPoints="1" noAdjustHandles="1" noChangeArrowheads="1" noChangeShapeType="1"/>
          </p:cNvSpPr>
          <p:nvPr>
            <p:ph type="title" idx="4294967295"/>
          </p:nvPr>
        </p:nvSpPr>
        <p:spPr>
          <a:xfrm>
            <a:off x="4562475" y="5332375"/>
            <a:ext cx="12005433" cy="744196"/>
          </a:xfrm>
        </p:spPr>
        <p:txBody>
          <a:bodyPr>
            <a:normAutofit/>
          </a:bodyPr>
          <a:lstStyle/>
          <a:p>
            <a:r>
              <a:rPr lang="en-GB" sz="2800"/>
              <a:t>Select the images to reveal text in order</a:t>
            </a:r>
          </a:p>
        </p:txBody>
      </p:sp>
      <p:graphicFrame>
        <p:nvGraphicFramePr>
          <p:cNvPr id="7" name="Table 7">
            <a:extLst>
              <a:ext uri="{FF2B5EF4-FFF2-40B4-BE49-F238E27FC236}">
                <a16:creationId xmlns:a16="http://schemas.microsoft.com/office/drawing/2014/main" id="{47C15093-E956-58A1-E626-B559A7D65209}"/>
              </a:ext>
            </a:extLst>
          </p:cNvPr>
          <p:cNvGraphicFramePr>
            <a:graphicFrameLocks noGrp="1" noDrilldown="1" noMove="1" noResize="1"/>
          </p:cNvGraphicFramePr>
          <p:nvPr>
            <p:extLst>
              <p:ext uri="{D42A27DB-BD31-4B8C-83A1-F6EECF244321}">
                <p14:modId xmlns:p14="http://schemas.microsoft.com/office/powerpoint/2010/main" val="342328449"/>
              </p:ext>
            </p:extLst>
          </p:nvPr>
        </p:nvGraphicFramePr>
        <p:xfrm>
          <a:off x="450704" y="324884"/>
          <a:ext cx="10549011" cy="5181008"/>
        </p:xfrm>
        <a:graphic>
          <a:graphicData uri="http://schemas.openxmlformats.org/drawingml/2006/table">
            <a:tbl>
              <a:tblPr firstRow="1" bandRow="1">
                <a:tableStyleId>{5C22544A-7EE6-4342-B048-85BDC9FD1C3A}</a:tableStyleId>
              </a:tblPr>
              <a:tblGrid>
                <a:gridCol w="3516337">
                  <a:extLst>
                    <a:ext uri="{9D8B030D-6E8A-4147-A177-3AD203B41FA5}">
                      <a16:colId xmlns:a16="http://schemas.microsoft.com/office/drawing/2014/main" val="1972099498"/>
                    </a:ext>
                  </a:extLst>
                </a:gridCol>
                <a:gridCol w="3516337">
                  <a:extLst>
                    <a:ext uri="{9D8B030D-6E8A-4147-A177-3AD203B41FA5}">
                      <a16:colId xmlns:a16="http://schemas.microsoft.com/office/drawing/2014/main" val="904150629"/>
                    </a:ext>
                  </a:extLst>
                </a:gridCol>
                <a:gridCol w="3516337">
                  <a:extLst>
                    <a:ext uri="{9D8B030D-6E8A-4147-A177-3AD203B41FA5}">
                      <a16:colId xmlns:a16="http://schemas.microsoft.com/office/drawing/2014/main" val="579692632"/>
                    </a:ext>
                  </a:extLst>
                </a:gridCol>
              </a:tblGrid>
              <a:tr h="2346368">
                <a:tc>
                  <a:txBody>
                    <a:bodyPr/>
                    <a:lstStyle/>
                    <a:p>
                      <a:pPr lvl="0" algn="ctr">
                        <a:buNone/>
                      </a:pPr>
                      <a:r>
                        <a:rPr lang="en-GB" sz="2000" b="1" i="0" u="none" strike="noStrike" noProof="0">
                          <a:solidFill>
                            <a:srgbClr val="FF0000"/>
                          </a:solidFill>
                          <a:latin typeface="Arial"/>
                        </a:rPr>
                        <a:t>1</a:t>
                      </a:r>
                    </a:p>
                    <a:p>
                      <a:pPr lvl="1">
                        <a:buNone/>
                      </a:pPr>
                      <a:r>
                        <a:rPr lang="en-GB" sz="2000" b="0" i="0" u="none" strike="noStrike" noProof="0">
                          <a:latin typeface="Arial"/>
                        </a:rPr>
                        <a:t>Your character is at home having breakfast before heading to school. They are browsing their phone and chatting with the people they live with. </a:t>
                      </a:r>
                    </a:p>
                  </a:txBody>
                  <a:tcPr>
                    <a:solidFill>
                      <a:schemeClr val="tx1"/>
                    </a:solidFill>
                  </a:tcPr>
                </a:tc>
                <a:tc>
                  <a:txBody>
                    <a:bodyPr/>
                    <a:lstStyle/>
                    <a:p>
                      <a:pPr lvl="0" algn="ctr">
                        <a:buNone/>
                      </a:pPr>
                      <a:r>
                        <a:rPr lang="en-GB" sz="2000" b="0" i="0" u="none" strike="noStrike" noProof="0">
                          <a:solidFill>
                            <a:srgbClr val="FF0000"/>
                          </a:solidFill>
                          <a:latin typeface="Arial"/>
                        </a:rPr>
                        <a:t>2</a:t>
                      </a:r>
                    </a:p>
                    <a:p>
                      <a:pPr lvl="1">
                        <a:buNone/>
                      </a:pPr>
                      <a:r>
                        <a:rPr lang="en-GB" sz="2000" b="0" i="0" u="none" strike="noStrike" noProof="0">
                          <a:latin typeface="Arial"/>
                        </a:rPr>
                        <a:t>There’s a knock at the door.</a:t>
                      </a:r>
                      <a:endParaRPr lang="en-US" sz="2000"/>
                    </a:p>
                  </a:txBody>
                  <a:tcPr>
                    <a:solidFill>
                      <a:schemeClr val="tx1"/>
                    </a:solidFill>
                  </a:tcPr>
                </a:tc>
                <a:tc>
                  <a:txBody>
                    <a:bodyPr/>
                    <a:lstStyle/>
                    <a:p>
                      <a:pPr lvl="0" algn="ctr">
                        <a:buNone/>
                      </a:pPr>
                      <a:r>
                        <a:rPr lang="en-GB" sz="2000" b="0" i="0" u="none" strike="noStrike" noProof="0">
                          <a:solidFill>
                            <a:srgbClr val="FF0000"/>
                          </a:solidFill>
                          <a:latin typeface="Arial"/>
                        </a:rPr>
                        <a:t>3</a:t>
                      </a:r>
                    </a:p>
                    <a:p>
                      <a:pPr lvl="1">
                        <a:buNone/>
                      </a:pPr>
                      <a:r>
                        <a:rPr lang="en-GB" sz="2000" b="0" i="0" u="none" strike="noStrike" noProof="0">
                          <a:latin typeface="Arial"/>
                        </a:rPr>
                        <a:t>They go to answer and see a Police Officer on the other side.</a:t>
                      </a:r>
                      <a:endParaRPr lang="en-US" sz="2000"/>
                    </a:p>
                  </a:txBody>
                  <a:tcPr>
                    <a:solidFill>
                      <a:schemeClr val="tx1"/>
                    </a:solidFill>
                  </a:tcPr>
                </a:tc>
                <a:extLst>
                  <a:ext uri="{0D108BD9-81ED-4DB2-BD59-A6C34878D82A}">
                    <a16:rowId xmlns:a16="http://schemas.microsoft.com/office/drawing/2014/main" val="4002791864"/>
                  </a:ext>
                </a:extLst>
              </a:tr>
              <a:tr h="2667789">
                <a:tc>
                  <a:txBody>
                    <a:bodyPr/>
                    <a:lstStyle/>
                    <a:p>
                      <a:pPr lvl="0" algn="ctr">
                        <a:buNone/>
                      </a:pPr>
                      <a:r>
                        <a:rPr lang="en-GB" sz="2000" b="0" i="0" u="none" strike="noStrike" noProof="0">
                          <a:solidFill>
                            <a:srgbClr val="FF0000"/>
                          </a:solidFill>
                          <a:latin typeface="Arial"/>
                        </a:rPr>
                        <a:t>4</a:t>
                      </a:r>
                    </a:p>
                    <a:p>
                      <a:pPr lvl="1">
                        <a:buNone/>
                      </a:pPr>
                      <a:r>
                        <a:rPr lang="en-GB" sz="2000" b="0" i="0" u="none" strike="noStrike" noProof="0">
                          <a:solidFill>
                            <a:schemeClr val="bg1"/>
                          </a:solidFill>
                          <a:latin typeface="Arial"/>
                        </a:rPr>
                        <a:t>The officer explains that due to the torrential rains over the last 3 days, the river is flooding.  </a:t>
                      </a:r>
                      <a:endParaRPr lang="en-US" sz="2000">
                        <a:solidFill>
                          <a:schemeClr val="bg1"/>
                        </a:solidFill>
                      </a:endParaRPr>
                    </a:p>
                  </a:txBody>
                  <a:tcPr>
                    <a:solidFill>
                      <a:schemeClr val="tx1"/>
                    </a:solidFill>
                  </a:tcPr>
                </a:tc>
                <a:tc>
                  <a:txBody>
                    <a:bodyPr/>
                    <a:lstStyle/>
                    <a:p>
                      <a:pPr lvl="0" algn="ctr">
                        <a:buNone/>
                      </a:pPr>
                      <a:r>
                        <a:rPr lang="en-GB" sz="2000" b="0" i="0" u="none" strike="noStrike" noProof="0">
                          <a:solidFill>
                            <a:srgbClr val="FF0000"/>
                          </a:solidFill>
                          <a:latin typeface="Arial"/>
                        </a:rPr>
                        <a:t>5</a:t>
                      </a:r>
                    </a:p>
                    <a:p>
                      <a:pPr lvl="1">
                        <a:buNone/>
                      </a:pPr>
                      <a:r>
                        <a:rPr lang="en-GB" sz="2000" b="0" i="0" u="none" strike="noStrike" noProof="0">
                          <a:solidFill>
                            <a:schemeClr val="bg1"/>
                          </a:solidFill>
                          <a:latin typeface="Arial"/>
                        </a:rPr>
                        <a:t>They tell your character they must leave immediately and go to a safe place.</a:t>
                      </a:r>
                      <a:endParaRPr lang="en-US" sz="2000">
                        <a:solidFill>
                          <a:schemeClr val="bg1"/>
                        </a:solidFill>
                      </a:endParaRPr>
                    </a:p>
                  </a:txBody>
                  <a:tcPr>
                    <a:solidFill>
                      <a:schemeClr val="tx1"/>
                    </a:solidFill>
                  </a:tcPr>
                </a:tc>
                <a:tc>
                  <a:txBody>
                    <a:bodyPr/>
                    <a:lstStyle/>
                    <a:p>
                      <a:pPr lvl="0" algn="ctr">
                        <a:buNone/>
                      </a:pPr>
                      <a:r>
                        <a:rPr lang="en-GB" sz="2000" b="0" i="0" u="none" strike="noStrike" noProof="0" dirty="0">
                          <a:solidFill>
                            <a:srgbClr val="FF0000"/>
                          </a:solidFill>
                          <a:latin typeface="Arial"/>
                        </a:rPr>
                        <a:t>6</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i="0" u="none" strike="noStrike" noProof="0" dirty="0">
                          <a:solidFill>
                            <a:schemeClr val="bg1"/>
                          </a:solidFill>
                          <a:latin typeface="Arial"/>
                        </a:rPr>
                        <a:t>The Police Officer asks whether there’s a way to leave quickly, and somewhere to go. Your character explains there is and tells the officer they will leave straight away.</a:t>
                      </a:r>
                    </a:p>
                    <a:p>
                      <a:pPr lvl="0" algn="ctr">
                        <a:buNone/>
                      </a:pPr>
                      <a:endParaRPr lang="en-GB" sz="2000" b="0" i="0" u="none" strike="noStrike" noProof="0" dirty="0">
                        <a:solidFill>
                          <a:srgbClr val="FF0000"/>
                        </a:solidFill>
                        <a:latin typeface="Arial"/>
                      </a:endParaRPr>
                    </a:p>
                  </a:txBody>
                  <a:tcPr>
                    <a:solidFill>
                      <a:schemeClr val="tx1"/>
                    </a:solidFill>
                  </a:tcPr>
                </a:tc>
                <a:extLst>
                  <a:ext uri="{0D108BD9-81ED-4DB2-BD59-A6C34878D82A}">
                    <a16:rowId xmlns:a16="http://schemas.microsoft.com/office/drawing/2014/main" val="2828069226"/>
                  </a:ext>
                </a:extLst>
              </a:tr>
            </a:tbl>
          </a:graphicData>
        </a:graphic>
      </p:graphicFrame>
      <p:sp>
        <p:nvSpPr>
          <p:cNvPr id="3" name="TextBox 2">
            <a:extLst>
              <a:ext uri="{FF2B5EF4-FFF2-40B4-BE49-F238E27FC236}">
                <a16:creationId xmlns:a16="http://schemas.microsoft.com/office/drawing/2014/main" id="{7FF9C7BD-EF0E-FB4A-557E-9D2894594095}"/>
              </a:ext>
            </a:extLst>
          </p:cNvPr>
          <p:cNvSpPr txBox="1">
            <a:spLocks noGrp="1" noRot="1" noMove="1" noResize="1" noEditPoints="1" noAdjustHandles="1" noChangeArrowheads="1" noChangeShapeType="1"/>
          </p:cNvSpPr>
          <p:nvPr/>
        </p:nvSpPr>
        <p:spPr>
          <a:xfrm rot="16200000">
            <a:off x="9922972" y="1772530"/>
            <a:ext cx="3356956" cy="461665"/>
          </a:xfrm>
          <a:prstGeom prst="rect">
            <a:avLst/>
          </a:prstGeom>
          <a:noFill/>
        </p:spPr>
        <p:txBody>
          <a:bodyPr wrap="square" rtlCol="0">
            <a:spAutoFit/>
          </a:bodyPr>
          <a:lstStyle/>
          <a:p>
            <a:r>
              <a:rPr lang="en-GB" sz="2400" b="1">
                <a:solidFill>
                  <a:srgbClr val="FF0000"/>
                </a:solidFill>
                <a:latin typeface="HelveticaNeueLT Pro 55 Roman" panose="020B0604020202020204"/>
              </a:rPr>
              <a:t>Scenario </a:t>
            </a:r>
            <a:r>
              <a:rPr lang="en-GB" sz="2400" b="1">
                <a:solidFill>
                  <a:srgbClr val="FF0000"/>
                </a:solidFill>
                <a:latin typeface="Arial" panose="020B0604020202020204" pitchFamily="34" charset="0"/>
                <a:cs typeface="Arial" panose="020B0604020202020204" pitchFamily="34" charset="0"/>
              </a:rPr>
              <a:t>storyboard</a:t>
            </a:r>
          </a:p>
        </p:txBody>
      </p:sp>
      <p:pic>
        <p:nvPicPr>
          <p:cNvPr id="5" name="Picture 4" descr="A picture containing person, indoor, table, food&#10;&#10;Description automatically generated">
            <a:extLst>
              <a:ext uri="{FF2B5EF4-FFF2-40B4-BE49-F238E27FC236}">
                <a16:creationId xmlns:a16="http://schemas.microsoft.com/office/drawing/2014/main" id="{DC2C487A-8A48-FD8F-1F0F-144096DF2F6F}"/>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val="0"/>
              </a:ext>
            </a:extLst>
          </a:blip>
          <a:stretch>
            <a:fillRect/>
          </a:stretch>
        </p:blipFill>
        <p:spPr>
          <a:xfrm>
            <a:off x="641203" y="643926"/>
            <a:ext cx="3202721" cy="1883884"/>
          </a:xfrm>
          <a:prstGeom prst="rect">
            <a:avLst/>
          </a:prstGeom>
        </p:spPr>
      </p:pic>
      <p:pic>
        <p:nvPicPr>
          <p:cNvPr id="4" name="Picture 3" descr="A close-up of a hand&#10;&#10;Description automatically generated with medium confidence">
            <a:extLst>
              <a:ext uri="{FF2B5EF4-FFF2-40B4-BE49-F238E27FC236}">
                <a16:creationId xmlns:a16="http://schemas.microsoft.com/office/drawing/2014/main" id="{9A79E58B-9D8B-C8D0-1303-EA3956C3DAB7}"/>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val="0"/>
              </a:ext>
            </a:extLst>
          </a:blip>
          <a:stretch>
            <a:fillRect/>
          </a:stretch>
        </p:blipFill>
        <p:spPr>
          <a:xfrm>
            <a:off x="4150195" y="643926"/>
            <a:ext cx="3202720" cy="1883884"/>
          </a:xfrm>
          <a:prstGeom prst="rect">
            <a:avLst/>
          </a:prstGeom>
        </p:spPr>
      </p:pic>
      <p:pic>
        <p:nvPicPr>
          <p:cNvPr id="6" name="Picture 5" descr="A police officer">
            <a:extLst>
              <a:ext uri="{FF2B5EF4-FFF2-40B4-BE49-F238E27FC236}">
                <a16:creationId xmlns:a16="http://schemas.microsoft.com/office/drawing/2014/main" id="{A532897D-3D34-F539-04BD-0382FE7D858F}"/>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val="0"/>
              </a:ext>
            </a:extLst>
          </a:blip>
          <a:stretch>
            <a:fillRect/>
          </a:stretch>
        </p:blipFill>
        <p:spPr>
          <a:xfrm>
            <a:off x="7659186" y="690316"/>
            <a:ext cx="3200683" cy="1837494"/>
          </a:xfrm>
          <a:prstGeom prst="rect">
            <a:avLst/>
          </a:prstGeom>
        </p:spPr>
      </p:pic>
      <p:pic>
        <p:nvPicPr>
          <p:cNvPr id="8" name="Picture 7" descr="A close up of a police officer">
            <a:extLst>
              <a:ext uri="{FF2B5EF4-FFF2-40B4-BE49-F238E27FC236}">
                <a16:creationId xmlns:a16="http://schemas.microsoft.com/office/drawing/2014/main" id="{00792693-7458-F26D-F5AE-EAC464C1885C}"/>
              </a:ext>
            </a:extLst>
          </p:cNvPr>
          <p:cNvPicPr>
            <a:picLocks noGrp="1" noRot="1" noChangeAspect="1" noMove="1" noResize="1" noEditPoints="1" noAdjustHandles="1" noChangeArrowheads="1" noChangeShapeType="1" noCrop="1"/>
          </p:cNvPicPr>
          <p:nvPr/>
        </p:nvPicPr>
        <p:blipFill rotWithShape="1">
          <a:blip r:embed="rId6">
            <a:extLst>
              <a:ext uri="{28A0092B-C50C-407E-A947-70E740481C1C}">
                <a14:useLocalDpi xmlns:a14="http://schemas.microsoft.com/office/drawing/2010/main" val="0"/>
              </a:ext>
            </a:extLst>
          </a:blip>
          <a:srcRect/>
          <a:stretch/>
        </p:blipFill>
        <p:spPr>
          <a:xfrm>
            <a:off x="641203" y="3059784"/>
            <a:ext cx="3137807" cy="2026057"/>
          </a:xfrm>
          <a:prstGeom prst="rect">
            <a:avLst/>
          </a:prstGeom>
        </p:spPr>
      </p:pic>
      <p:pic>
        <p:nvPicPr>
          <p:cNvPr id="9" name="Picture 8" descr="A boy wearing a rucksack opening a door.">
            <a:extLst>
              <a:ext uri="{FF2B5EF4-FFF2-40B4-BE49-F238E27FC236}">
                <a16:creationId xmlns:a16="http://schemas.microsoft.com/office/drawing/2014/main" id="{771CC81A-A3CE-A87D-9223-9AC9AB567F32}"/>
              </a:ext>
            </a:extLst>
          </p:cNvPr>
          <p:cNvPicPr>
            <a:picLocks noGrp="1" noRot="1" noChangeAspect="1" noMove="1" noResize="1" noEditPoints="1" noAdjustHandles="1" noChangeArrowheads="1" noChangeShapeType="1" noCrop="1"/>
          </p:cNvPicPr>
          <p:nvPr/>
        </p:nvPicPr>
        <p:blipFill rotWithShape="1">
          <a:blip r:embed="rId7" cstate="email">
            <a:extLst>
              <a:ext uri="{28A0092B-C50C-407E-A947-70E740481C1C}">
                <a14:useLocalDpi xmlns:a14="http://schemas.microsoft.com/office/drawing/2010/main" val="0"/>
              </a:ext>
            </a:extLst>
          </a:blip>
          <a:srcRect/>
          <a:stretch/>
        </p:blipFill>
        <p:spPr>
          <a:xfrm>
            <a:off x="4231855" y="3059784"/>
            <a:ext cx="3030584" cy="2026057"/>
          </a:xfrm>
          <a:prstGeom prst="rect">
            <a:avLst/>
          </a:prstGeom>
        </p:spPr>
      </p:pic>
      <p:pic>
        <p:nvPicPr>
          <p:cNvPr id="11" name="Picture 10" descr="A brick building with windows&#10;&#10;">
            <a:extLst>
              <a:ext uri="{FF2B5EF4-FFF2-40B4-BE49-F238E27FC236}">
                <a16:creationId xmlns:a16="http://schemas.microsoft.com/office/drawing/2014/main" id="{2A60F74E-6FED-C669-136E-D1621A1FEDC6}"/>
              </a:ext>
            </a:extLst>
          </p:cNvPr>
          <p:cNvPicPr>
            <a:picLocks noGrp="1" noRot="1" noChangeAspect="1" noMove="1" noResize="1" noEditPoints="1" noAdjustHandles="1" noChangeArrowheads="1" noChangeShapeType="1" noCrop="1"/>
          </p:cNvPicPr>
          <p:nvPr/>
        </p:nvPicPr>
        <p:blipFill>
          <a:blip r:embed="rId8" cstate="email">
            <a:extLst>
              <a:ext uri="{28A0092B-C50C-407E-A947-70E740481C1C}">
                <a14:useLocalDpi xmlns:a14="http://schemas.microsoft.com/office/drawing/2010/main" val="0"/>
              </a:ext>
            </a:extLst>
          </a:blip>
          <a:stretch>
            <a:fillRect/>
          </a:stretch>
        </p:blipFill>
        <p:spPr>
          <a:xfrm>
            <a:off x="7623816" y="3059784"/>
            <a:ext cx="3266505" cy="2075969"/>
          </a:xfrm>
          <a:prstGeom prst="rect">
            <a:avLst/>
          </a:prstGeom>
        </p:spPr>
      </p:pic>
      <p:pic>
        <p:nvPicPr>
          <p:cNvPr id="10" name="Picture 9" descr="A picture containing logo&#10;&#10;Description automatically generated">
            <a:extLst>
              <a:ext uri="{FF2B5EF4-FFF2-40B4-BE49-F238E27FC236}">
                <a16:creationId xmlns:a16="http://schemas.microsoft.com/office/drawing/2014/main" id="{6082F379-480C-639E-8B22-D2B6FCAB6957}"/>
              </a:ext>
            </a:extLst>
          </p:cNvPr>
          <p:cNvPicPr>
            <a:picLocks noGrp="1" noRot="1" noChangeAspect="1" noMove="1" noResize="1" noEditPoints="1" noAdjustHandles="1" noChangeArrowheads="1" noChangeShapeType="1" noCrop="1"/>
          </p:cNvPicPr>
          <p:nvPr/>
        </p:nvPicPr>
        <p:blipFill rotWithShape="1">
          <a:blip r:embed="rId9" cstate="email">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22397532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2" presetClass="exit" presetSubtype="4" fill="hold" nodeType="clickEffect">
                                  <p:stCondLst>
                                    <p:cond delay="0"/>
                                  </p:stCondLst>
                                  <p:childTnLst>
                                    <p:animEffect transition="out" filter="wipe(down)">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22" presetClass="exit" presetSubtype="4" fill="hold" nodeType="clickEffect">
                                  <p:stCondLst>
                                    <p:cond delay="0"/>
                                  </p:stCondLst>
                                  <p:childTnLst>
                                    <p:animEffect transition="out" filter="wipe(down)">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22" presetClass="exit" presetSubtype="4" fill="hold" nodeType="clickEffect">
                                  <p:stCondLst>
                                    <p:cond delay="0"/>
                                  </p:stCondLst>
                                  <p:childTnLst>
                                    <p:animEffect transition="out" filter="wipe(down)">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11"/>
                    </p:tgtEl>
                  </p:cond>
                </p:stCondLst>
                <p:endSync evt="end" delay="0">
                  <p:rtn val="all"/>
                </p:endSync>
                <p:childTnLst>
                  <p:par>
                    <p:cTn id="27" fill="hold">
                      <p:stCondLst>
                        <p:cond delay="0"/>
                      </p:stCondLst>
                      <p:childTnLst>
                        <p:par>
                          <p:cTn id="28" fill="hold">
                            <p:stCondLst>
                              <p:cond delay="0"/>
                            </p:stCondLst>
                            <p:childTnLst>
                              <p:par>
                                <p:cTn id="29" presetID="22" presetClass="exit" presetSubtype="4" fill="hold" nodeType="clickEffect">
                                  <p:stCondLst>
                                    <p:cond delay="0"/>
                                  </p:stCondLst>
                                  <p:childTnLst>
                                    <p:animEffect transition="out" filter="wipe(down)">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2" restart="whenNotActive" fill="hold" evtFilter="cancelBubble" nodeType="interactiveSeq">
                <p:stCondLst>
                  <p:cond evt="onClick" delay="0">
                    <p:tgtEl>
                      <p:spTgt spid="8"/>
                    </p:tgtEl>
                  </p:cond>
                </p:stCondLst>
                <p:endSync evt="end" delay="0">
                  <p:rtn val="all"/>
                </p:endSync>
                <p:childTnLst>
                  <p:par>
                    <p:cTn id="33" fill="hold">
                      <p:stCondLst>
                        <p:cond delay="0"/>
                      </p:stCondLst>
                      <p:childTnLst>
                        <p:par>
                          <p:cTn id="34" fill="hold">
                            <p:stCondLst>
                              <p:cond delay="0"/>
                            </p:stCondLst>
                            <p:childTnLst>
                              <p:par>
                                <p:cTn id="35" presetID="22" presetClass="exit" presetSubtype="4" fill="hold" nodeType="clickEffect">
                                  <p:stCondLst>
                                    <p:cond delay="0"/>
                                  </p:stCondLst>
                                  <p:childTnLst>
                                    <p:animEffect transition="out" filter="wipe(down)">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childTnLst>
                                </p:cTn>
                              </p:par>
                            </p:childTnLst>
                          </p:cTn>
                        </p:par>
                      </p:childTnLst>
                    </p:cTn>
                  </p:par>
                </p:childTnLst>
              </p:cTn>
              <p:nextCondLst>
                <p:cond evt="onClick" delay="0">
                  <p:tgtEl>
                    <p:spTgt spid="8"/>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02D3A-808F-A9C5-B86D-B856AF834A8D}"/>
              </a:ext>
            </a:extLst>
          </p:cNvPr>
          <p:cNvSpPr>
            <a:spLocks noGrp="1" noRot="1" noMove="1" noResize="1" noEditPoints="1" noAdjustHandles="1" noChangeArrowheads="1" noChangeShapeType="1"/>
          </p:cNvSpPr>
          <p:nvPr>
            <p:ph type="title" idx="4294967295"/>
          </p:nvPr>
        </p:nvSpPr>
        <p:spPr>
          <a:xfrm>
            <a:off x="673334" y="323795"/>
            <a:ext cx="4059238" cy="1346200"/>
          </a:xfrm>
        </p:spPr>
        <p:txBody>
          <a:bodyPr>
            <a:normAutofit fontScale="90000"/>
          </a:bodyPr>
          <a:lstStyle/>
          <a:p>
            <a:r>
              <a:rPr lang="en-GB">
                <a:latin typeface="HelveticaNeueLT Pro 55 Roman" panose="020B0604020202020204" pitchFamily="34" charset="0"/>
              </a:rPr>
              <a:t>What does your character grab?</a:t>
            </a:r>
          </a:p>
        </p:txBody>
      </p:sp>
      <p:sp>
        <p:nvSpPr>
          <p:cNvPr id="3" name="Content Placeholder 2">
            <a:extLst>
              <a:ext uri="{FF2B5EF4-FFF2-40B4-BE49-F238E27FC236}">
                <a16:creationId xmlns:a16="http://schemas.microsoft.com/office/drawing/2014/main" id="{B5064ECB-CAA3-A887-1F9E-BE1958BFEAE9}"/>
              </a:ext>
            </a:extLst>
          </p:cNvPr>
          <p:cNvSpPr>
            <a:spLocks noGrp="1" noRot="1" noMove="1" noResize="1" noEditPoints="1" noAdjustHandles="1" noChangeArrowheads="1" noChangeShapeType="1"/>
          </p:cNvSpPr>
          <p:nvPr>
            <p:ph idx="4294967295"/>
          </p:nvPr>
        </p:nvSpPr>
        <p:spPr>
          <a:xfrm>
            <a:off x="596213" y="1651180"/>
            <a:ext cx="4065588" cy="2014538"/>
          </a:xfrm>
        </p:spPr>
        <p:txBody>
          <a:bodyPr>
            <a:normAutofit/>
          </a:bodyPr>
          <a:lstStyle/>
          <a:p>
            <a:r>
              <a:rPr lang="en-GB" sz="2400">
                <a:latin typeface="HelveticaNeueLT Pro 55 Roman" panose="020B0604020202020204" pitchFamily="34" charset="0"/>
              </a:rPr>
              <a:t>In your group, you have </a:t>
            </a:r>
            <a:r>
              <a:rPr lang="en-GB" sz="2400" b="1">
                <a:latin typeface="HelveticaNeueLT Pro 55 Roman" panose="020B0604020202020204" pitchFamily="34" charset="0"/>
              </a:rPr>
              <a:t>1 minute </a:t>
            </a:r>
            <a:r>
              <a:rPr lang="en-GB" sz="2400">
                <a:latin typeface="HelveticaNeueLT Pro 55 Roman" panose="020B0604020202020204" pitchFamily="34" charset="0"/>
              </a:rPr>
              <a:t>to </a:t>
            </a:r>
            <a:r>
              <a:rPr lang="en-GB" sz="2400" b="1">
                <a:latin typeface="HelveticaNeueLT Pro 55 Roman" panose="020B0604020202020204" pitchFamily="34" charset="0"/>
              </a:rPr>
              <a:t>write a list </a:t>
            </a:r>
            <a:r>
              <a:rPr lang="en-GB" sz="2400">
                <a:latin typeface="HelveticaNeueLT Pro 55 Roman" panose="020B0604020202020204" pitchFamily="34" charset="0"/>
              </a:rPr>
              <a:t>of what your character needs to grab from their house before they leave.</a:t>
            </a:r>
          </a:p>
        </p:txBody>
      </p:sp>
      <p:pic>
        <p:nvPicPr>
          <p:cNvPr id="5" name="Picture 8" descr="A diagram showing the arial view of a house. ">
            <a:extLst>
              <a:ext uri="{FF2B5EF4-FFF2-40B4-BE49-F238E27FC236}">
                <a16:creationId xmlns:a16="http://schemas.microsoft.com/office/drawing/2014/main" id="{EFA25352-114E-16EB-7595-B03458DC946F}"/>
              </a:ext>
            </a:extLst>
          </p:cNvPr>
          <p:cNvPicPr>
            <a:picLocks noGrp="1" noRot="1" noChangeAspect="1" noMove="1" noResize="1" noEditPoints="1" noAdjustHandles="1" noChangeArrowheads="1" noChangeShapeType="1" noCrop="1"/>
          </p:cNvPicPr>
          <p:nvPr/>
        </p:nvPicPr>
        <p:blipFill>
          <a:blip r:embed="rId5">
            <a:duotone>
              <a:schemeClr val="accent5">
                <a:shade val="45000"/>
                <a:satMod val="135000"/>
              </a:schemeClr>
              <a:prstClr val="white"/>
            </a:duotone>
          </a:blip>
          <a:stretch>
            <a:fillRect/>
          </a:stretch>
        </p:blipFill>
        <p:spPr>
          <a:xfrm>
            <a:off x="4945130" y="416689"/>
            <a:ext cx="6219316" cy="5254906"/>
          </a:xfrm>
          <a:prstGeom prst="rect">
            <a:avLst/>
          </a:prstGeom>
        </p:spPr>
      </p:pic>
      <p:sp>
        <p:nvSpPr>
          <p:cNvPr id="9" name="Arrow: Left 8">
            <a:extLst>
              <a:ext uri="{FF2B5EF4-FFF2-40B4-BE49-F238E27FC236}">
                <a16:creationId xmlns:a16="http://schemas.microsoft.com/office/drawing/2014/main" id="{1FEB1D25-48A9-B282-5196-A1F2E2E54C9C}"/>
              </a:ext>
            </a:extLst>
          </p:cNvPr>
          <p:cNvSpPr>
            <a:spLocks noGrp="1" noRot="1" noMove="1" noResize="1" noEditPoints="1" noAdjustHandles="1" noChangeArrowheads="1" noChangeShapeType="1"/>
          </p:cNvSpPr>
          <p:nvPr/>
        </p:nvSpPr>
        <p:spPr>
          <a:xfrm rot="3888432">
            <a:off x="6738383" y="4573842"/>
            <a:ext cx="844952" cy="308684"/>
          </a:xfrm>
          <a:prstGeom prst="leftArrow">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A839995-1013-AFC0-206F-99748DA8C16B}"/>
              </a:ext>
            </a:extLst>
          </p:cNvPr>
          <p:cNvSpPr txBox="1">
            <a:spLocks noGrp="1" noRot="1" noMove="1" noResize="1" noEditPoints="1" noAdjustHandles="1" noChangeArrowheads="1" noChangeShapeType="1"/>
          </p:cNvSpPr>
          <p:nvPr/>
        </p:nvSpPr>
        <p:spPr>
          <a:xfrm rot="16200000">
            <a:off x="10507008" y="1122776"/>
            <a:ext cx="2182736" cy="584775"/>
          </a:xfrm>
          <a:prstGeom prst="rect">
            <a:avLst/>
          </a:prstGeom>
          <a:noFill/>
        </p:spPr>
        <p:txBody>
          <a:bodyPr wrap="square" rtlCol="0">
            <a:spAutoFit/>
          </a:bodyPr>
          <a:lstStyle/>
          <a:p>
            <a:r>
              <a:rPr lang="en-GB" sz="3200" b="1">
                <a:solidFill>
                  <a:srgbClr val="FF0000"/>
                </a:solidFill>
                <a:latin typeface="HelveticaNeueLT Pro 55 Roman" panose="020B0604020202020204"/>
              </a:rPr>
              <a:t>Scenario</a:t>
            </a:r>
          </a:p>
        </p:txBody>
      </p:sp>
      <p:pic>
        <p:nvPicPr>
          <p:cNvPr id="7" name="Picture 6" descr="A mobile phone with a timer">
            <a:extLst>
              <a:ext uri="{FF2B5EF4-FFF2-40B4-BE49-F238E27FC236}">
                <a16:creationId xmlns:a16="http://schemas.microsoft.com/office/drawing/2014/main" id="{A2BA40AC-44AC-F825-E084-A096E68E924F}"/>
              </a:ext>
            </a:extLst>
          </p:cNvPr>
          <p:cNvPicPr>
            <a:picLocks noGrp="1" noRot="1" noChangeAspect="1" noMove="1" noResize="1" noEditPoints="1" noAdjustHandles="1" noChangeArrowheads="1" noChangeShapeType="1" noCrop="1"/>
          </p:cNvPicPr>
          <p:nvPr/>
        </p:nvPicPr>
        <p:blipFill rotWithShape="1">
          <a:blip r:embed="rId6">
            <a:extLst>
              <a:ext uri="{28A0092B-C50C-407E-A947-70E740481C1C}">
                <a14:useLocalDpi xmlns:a14="http://schemas.microsoft.com/office/drawing/2010/main" val="0"/>
              </a:ext>
            </a:extLst>
          </a:blip>
          <a:srcRect/>
          <a:stretch/>
        </p:blipFill>
        <p:spPr>
          <a:xfrm rot="16200000">
            <a:off x="1347907" y="2576059"/>
            <a:ext cx="2395812" cy="4281161"/>
          </a:xfrm>
          <a:prstGeom prst="rect">
            <a:avLst/>
          </a:prstGeom>
        </p:spPr>
      </p:pic>
      <p:pic>
        <p:nvPicPr>
          <p:cNvPr id="11" name="CE_60seccountdown">
            <a:hlinkClick r:id="" action="ppaction://media"/>
            <a:extLst>
              <a:ext uri="{FF2B5EF4-FFF2-40B4-BE49-F238E27FC236}">
                <a16:creationId xmlns:a16="http://schemas.microsoft.com/office/drawing/2014/main" id="{DAD4D3CB-F2EC-D399-A8A7-608E7391EE3D}"/>
              </a:ext>
            </a:extLst>
          </p:cNvPr>
          <p:cNvPicPr>
            <a:picLocks noGrp="1" noRot="1" noChangeAspect="1" noMove="1" noResize="1" noEditPoints="1" noAdjustHandles="1" noChangeArrowheads="1" noChangeShapeType="1" noCrop="1"/>
          </p:cNvPicPr>
          <p:nvPr>
            <a:videoFile r:link="rId2"/>
            <p:extLst>
              <p:ext uri="{DAA4B4D4-6D71-4841-9C94-3DE7FCFB9230}">
                <p14:media xmlns:p14="http://schemas.microsoft.com/office/powerpoint/2010/main" r:embed="rId1"/>
              </p:ext>
            </p:extLst>
          </p:nvPr>
        </p:nvPicPr>
        <p:blipFill>
          <a:blip r:embed="rId7"/>
          <a:stretch>
            <a:fillRect/>
          </a:stretch>
        </p:blipFill>
        <p:spPr>
          <a:xfrm>
            <a:off x="792124" y="3645512"/>
            <a:ext cx="3581401" cy="2014538"/>
          </a:xfrm>
          <a:prstGeom prst="rect">
            <a:avLst/>
          </a:prstGeom>
        </p:spPr>
      </p:pic>
      <p:pic>
        <p:nvPicPr>
          <p:cNvPr id="4" name="Picture 3" descr="A picture containing logo&#10;&#10;Description automatically generated">
            <a:extLst>
              <a:ext uri="{FF2B5EF4-FFF2-40B4-BE49-F238E27FC236}">
                <a16:creationId xmlns:a16="http://schemas.microsoft.com/office/drawing/2014/main" id="{170D88BA-EEAB-55D8-0615-5CF41A70963E}"/>
              </a:ext>
            </a:extLst>
          </p:cNvPr>
          <p:cNvPicPr>
            <a:picLocks noGrp="1" noRot="1" noChangeAspect="1" noMove="1" noResize="1" noEditPoints="1" noAdjustHandles="1" noChangeArrowheads="1" noChangeShapeType="1" noCrop="1"/>
          </p:cNvPicPr>
          <p:nvPr/>
        </p:nvPicPr>
        <p:blipFill rotWithShape="1">
          <a:blip r:embed="rId8" cstate="email">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2496453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6364">
                <p:cTn id="7" fill="hold" display="0">
                  <p:stCondLst>
                    <p:cond delay="indefinite"/>
                  </p:stCondLst>
                </p:cTn>
                <p:tgtEl>
                  <p:spTgt spid="11"/>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5B129-4D34-32A1-28A4-A63F3C2396DD}"/>
              </a:ext>
            </a:extLst>
          </p:cNvPr>
          <p:cNvSpPr>
            <a:spLocks noGrp="1" noRot="1" noMove="1" noResize="1" noEditPoints="1" noAdjustHandles="1" noChangeArrowheads="1" noChangeShapeType="1"/>
          </p:cNvSpPr>
          <p:nvPr>
            <p:ph type="title" idx="4294967295"/>
          </p:nvPr>
        </p:nvSpPr>
        <p:spPr>
          <a:xfrm>
            <a:off x="761554" y="654771"/>
            <a:ext cx="10371138" cy="1325563"/>
          </a:xfrm>
        </p:spPr>
        <p:txBody>
          <a:bodyPr/>
          <a:lstStyle/>
          <a:p>
            <a:r>
              <a:rPr lang="en-GB">
                <a:latin typeface="HelveticaNeueLT Pro 55 Roman"/>
              </a:rPr>
              <a:t>The game of BOB</a:t>
            </a:r>
          </a:p>
        </p:txBody>
      </p:sp>
      <p:grpSp>
        <p:nvGrpSpPr>
          <p:cNvPr id="15" name="Group 14">
            <a:extLst>
              <a:ext uri="{FF2B5EF4-FFF2-40B4-BE49-F238E27FC236}">
                <a16:creationId xmlns:a16="http://schemas.microsoft.com/office/drawing/2014/main" id="{2C3A14FB-D9C2-419F-E177-9722B5A0D33E}"/>
              </a:ext>
            </a:extLst>
          </p:cNvPr>
          <p:cNvGrpSpPr>
            <a:grpSpLocks noGrp="1" noUngrp="1" noRot="1" noMove="1" noResize="1"/>
          </p:cNvGrpSpPr>
          <p:nvPr/>
        </p:nvGrpSpPr>
        <p:grpSpPr>
          <a:xfrm>
            <a:off x="470544" y="2099960"/>
            <a:ext cx="2863738" cy="2819251"/>
            <a:chOff x="4937760" y="3444240"/>
            <a:chExt cx="5288280" cy="2302189"/>
          </a:xfrm>
        </p:grpSpPr>
        <p:sp>
          <p:nvSpPr>
            <p:cNvPr id="9" name="Rectangle: Rounded Corners 8">
              <a:extLst>
                <a:ext uri="{FF2B5EF4-FFF2-40B4-BE49-F238E27FC236}">
                  <a16:creationId xmlns:a16="http://schemas.microsoft.com/office/drawing/2014/main" id="{50E20315-3EA3-EEFF-BA4F-DC6615945AF7}"/>
                </a:ext>
              </a:extLst>
            </p:cNvPr>
            <p:cNvSpPr>
              <a:spLocks noGrp="1" noRot="1" noMove="1" noResize="1" noEditPoints="1" noAdjustHandles="1" noChangeArrowheads="1" noChangeShapeType="1"/>
            </p:cNvSpPr>
            <p:nvPr/>
          </p:nvSpPr>
          <p:spPr>
            <a:xfrm>
              <a:off x="4937760" y="3444240"/>
              <a:ext cx="5135880" cy="2149789"/>
            </a:xfrm>
            <a:prstGeom prst="roundRect">
              <a:avLst>
                <a:gd name="adj" fmla="val 11705"/>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HelveticaNeueLT Pro 55 Roman" panose="020B0604020202020204" pitchFamily="34" charset="0"/>
                </a:rPr>
                <a:t>Reflect</a:t>
              </a:r>
            </a:p>
          </p:txBody>
        </p:sp>
        <p:sp>
          <p:nvSpPr>
            <p:cNvPr id="10" name="Rectangle: Rounded Corners 9">
              <a:extLst>
                <a:ext uri="{FF2B5EF4-FFF2-40B4-BE49-F238E27FC236}">
                  <a16:creationId xmlns:a16="http://schemas.microsoft.com/office/drawing/2014/main" id="{479B222C-F553-CDC6-4554-9294985B49A8}"/>
                </a:ext>
              </a:extLst>
            </p:cNvPr>
            <p:cNvSpPr>
              <a:spLocks noGrp="1" noRot="1" noMove="1" noResize="1" noEditPoints="1" noAdjustHandles="1" noChangeArrowheads="1" noChangeShapeType="1"/>
            </p:cNvSpPr>
            <p:nvPr/>
          </p:nvSpPr>
          <p:spPr>
            <a:xfrm>
              <a:off x="5090160" y="3596640"/>
              <a:ext cx="5135880" cy="2149789"/>
            </a:xfrm>
            <a:prstGeom prst="roundRect">
              <a:avLst>
                <a:gd name="adj" fmla="val 9578"/>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chemeClr val="tx1"/>
                  </a:solidFill>
                  <a:latin typeface="HelveticaNeueLT Pro 55 Roman" panose="020B0604020202020204" pitchFamily="34" charset="0"/>
                </a:rPr>
                <a:t>What were the challenges for your character?</a:t>
              </a:r>
              <a:endParaRPr lang="en-GB" sz="1200">
                <a:solidFill>
                  <a:schemeClr val="tx1"/>
                </a:solidFill>
                <a:latin typeface="HelveticaNeueLT Pro 55 Roman" panose="020B0604020202020204" pitchFamily="34" charset="0"/>
              </a:endParaRPr>
            </a:p>
          </p:txBody>
        </p:sp>
      </p:grpSp>
      <p:grpSp>
        <p:nvGrpSpPr>
          <p:cNvPr id="3" name="Group 2">
            <a:extLst>
              <a:ext uri="{FF2B5EF4-FFF2-40B4-BE49-F238E27FC236}">
                <a16:creationId xmlns:a16="http://schemas.microsoft.com/office/drawing/2014/main" id="{AACC47F0-309D-BA54-6F89-06627D46F6DC}"/>
              </a:ext>
            </a:extLst>
          </p:cNvPr>
          <p:cNvGrpSpPr>
            <a:grpSpLocks noGrp="1" noUngrp="1" noRot="1" noMove="1" noResize="1"/>
          </p:cNvGrpSpPr>
          <p:nvPr/>
        </p:nvGrpSpPr>
        <p:grpSpPr>
          <a:xfrm>
            <a:off x="8322168" y="2730433"/>
            <a:ext cx="2562040" cy="1656098"/>
            <a:chOff x="4937760" y="3444240"/>
            <a:chExt cx="5288280" cy="2302189"/>
          </a:xfrm>
        </p:grpSpPr>
        <p:sp>
          <p:nvSpPr>
            <p:cNvPr id="5" name="Rectangle: Rounded Corners 4">
              <a:extLst>
                <a:ext uri="{FF2B5EF4-FFF2-40B4-BE49-F238E27FC236}">
                  <a16:creationId xmlns:a16="http://schemas.microsoft.com/office/drawing/2014/main" id="{4029A8C6-C444-7344-13EE-D5CE02718CCF}"/>
                </a:ext>
              </a:extLst>
            </p:cNvPr>
            <p:cNvSpPr>
              <a:spLocks noGrp="1" noRot="1" noMove="1" noResize="1" noEditPoints="1" noAdjustHandles="1" noChangeArrowheads="1" noChangeShapeType="1"/>
            </p:cNvSpPr>
            <p:nvPr/>
          </p:nvSpPr>
          <p:spPr>
            <a:xfrm>
              <a:off x="4937760" y="3444240"/>
              <a:ext cx="5135880" cy="2149789"/>
            </a:xfrm>
            <a:prstGeom prst="roundRect">
              <a:avLst>
                <a:gd name="adj" fmla="val 1170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HelveticaNeueLT Pro 55 Roman" panose="020B0604020202020204" pitchFamily="34" charset="0"/>
                </a:rPr>
                <a:t>Reflect</a:t>
              </a:r>
            </a:p>
          </p:txBody>
        </p:sp>
        <p:sp>
          <p:nvSpPr>
            <p:cNvPr id="11" name="Rectangle: Rounded Corners 10">
              <a:extLst>
                <a:ext uri="{FF2B5EF4-FFF2-40B4-BE49-F238E27FC236}">
                  <a16:creationId xmlns:a16="http://schemas.microsoft.com/office/drawing/2014/main" id="{2DBD2607-9DB5-2357-4925-ECCA9BF987DF}"/>
                </a:ext>
              </a:extLst>
            </p:cNvPr>
            <p:cNvSpPr>
              <a:spLocks noGrp="1" noRot="1" noMove="1" noResize="1" noEditPoints="1" noAdjustHandles="1" noChangeArrowheads="1" noChangeShapeType="1"/>
            </p:cNvSpPr>
            <p:nvPr/>
          </p:nvSpPr>
          <p:spPr>
            <a:xfrm>
              <a:off x="5090160" y="3596640"/>
              <a:ext cx="5135880" cy="2149789"/>
            </a:xfrm>
            <a:prstGeom prst="roundRect">
              <a:avLst>
                <a:gd name="adj" fmla="val 9578"/>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chemeClr val="tx1"/>
                  </a:solidFill>
                  <a:latin typeface="HelveticaNeueLT Pro 55 Roman" panose="020B0604020202020204" pitchFamily="34" charset="0"/>
                </a:rPr>
                <a:t>How did your body feel?</a:t>
              </a:r>
              <a:endParaRPr lang="en-GB" sz="1200">
                <a:solidFill>
                  <a:schemeClr val="tx1"/>
                </a:solidFill>
                <a:latin typeface="HelveticaNeueLT Pro 55 Roman" panose="020B0604020202020204" pitchFamily="34" charset="0"/>
              </a:endParaRPr>
            </a:p>
          </p:txBody>
        </p:sp>
      </p:grpSp>
      <p:grpSp>
        <p:nvGrpSpPr>
          <p:cNvPr id="14" name="Group 13">
            <a:extLst>
              <a:ext uri="{FF2B5EF4-FFF2-40B4-BE49-F238E27FC236}">
                <a16:creationId xmlns:a16="http://schemas.microsoft.com/office/drawing/2014/main" id="{BC4796B7-126B-F17C-8A4A-E7C1329033A7}"/>
              </a:ext>
            </a:extLst>
          </p:cNvPr>
          <p:cNvGrpSpPr>
            <a:grpSpLocks noGrp="1" noUngrp="1" noRot="1" noMove="1" noResize="1"/>
          </p:cNvGrpSpPr>
          <p:nvPr/>
        </p:nvGrpSpPr>
        <p:grpSpPr>
          <a:xfrm>
            <a:off x="4096213" y="2496830"/>
            <a:ext cx="3330420" cy="2030426"/>
            <a:chOff x="-156020" y="4537501"/>
            <a:chExt cx="5275985" cy="2275556"/>
          </a:xfrm>
        </p:grpSpPr>
        <p:sp>
          <p:nvSpPr>
            <p:cNvPr id="17" name="Rectangle: Rounded Corners 16">
              <a:extLst>
                <a:ext uri="{FF2B5EF4-FFF2-40B4-BE49-F238E27FC236}">
                  <a16:creationId xmlns:a16="http://schemas.microsoft.com/office/drawing/2014/main" id="{DD5CDAB1-CC0C-1D80-9A68-5BF3F5D80E2F}"/>
                </a:ext>
              </a:extLst>
            </p:cNvPr>
            <p:cNvSpPr>
              <a:spLocks noGrp="1" noRot="1" noMove="1" noResize="1" noEditPoints="1" noAdjustHandles="1" noChangeArrowheads="1" noChangeShapeType="1"/>
            </p:cNvSpPr>
            <p:nvPr/>
          </p:nvSpPr>
          <p:spPr>
            <a:xfrm>
              <a:off x="-156020" y="4537501"/>
              <a:ext cx="5135880" cy="2149790"/>
            </a:xfrm>
            <a:prstGeom prst="roundRect">
              <a:avLst>
                <a:gd name="adj" fmla="val 1170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HelveticaNeueLT Pro 55 Roman" panose="020B0604020202020204" pitchFamily="34" charset="0"/>
                </a:rPr>
                <a:t>Reflect</a:t>
              </a:r>
            </a:p>
          </p:txBody>
        </p:sp>
        <p:sp>
          <p:nvSpPr>
            <p:cNvPr id="18" name="Rectangle: Rounded Corners 17">
              <a:extLst>
                <a:ext uri="{FF2B5EF4-FFF2-40B4-BE49-F238E27FC236}">
                  <a16:creationId xmlns:a16="http://schemas.microsoft.com/office/drawing/2014/main" id="{100D5321-1DEF-8B48-12DE-CEF49AEAA373}"/>
                </a:ext>
              </a:extLst>
            </p:cNvPr>
            <p:cNvSpPr>
              <a:spLocks noGrp="1" noRot="1" noMove="1" noResize="1" noEditPoints="1" noAdjustHandles="1" noChangeArrowheads="1" noChangeShapeType="1"/>
            </p:cNvSpPr>
            <p:nvPr/>
          </p:nvSpPr>
          <p:spPr>
            <a:xfrm>
              <a:off x="-15915" y="4663267"/>
              <a:ext cx="5135880" cy="2149790"/>
            </a:xfrm>
            <a:prstGeom prst="roundRect">
              <a:avLst>
                <a:gd name="adj" fmla="val 9578"/>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chemeClr val="tx1"/>
                  </a:solidFill>
                  <a:latin typeface="HelveticaNeueLT Pro 55 Roman" panose="020B0604020202020204" pitchFamily="34" charset="0"/>
                </a:rPr>
                <a:t>How did it feel to choose items in such a hurry?</a:t>
              </a:r>
              <a:endParaRPr lang="en-GB" sz="1200">
                <a:solidFill>
                  <a:schemeClr val="tx1"/>
                </a:solidFill>
                <a:latin typeface="HelveticaNeueLT Pro 55 Roman" panose="020B0604020202020204" pitchFamily="34" charset="0"/>
              </a:endParaRPr>
            </a:p>
          </p:txBody>
        </p:sp>
      </p:grpSp>
      <p:pic>
        <p:nvPicPr>
          <p:cNvPr id="23" name="Picture 23">
            <a:extLst>
              <a:ext uri="{FF2B5EF4-FFF2-40B4-BE49-F238E27FC236}">
                <a16:creationId xmlns:a16="http://schemas.microsoft.com/office/drawing/2014/main" id="{D05FAA3A-9F42-0263-7591-2D56210DD33C}"/>
              </a:ext>
            </a:extLst>
          </p:cNvPr>
          <p:cNvPicPr>
            <a:picLocks noGrp="1" noRot="1" noChangeAspect="1" noMove="1" noResize="1" noEditPoints="1" noAdjustHandles="1" noChangeArrowheads="1" noChangeShapeType="1" noCrop="1"/>
          </p:cNvPicPr>
          <p:nvPr/>
        </p:nvPicPr>
        <p:blipFill>
          <a:blip r:embed="rId3"/>
          <a:stretch>
            <a:fillRect/>
          </a:stretch>
        </p:blipFill>
        <p:spPr>
          <a:xfrm>
            <a:off x="3325588" y="2999643"/>
            <a:ext cx="809126" cy="1008045"/>
          </a:xfrm>
          <a:prstGeom prst="rect">
            <a:avLst/>
          </a:prstGeom>
        </p:spPr>
      </p:pic>
      <p:pic>
        <p:nvPicPr>
          <p:cNvPr id="6" name="Picture 23">
            <a:extLst>
              <a:ext uri="{FF2B5EF4-FFF2-40B4-BE49-F238E27FC236}">
                <a16:creationId xmlns:a16="http://schemas.microsoft.com/office/drawing/2014/main" id="{7665CBF7-06E3-E11D-30DD-8863F7782FFF}"/>
              </a:ext>
            </a:extLst>
          </p:cNvPr>
          <p:cNvPicPr>
            <a:picLocks noGrp="1" noRot="1" noChangeAspect="1" noMove="1" noResize="1" noEditPoints="1" noAdjustHandles="1" noChangeArrowheads="1" noChangeShapeType="1" noCrop="1"/>
          </p:cNvPicPr>
          <p:nvPr/>
        </p:nvPicPr>
        <p:blipFill>
          <a:blip r:embed="rId3"/>
          <a:stretch>
            <a:fillRect/>
          </a:stretch>
        </p:blipFill>
        <p:spPr>
          <a:xfrm>
            <a:off x="7527691" y="2999643"/>
            <a:ext cx="749312" cy="1008045"/>
          </a:xfrm>
          <a:prstGeom prst="rect">
            <a:avLst/>
          </a:prstGeom>
        </p:spPr>
      </p:pic>
      <p:sp>
        <p:nvSpPr>
          <p:cNvPr id="7" name="TextBox 6">
            <a:extLst>
              <a:ext uri="{FF2B5EF4-FFF2-40B4-BE49-F238E27FC236}">
                <a16:creationId xmlns:a16="http://schemas.microsoft.com/office/drawing/2014/main" id="{23CD5899-6DB8-4D04-0FC0-5B2D909B0777}"/>
              </a:ext>
            </a:extLst>
          </p:cNvPr>
          <p:cNvSpPr txBox="1">
            <a:spLocks noGrp="1" noRot="1" noMove="1" noResize="1" noEditPoints="1" noAdjustHandles="1" noChangeArrowheads="1" noChangeShapeType="1"/>
          </p:cNvSpPr>
          <p:nvPr/>
        </p:nvSpPr>
        <p:spPr>
          <a:xfrm rot="16200000">
            <a:off x="10689889" y="939896"/>
            <a:ext cx="1816976" cy="584775"/>
          </a:xfrm>
          <a:prstGeom prst="rect">
            <a:avLst/>
          </a:prstGeom>
          <a:noFill/>
        </p:spPr>
        <p:txBody>
          <a:bodyPr wrap="square" rtlCol="0">
            <a:spAutoFit/>
          </a:bodyPr>
          <a:lstStyle/>
          <a:p>
            <a:r>
              <a:rPr lang="en-GB" sz="3200" b="1">
                <a:solidFill>
                  <a:srgbClr val="FF0000"/>
                </a:solidFill>
                <a:latin typeface="HelveticaNeueLT Pro 55 Roman" panose="020B0604020202020204"/>
              </a:rPr>
              <a:t>Reflect</a:t>
            </a:r>
          </a:p>
        </p:txBody>
      </p:sp>
      <p:pic>
        <p:nvPicPr>
          <p:cNvPr id="13" name="Picture 12">
            <a:extLst>
              <a:ext uri="{FF2B5EF4-FFF2-40B4-BE49-F238E27FC236}">
                <a16:creationId xmlns:a16="http://schemas.microsoft.com/office/drawing/2014/main" id="{5A71DF2D-D52B-5C00-8687-C3B601A4DF82}"/>
              </a:ext>
            </a:extLst>
          </p:cNvPr>
          <p:cNvPicPr>
            <a:picLocks noGrp="1" noRot="1" noChangeAspect="1" noMove="1" noResize="1" noEditPoints="1" noAdjustHandles="1" noChangeArrowheads="1" noChangeShapeType="1" noCrop="1"/>
          </p:cNvPicPr>
          <p:nvPr/>
        </p:nvPicPr>
        <p:blipFill>
          <a:blip r:embed="rId4"/>
          <a:stretch>
            <a:fillRect/>
          </a:stretch>
        </p:blipFill>
        <p:spPr>
          <a:xfrm>
            <a:off x="4153536" y="224673"/>
            <a:ext cx="1563667" cy="1516283"/>
          </a:xfrm>
          <a:prstGeom prst="rect">
            <a:avLst/>
          </a:prstGeom>
        </p:spPr>
      </p:pic>
      <p:pic>
        <p:nvPicPr>
          <p:cNvPr id="4" name="Picture 3" descr="A picture containing logo&#10;&#10;Description automatically generated">
            <a:extLst>
              <a:ext uri="{FF2B5EF4-FFF2-40B4-BE49-F238E27FC236}">
                <a16:creationId xmlns:a16="http://schemas.microsoft.com/office/drawing/2014/main" id="{8E65E7A8-BF0E-192D-1A69-7994A1D445C9}"/>
              </a:ext>
            </a:extLst>
          </p:cNvPr>
          <p:cNvPicPr>
            <a:picLocks noGrp="1" noRot="1" noChangeAspect="1" noMove="1" noResize="1" noEditPoints="1" noAdjustHandles="1" noChangeArrowheads="1" noChangeShapeType="1" noCrop="1"/>
          </p:cNvPicPr>
          <p:nvPr/>
        </p:nvPicPr>
        <p:blipFill rotWithShape="1">
          <a:blip r:embed="rId5" cstate="email">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2073074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5B129-4D34-32A1-28A4-A63F3C2396DD}"/>
              </a:ext>
            </a:extLst>
          </p:cNvPr>
          <p:cNvSpPr>
            <a:spLocks noGrp="1" noRot="1" noMove="1" noResize="1" noEditPoints="1" noAdjustHandles="1" noChangeArrowheads="1" noChangeShapeType="1"/>
          </p:cNvSpPr>
          <p:nvPr>
            <p:ph type="title" idx="4294967295"/>
          </p:nvPr>
        </p:nvSpPr>
        <p:spPr>
          <a:xfrm>
            <a:off x="771079" y="276763"/>
            <a:ext cx="10371138" cy="1325563"/>
          </a:xfrm>
        </p:spPr>
        <p:txBody>
          <a:bodyPr/>
          <a:lstStyle/>
          <a:p>
            <a:r>
              <a:rPr lang="en-GB">
                <a:latin typeface="HelveticaNeueLT Pro 55 Roman"/>
              </a:rPr>
              <a:t>The game of BOB</a:t>
            </a:r>
          </a:p>
        </p:txBody>
      </p:sp>
      <p:sp>
        <p:nvSpPr>
          <p:cNvPr id="7" name="TextBox 6">
            <a:extLst>
              <a:ext uri="{FF2B5EF4-FFF2-40B4-BE49-F238E27FC236}">
                <a16:creationId xmlns:a16="http://schemas.microsoft.com/office/drawing/2014/main" id="{23CD5899-6DB8-4D04-0FC0-5B2D909B0777}"/>
              </a:ext>
            </a:extLst>
          </p:cNvPr>
          <p:cNvSpPr txBox="1">
            <a:spLocks noGrp="1" noRot="1" noMove="1" noResize="1" noEditPoints="1" noAdjustHandles="1" noChangeArrowheads="1" noChangeShapeType="1"/>
          </p:cNvSpPr>
          <p:nvPr/>
        </p:nvSpPr>
        <p:spPr>
          <a:xfrm rot="16200000">
            <a:off x="10689889" y="939896"/>
            <a:ext cx="1816976" cy="584775"/>
          </a:xfrm>
          <a:prstGeom prst="rect">
            <a:avLst/>
          </a:prstGeom>
          <a:noFill/>
        </p:spPr>
        <p:txBody>
          <a:bodyPr wrap="square" rtlCol="0">
            <a:spAutoFit/>
          </a:bodyPr>
          <a:lstStyle/>
          <a:p>
            <a:r>
              <a:rPr lang="en-GB" sz="3200" b="1">
                <a:solidFill>
                  <a:srgbClr val="FF0000"/>
                </a:solidFill>
                <a:latin typeface="HelveticaNeueLT Pro 55 Roman" panose="020B0604020202020204"/>
              </a:rPr>
              <a:t>Reflect</a:t>
            </a:r>
          </a:p>
        </p:txBody>
      </p:sp>
      <p:pic>
        <p:nvPicPr>
          <p:cNvPr id="13" name="Picture 12">
            <a:extLst>
              <a:ext uri="{FF2B5EF4-FFF2-40B4-BE49-F238E27FC236}">
                <a16:creationId xmlns:a16="http://schemas.microsoft.com/office/drawing/2014/main" id="{5A71DF2D-D52B-5C00-8687-C3B601A4DF82}"/>
              </a:ext>
            </a:extLst>
          </p:cNvPr>
          <p:cNvPicPr>
            <a:picLocks noGrp="1" noRot="1" noChangeAspect="1" noMove="1" noResize="1" noEditPoints="1" noAdjustHandles="1" noChangeArrowheads="1" noChangeShapeType="1" noCrop="1"/>
          </p:cNvPicPr>
          <p:nvPr/>
        </p:nvPicPr>
        <p:blipFill>
          <a:blip r:embed="rId3"/>
          <a:stretch>
            <a:fillRect/>
          </a:stretch>
        </p:blipFill>
        <p:spPr>
          <a:xfrm>
            <a:off x="4153536" y="224673"/>
            <a:ext cx="1563667" cy="1516283"/>
          </a:xfrm>
          <a:prstGeom prst="rect">
            <a:avLst/>
          </a:prstGeom>
        </p:spPr>
      </p:pic>
      <p:grpSp>
        <p:nvGrpSpPr>
          <p:cNvPr id="16" name="Group 15">
            <a:extLst>
              <a:ext uri="{FF2B5EF4-FFF2-40B4-BE49-F238E27FC236}">
                <a16:creationId xmlns:a16="http://schemas.microsoft.com/office/drawing/2014/main" id="{4301B12F-9665-12F3-B5F9-C355CF55D852}"/>
              </a:ext>
            </a:extLst>
          </p:cNvPr>
          <p:cNvGrpSpPr>
            <a:grpSpLocks noGrp="1" noUngrp="1" noRot="1" noMove="1" noResize="1"/>
          </p:cNvGrpSpPr>
          <p:nvPr/>
        </p:nvGrpSpPr>
        <p:grpSpPr>
          <a:xfrm>
            <a:off x="618445" y="1947988"/>
            <a:ext cx="4857069" cy="3266270"/>
            <a:chOff x="4549429" y="1994285"/>
            <a:chExt cx="5406332" cy="3297231"/>
          </a:xfrm>
        </p:grpSpPr>
        <p:sp>
          <p:nvSpPr>
            <p:cNvPr id="4" name="Rectangle: Rounded Corners 3">
              <a:extLst>
                <a:ext uri="{FF2B5EF4-FFF2-40B4-BE49-F238E27FC236}">
                  <a16:creationId xmlns:a16="http://schemas.microsoft.com/office/drawing/2014/main" id="{01D42829-DF6E-BFC1-CB9B-69BB04857E68}"/>
                </a:ext>
              </a:extLst>
            </p:cNvPr>
            <p:cNvSpPr>
              <a:spLocks noGrp="1" noRot="1" noMove="1" noResize="1" noEditPoints="1" noAdjustHandles="1" noChangeArrowheads="1" noChangeShapeType="1"/>
            </p:cNvSpPr>
            <p:nvPr/>
          </p:nvSpPr>
          <p:spPr>
            <a:xfrm>
              <a:off x="4549429" y="1994285"/>
              <a:ext cx="5242560" cy="307848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BFF2C2A6-1016-66DE-E410-8265620DE524}"/>
                </a:ext>
              </a:extLst>
            </p:cNvPr>
            <p:cNvSpPr>
              <a:spLocks noGrp="1" noRot="1" noMove="1" noResize="1" noEditPoints="1" noAdjustHandles="1" noChangeArrowheads="1" noChangeShapeType="1"/>
            </p:cNvSpPr>
            <p:nvPr/>
          </p:nvSpPr>
          <p:spPr>
            <a:xfrm>
              <a:off x="4713201" y="2213036"/>
              <a:ext cx="5242560" cy="307848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chemeClr val="tx1"/>
                  </a:solidFill>
                  <a:latin typeface="HelveticaNeueLT Pro 55 Roman" panose="020B0604020202020204" pitchFamily="34" charset="0"/>
                </a:rPr>
                <a:t>A bag that contains the most essential things you’d need to grab in an emergency, all in one place.</a:t>
              </a:r>
            </a:p>
          </p:txBody>
        </p:sp>
      </p:grpSp>
      <p:pic>
        <p:nvPicPr>
          <p:cNvPr id="12" name="Picture 8">
            <a:extLst>
              <a:ext uri="{FF2B5EF4-FFF2-40B4-BE49-F238E27FC236}">
                <a16:creationId xmlns:a16="http://schemas.microsoft.com/office/drawing/2014/main" id="{8A450B28-E2DE-0554-D003-9C551F53A460}"/>
              </a:ext>
            </a:extLst>
          </p:cNvPr>
          <p:cNvPicPr>
            <a:picLocks noGrp="1" noRot="1" noChangeAspect="1" noMove="1" noResize="1" noEditPoints="1" noAdjustHandles="1" noChangeArrowheads="1" noChangeShapeType="1" noCrop="1"/>
          </p:cNvPicPr>
          <p:nvPr/>
        </p:nvPicPr>
        <p:blipFill>
          <a:blip r:embed="rId4"/>
          <a:stretch>
            <a:fillRect/>
          </a:stretch>
        </p:blipFill>
        <p:spPr>
          <a:xfrm>
            <a:off x="5398883" y="2339873"/>
            <a:ext cx="1746244" cy="2265802"/>
          </a:xfrm>
          <a:prstGeom prst="rect">
            <a:avLst/>
          </a:prstGeom>
          <a:noFill/>
        </p:spPr>
      </p:pic>
      <p:pic>
        <p:nvPicPr>
          <p:cNvPr id="20" name="Picture 19" descr="Logo&#10;&#10;Description automatically generated">
            <a:extLst>
              <a:ext uri="{FF2B5EF4-FFF2-40B4-BE49-F238E27FC236}">
                <a16:creationId xmlns:a16="http://schemas.microsoft.com/office/drawing/2014/main" id="{7041B7B7-289B-E26A-0D4A-8BE2C4DD7942}"/>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val="0"/>
              </a:ext>
            </a:extLst>
          </a:blip>
          <a:stretch>
            <a:fillRect/>
          </a:stretch>
        </p:blipFill>
        <p:spPr>
          <a:xfrm>
            <a:off x="7215629" y="1740956"/>
            <a:ext cx="3894083" cy="3806843"/>
          </a:xfrm>
          <a:prstGeom prst="rect">
            <a:avLst/>
          </a:prstGeom>
        </p:spPr>
      </p:pic>
      <p:pic>
        <p:nvPicPr>
          <p:cNvPr id="3" name="Picture 2" descr="A picture containing logo&#10;&#10;Description automatically generated">
            <a:extLst>
              <a:ext uri="{FF2B5EF4-FFF2-40B4-BE49-F238E27FC236}">
                <a16:creationId xmlns:a16="http://schemas.microsoft.com/office/drawing/2014/main" id="{F038C12C-E262-CBF9-C94B-4317A6C4510A}"/>
              </a:ext>
            </a:extLst>
          </p:cNvPr>
          <p:cNvPicPr>
            <a:picLocks noGrp="1" noRot="1" noChangeAspect="1" noMove="1" noResize="1" noEditPoints="1" noAdjustHandles="1" noChangeArrowheads="1" noChangeShapeType="1" noCrop="1"/>
          </p:cNvPicPr>
          <p:nvPr/>
        </p:nvPicPr>
        <p:blipFill rotWithShape="1">
          <a:blip r:embed="rId6" cstate="email">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252765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11376F2-050C-0FF5-7563-BF6EFFE332E3}"/>
              </a:ext>
            </a:extLst>
          </p:cNvPr>
          <p:cNvSpPr txBox="1">
            <a:spLocks noGrp="1" noRot="1" noMove="1" noResize="1" noEditPoints="1" noAdjustHandles="1" noChangeArrowheads="1" noChangeShapeType="1"/>
          </p:cNvSpPr>
          <p:nvPr>
            <p:ph type="title" idx="4294967295"/>
          </p:nvPr>
        </p:nvSpPr>
        <p:spPr>
          <a:xfrm rot="16200000">
            <a:off x="10200414" y="1429369"/>
            <a:ext cx="2795922"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FF0000"/>
                </a:solidFill>
                <a:effectLst/>
                <a:uLnTx/>
                <a:uFillTx/>
                <a:latin typeface="HelveticaNeueLT Pro 55 Roman" panose="020B0604020202020204"/>
                <a:ea typeface="+mn-ea"/>
                <a:cs typeface="+mn-cs"/>
              </a:rPr>
              <a:t>Bug out bag</a:t>
            </a:r>
          </a:p>
        </p:txBody>
      </p:sp>
      <p:pic>
        <p:nvPicPr>
          <p:cNvPr id="11" name="Picture 10" descr="A person packing a rucksack, they are using items from a table in front of them.">
            <a:extLst>
              <a:ext uri="{FF2B5EF4-FFF2-40B4-BE49-F238E27FC236}">
                <a16:creationId xmlns:a16="http://schemas.microsoft.com/office/drawing/2014/main" id="{CE87AA0B-D48B-187B-4BC5-5EF490E38DD6}"/>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val="0"/>
              </a:ext>
            </a:extLst>
          </a:blip>
          <a:stretch>
            <a:fillRect/>
          </a:stretch>
        </p:blipFill>
        <p:spPr>
          <a:xfrm>
            <a:off x="1771522" y="353992"/>
            <a:ext cx="8352396" cy="5363902"/>
          </a:xfrm>
          <a:prstGeom prst="rect">
            <a:avLst/>
          </a:prstGeom>
        </p:spPr>
      </p:pic>
      <p:sp>
        <p:nvSpPr>
          <p:cNvPr id="6" name="Rectangle: Rounded Corners 5">
            <a:extLst>
              <a:ext uri="{FF2B5EF4-FFF2-40B4-BE49-F238E27FC236}">
                <a16:creationId xmlns:a16="http://schemas.microsoft.com/office/drawing/2014/main" id="{698A9178-2245-FC48-5CD8-39401BC29CD7}"/>
              </a:ext>
            </a:extLst>
          </p:cNvPr>
          <p:cNvSpPr>
            <a:spLocks noGrp="1" noRot="1" noMove="1" noResize="1" noEditPoints="1" noAdjustHandles="1" noChangeArrowheads="1" noChangeShapeType="1"/>
          </p:cNvSpPr>
          <p:nvPr/>
        </p:nvSpPr>
        <p:spPr>
          <a:xfrm>
            <a:off x="311527" y="2792939"/>
            <a:ext cx="3091429" cy="307848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chemeClr val="tx1"/>
                </a:solidFill>
                <a:latin typeface="HelveticaNeueLT Pro 55 Roman" panose="020B0604020202020204" pitchFamily="34" charset="0"/>
              </a:rPr>
              <a:t>A bag that contains the most essential things you’d need to grab in an emergency, all in one place.</a:t>
            </a:r>
          </a:p>
        </p:txBody>
      </p:sp>
      <p:pic>
        <p:nvPicPr>
          <p:cNvPr id="14" name="Picture 13" descr="Logo&#10;&#10;Description automatically generated">
            <a:extLst>
              <a:ext uri="{FF2B5EF4-FFF2-40B4-BE49-F238E27FC236}">
                <a16:creationId xmlns:a16="http://schemas.microsoft.com/office/drawing/2014/main" id="{69AC120F-A305-9E59-887F-09F139BC90F9}"/>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val="0"/>
              </a:ext>
            </a:extLst>
          </a:blip>
          <a:stretch>
            <a:fillRect/>
          </a:stretch>
        </p:blipFill>
        <p:spPr>
          <a:xfrm>
            <a:off x="8951833" y="37458"/>
            <a:ext cx="2178548" cy="2129742"/>
          </a:xfrm>
          <a:prstGeom prst="rect">
            <a:avLst/>
          </a:prstGeom>
        </p:spPr>
      </p:pic>
    </p:spTree>
    <p:extLst>
      <p:ext uri="{BB962C8B-B14F-4D97-AF65-F5344CB8AC3E}">
        <p14:creationId xmlns:p14="http://schemas.microsoft.com/office/powerpoint/2010/main" val="17753401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4000" fill="hold" grpId="0" nodeType="clickEffect" p14:presetBounceEnd="47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47000">
                                          <p:cBhvr additive="base">
                                            <p:cTn id="7" dur="1600" fill="hold"/>
                                            <p:tgtEl>
                                              <p:spTgt spid="6"/>
                                            </p:tgtEl>
                                            <p:attrNameLst>
                                              <p:attrName>ppt_x</p:attrName>
                                            </p:attrNameLst>
                                          </p:cBhvr>
                                          <p:tavLst>
                                            <p:tav tm="0">
                                              <p:val>
                                                <p:strVal val="#ppt_x"/>
                                              </p:val>
                                            </p:tav>
                                            <p:tav tm="100000">
                                              <p:val>
                                                <p:strVal val="#ppt_x"/>
                                              </p:val>
                                            </p:tav>
                                          </p:tavLst>
                                        </p:anim>
                                        <p:anim calcmode="lin" valueType="num" p14:bounceEnd="47000">
                                          <p:cBhvr additive="base">
                                            <p:cTn id="8" dur="16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4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600" fill="hold"/>
                                            <p:tgtEl>
                                              <p:spTgt spid="6"/>
                                            </p:tgtEl>
                                            <p:attrNameLst>
                                              <p:attrName>ppt_x</p:attrName>
                                            </p:attrNameLst>
                                          </p:cBhvr>
                                          <p:tavLst>
                                            <p:tav tm="0">
                                              <p:val>
                                                <p:strVal val="#ppt_x"/>
                                              </p:val>
                                            </p:tav>
                                            <p:tav tm="100000">
                                              <p:val>
                                                <p:strVal val="#ppt_x"/>
                                              </p:val>
                                            </p:tav>
                                          </p:tavLst>
                                        </p:anim>
                                        <p:anim calcmode="lin" valueType="num">
                                          <p:cBhvr additive="base">
                                            <p:cTn id="8" dur="16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11376F2-050C-0FF5-7563-BF6EFFE332E3}"/>
              </a:ext>
            </a:extLst>
          </p:cNvPr>
          <p:cNvSpPr txBox="1">
            <a:spLocks noGrp="1" noRot="1" noMove="1" noResize="1" noEditPoints="1" noAdjustHandles="1" noChangeArrowheads="1" noChangeShapeType="1"/>
          </p:cNvSpPr>
          <p:nvPr>
            <p:ph type="title" idx="4294967295"/>
          </p:nvPr>
        </p:nvSpPr>
        <p:spPr>
          <a:xfrm rot="16200000">
            <a:off x="10200414" y="1429369"/>
            <a:ext cx="2795922"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FF0000"/>
                </a:solidFill>
                <a:effectLst/>
                <a:uLnTx/>
                <a:uFillTx/>
                <a:latin typeface="HelveticaNeueLT Pro 55 Roman" panose="020B0604020202020204"/>
                <a:ea typeface="+mn-ea"/>
                <a:cs typeface="+mn-cs"/>
              </a:rPr>
              <a:t>Bug out bag</a:t>
            </a:r>
          </a:p>
        </p:txBody>
      </p:sp>
      <p:pic>
        <p:nvPicPr>
          <p:cNvPr id="11" name="Picture 10" descr="A person packing a rucksack, they are using items from a table in front of them.">
            <a:extLst>
              <a:ext uri="{FF2B5EF4-FFF2-40B4-BE49-F238E27FC236}">
                <a16:creationId xmlns:a16="http://schemas.microsoft.com/office/drawing/2014/main" id="{CE87AA0B-D48B-187B-4BC5-5EF490E38DD6}"/>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val="0"/>
              </a:ext>
            </a:extLst>
          </a:blip>
          <a:stretch>
            <a:fillRect/>
          </a:stretch>
        </p:blipFill>
        <p:spPr>
          <a:xfrm>
            <a:off x="1771522" y="353992"/>
            <a:ext cx="8352396" cy="5363902"/>
          </a:xfrm>
          <a:prstGeom prst="rect">
            <a:avLst/>
          </a:prstGeom>
        </p:spPr>
      </p:pic>
      <p:sp>
        <p:nvSpPr>
          <p:cNvPr id="6" name="Rectangle: Rounded Corners 5">
            <a:extLst>
              <a:ext uri="{FF2B5EF4-FFF2-40B4-BE49-F238E27FC236}">
                <a16:creationId xmlns:a16="http://schemas.microsoft.com/office/drawing/2014/main" id="{698A9178-2245-FC48-5CD8-39401BC29CD7}"/>
              </a:ext>
            </a:extLst>
          </p:cNvPr>
          <p:cNvSpPr>
            <a:spLocks noGrp="1" noRot="1" noMove="1" noResize="1" noEditPoints="1" noAdjustHandles="1" noChangeArrowheads="1" noChangeShapeType="1"/>
          </p:cNvSpPr>
          <p:nvPr/>
        </p:nvSpPr>
        <p:spPr>
          <a:xfrm>
            <a:off x="311527" y="2792939"/>
            <a:ext cx="3091429" cy="307848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chemeClr val="tx1"/>
                </a:solidFill>
                <a:latin typeface="HelveticaNeueLT Pro 55 Roman" panose="020B0604020202020204" pitchFamily="34" charset="0"/>
              </a:rPr>
              <a:t>A bag that contains the most essential things you’d need to grab in an emergency, all in one place.</a:t>
            </a:r>
          </a:p>
        </p:txBody>
      </p:sp>
      <p:pic>
        <p:nvPicPr>
          <p:cNvPr id="14" name="Picture 13" descr="Logo&#10;&#10;Description automatically generated">
            <a:extLst>
              <a:ext uri="{FF2B5EF4-FFF2-40B4-BE49-F238E27FC236}">
                <a16:creationId xmlns:a16="http://schemas.microsoft.com/office/drawing/2014/main" id="{69AC120F-A305-9E59-887F-09F139BC90F9}"/>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val="0"/>
              </a:ext>
            </a:extLst>
          </a:blip>
          <a:stretch>
            <a:fillRect/>
          </a:stretch>
        </p:blipFill>
        <p:spPr>
          <a:xfrm>
            <a:off x="8951833" y="37458"/>
            <a:ext cx="2178548" cy="2129742"/>
          </a:xfrm>
          <a:prstGeom prst="rect">
            <a:avLst/>
          </a:prstGeom>
        </p:spPr>
      </p:pic>
      <p:sp>
        <p:nvSpPr>
          <p:cNvPr id="2" name="Rectangle: Rounded Corners 1">
            <a:extLst>
              <a:ext uri="{FF2B5EF4-FFF2-40B4-BE49-F238E27FC236}">
                <a16:creationId xmlns:a16="http://schemas.microsoft.com/office/drawing/2014/main" id="{2781A30A-4BE7-4BC5-5228-53AB4CED2A60}"/>
              </a:ext>
            </a:extLst>
          </p:cNvPr>
          <p:cNvSpPr>
            <a:spLocks noGrp="1" noRot="1" noMove="1" noResize="1" noEditPoints="1" noAdjustHandles="1" noChangeArrowheads="1" noChangeShapeType="1"/>
          </p:cNvSpPr>
          <p:nvPr/>
        </p:nvSpPr>
        <p:spPr>
          <a:xfrm>
            <a:off x="311527" y="2792939"/>
            <a:ext cx="3091429" cy="307848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latin typeface="HelveticaNeueLT Pro 55 Roman"/>
              </a:rPr>
              <a:t>Look</a:t>
            </a:r>
            <a:r>
              <a:rPr lang="en-GB" sz="2400">
                <a:solidFill>
                  <a:schemeClr val="tx1"/>
                </a:solidFill>
                <a:latin typeface="HelveticaNeueLT Pro 55 Roman"/>
              </a:rPr>
              <a:t> back at your list of items that your character should grab.</a:t>
            </a:r>
            <a:endParaRPr lang="en-GB" sz="2800">
              <a:solidFill>
                <a:schemeClr val="tx1"/>
              </a:solidFill>
              <a:latin typeface="HelveticaNeueLT Pro 55 Roman"/>
            </a:endParaRPr>
          </a:p>
          <a:p>
            <a:endParaRPr lang="en-GB" sz="2400">
              <a:solidFill>
                <a:schemeClr val="tx1"/>
              </a:solidFill>
              <a:latin typeface="HelveticaNeueLT Pro 55 Roman"/>
            </a:endParaRPr>
          </a:p>
          <a:p>
            <a:pPr algn="ctr">
              <a:buClr>
                <a:srgbClr val="EE2A24"/>
              </a:buClr>
            </a:pPr>
            <a:r>
              <a:rPr lang="en-GB" sz="2400" b="1">
                <a:solidFill>
                  <a:schemeClr val="tx1"/>
                </a:solidFill>
                <a:latin typeface="HelveticaNeueLT Pro 55 Roman"/>
              </a:rPr>
              <a:t>What</a:t>
            </a:r>
            <a:r>
              <a:rPr lang="en-GB" sz="2400">
                <a:solidFill>
                  <a:schemeClr val="tx1"/>
                </a:solidFill>
                <a:latin typeface="HelveticaNeueLT Pro 55 Roman"/>
              </a:rPr>
              <a:t> would you remove/add now?</a:t>
            </a:r>
          </a:p>
        </p:txBody>
      </p:sp>
      <p:grpSp>
        <p:nvGrpSpPr>
          <p:cNvPr id="10" name="Group 9">
            <a:extLst>
              <a:ext uri="{FF2B5EF4-FFF2-40B4-BE49-F238E27FC236}">
                <a16:creationId xmlns:a16="http://schemas.microsoft.com/office/drawing/2014/main" id="{75BA4865-A624-09EA-258E-70C25055D03C}"/>
              </a:ext>
            </a:extLst>
          </p:cNvPr>
          <p:cNvGrpSpPr>
            <a:grpSpLocks noGrp="1" noUngrp="1" noRot="1" noMove="1" noResize="1"/>
          </p:cNvGrpSpPr>
          <p:nvPr/>
        </p:nvGrpSpPr>
        <p:grpSpPr>
          <a:xfrm>
            <a:off x="1315162" y="-239875"/>
            <a:ext cx="4697091" cy="3626681"/>
            <a:chOff x="1061619" y="-420850"/>
            <a:chExt cx="4697091" cy="3626681"/>
          </a:xfrm>
        </p:grpSpPr>
        <p:grpSp>
          <p:nvGrpSpPr>
            <p:cNvPr id="5" name="Group 4">
              <a:extLst>
                <a:ext uri="{FF2B5EF4-FFF2-40B4-BE49-F238E27FC236}">
                  <a16:creationId xmlns:a16="http://schemas.microsoft.com/office/drawing/2014/main" id="{07F62640-116C-050A-03A9-78F42799662D}"/>
                </a:ext>
              </a:extLst>
            </p:cNvPr>
            <p:cNvGrpSpPr>
              <a:grpSpLocks noGrp="1" noUngrp="1" noRot="1" noMove="1" noResize="1"/>
            </p:cNvGrpSpPr>
            <p:nvPr/>
          </p:nvGrpSpPr>
          <p:grpSpPr>
            <a:xfrm>
              <a:off x="1061619" y="-420850"/>
              <a:ext cx="4697091" cy="3626681"/>
              <a:chOff x="3524744" y="-239875"/>
              <a:chExt cx="4697091" cy="3626681"/>
            </a:xfrm>
          </p:grpSpPr>
          <p:sp>
            <p:nvSpPr>
              <p:cNvPr id="4" name="Rectangle 3">
                <a:extLst>
                  <a:ext uri="{FF2B5EF4-FFF2-40B4-BE49-F238E27FC236}">
                    <a16:creationId xmlns:a16="http://schemas.microsoft.com/office/drawing/2014/main" id="{8063DC59-1C97-2680-773F-DD4800A56F3C}"/>
                  </a:ext>
                </a:extLst>
              </p:cNvPr>
              <p:cNvSpPr>
                <a:spLocks noGrp="1" noRot="1" noMove="1" noResize="1" noEditPoints="1" noAdjustHandles="1" noChangeArrowheads="1" noChangeShapeType="1"/>
              </p:cNvSpPr>
              <p:nvPr/>
            </p:nvSpPr>
            <p:spPr>
              <a:xfrm>
                <a:off x="4162425" y="353992"/>
                <a:ext cx="3409950" cy="21297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Text&#10;&#10;Description automatically generated">
                <a:extLst>
                  <a:ext uri="{FF2B5EF4-FFF2-40B4-BE49-F238E27FC236}">
                    <a16:creationId xmlns:a16="http://schemas.microsoft.com/office/drawing/2014/main" id="{B2F0A69E-3B8A-D7F1-7392-49CEF94F8102}"/>
                  </a:ext>
                </a:extLst>
              </p:cNvPr>
              <p:cNvPicPr>
                <a:picLocks noGrp="1" noRot="1" noChangeAspect="1" noMove="1" noResize="1" noEditPoints="1" noAdjustHandles="1" noChangeArrowheads="1" noChangeShapeType="1" noCrop="1"/>
              </p:cNvPicPr>
              <p:nvPr/>
            </p:nvPicPr>
            <p:blipFill>
              <a:blip r:embed="rId5"/>
              <a:stretch>
                <a:fillRect/>
              </a:stretch>
            </p:blipFill>
            <p:spPr>
              <a:xfrm>
                <a:off x="3524744" y="-239875"/>
                <a:ext cx="4697091" cy="3626681"/>
              </a:xfrm>
              <a:prstGeom prst="rect">
                <a:avLst/>
              </a:prstGeom>
            </p:spPr>
          </p:pic>
        </p:grpSp>
        <p:sp>
          <p:nvSpPr>
            <p:cNvPr id="9" name="TextBox 8">
              <a:extLst>
                <a:ext uri="{FF2B5EF4-FFF2-40B4-BE49-F238E27FC236}">
                  <a16:creationId xmlns:a16="http://schemas.microsoft.com/office/drawing/2014/main" id="{17245B92-89D6-1C29-877D-D6CC31DEEE1F}"/>
                </a:ext>
              </a:extLst>
            </p:cNvPr>
            <p:cNvSpPr txBox="1">
              <a:spLocks noGrp="1" noRot="1" noMove="1" noResize="1" noEditPoints="1" noAdjustHandles="1" noChangeArrowheads="1" noChangeShapeType="1"/>
            </p:cNvSpPr>
            <p:nvPr/>
          </p:nvSpPr>
          <p:spPr>
            <a:xfrm>
              <a:off x="3550346" y="776223"/>
              <a:ext cx="1478854" cy="923330"/>
            </a:xfrm>
            <a:prstGeom prst="rect">
              <a:avLst/>
            </a:prstGeom>
            <a:solidFill>
              <a:schemeClr val="bg1"/>
            </a:solidFill>
          </p:spPr>
          <p:txBody>
            <a:bodyPr wrap="square">
              <a:spAutoFit/>
            </a:bodyPr>
            <a:lstStyle/>
            <a:p>
              <a:pPr algn="ctr">
                <a:buClr>
                  <a:srgbClr val="EE2A24"/>
                </a:buClr>
              </a:pPr>
              <a:r>
                <a:rPr lang="en-GB" sz="1800" b="1">
                  <a:solidFill>
                    <a:schemeClr val="tx1"/>
                  </a:solidFill>
                  <a:latin typeface="HelveticaNeueLT Pro 55 Roman"/>
                </a:rPr>
                <a:t>Make any changes to your list</a:t>
              </a:r>
              <a:r>
                <a:rPr lang="en-GB" sz="1800">
                  <a:solidFill>
                    <a:schemeClr val="tx1"/>
                  </a:solidFill>
                  <a:latin typeface="HelveticaNeueLT Pro 55 Roman"/>
                </a:rPr>
                <a:t>.</a:t>
              </a:r>
            </a:p>
          </p:txBody>
        </p:sp>
      </p:grpSp>
      <p:pic>
        <p:nvPicPr>
          <p:cNvPr id="8" name="Picture 7" descr="A picture containing logo&#10;&#10;Description automatically generated">
            <a:extLst>
              <a:ext uri="{FF2B5EF4-FFF2-40B4-BE49-F238E27FC236}">
                <a16:creationId xmlns:a16="http://schemas.microsoft.com/office/drawing/2014/main" id="{0A0F30DC-7138-5EC5-CD65-888201EC2F4D}"/>
              </a:ext>
            </a:extLst>
          </p:cNvPr>
          <p:cNvPicPr>
            <a:picLocks noGrp="1" noRot="1" noChangeAspect="1" noMove="1" noResize="1" noEditPoints="1" noAdjustHandles="1" noChangeArrowheads="1" noChangeShapeType="1" noCrop="1"/>
          </p:cNvPicPr>
          <p:nvPr/>
        </p:nvPicPr>
        <p:blipFill rotWithShape="1">
          <a:blip r:embed="rId6" cstate="email">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151689606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4000" fill="hold" grpId="0" nodeType="clickEffect" p14:presetBounceEnd="59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9000">
                                          <p:cBhvr additive="base">
                                            <p:cTn id="7" dur="1400" fill="hold"/>
                                            <p:tgtEl>
                                              <p:spTgt spid="2"/>
                                            </p:tgtEl>
                                            <p:attrNameLst>
                                              <p:attrName>ppt_x</p:attrName>
                                            </p:attrNameLst>
                                          </p:cBhvr>
                                          <p:tavLst>
                                            <p:tav tm="0">
                                              <p:val>
                                                <p:strVal val="#ppt_x"/>
                                              </p:val>
                                            </p:tav>
                                            <p:tav tm="100000">
                                              <p:val>
                                                <p:strVal val="#ppt_x"/>
                                              </p:val>
                                            </p:tav>
                                          </p:tavLst>
                                        </p:anim>
                                        <p:anim calcmode="lin" valueType="num" p14:bounceEnd="59000">
                                          <p:cBhvr additive="base">
                                            <p:cTn id="8" dur="14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78000">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14:bounceEnd="78000">
                                          <p:cBhvr additive="base">
                                            <p:cTn id="13" dur="1600" fill="hold"/>
                                            <p:tgtEl>
                                              <p:spTgt spid="10"/>
                                            </p:tgtEl>
                                            <p:attrNameLst>
                                              <p:attrName>ppt_x</p:attrName>
                                            </p:attrNameLst>
                                          </p:cBhvr>
                                          <p:tavLst>
                                            <p:tav tm="0">
                                              <p:val>
                                                <p:strVal val="#ppt_x"/>
                                              </p:val>
                                            </p:tav>
                                            <p:tav tm="100000">
                                              <p:val>
                                                <p:strVal val="#ppt_x"/>
                                              </p:val>
                                            </p:tav>
                                          </p:tavLst>
                                        </p:anim>
                                        <p:anim calcmode="lin" valueType="num" p14:bounceEnd="78000">
                                          <p:cBhvr additive="base">
                                            <p:cTn id="14" dur="16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4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400" fill="hold"/>
                                            <p:tgtEl>
                                              <p:spTgt spid="2"/>
                                            </p:tgtEl>
                                            <p:attrNameLst>
                                              <p:attrName>ppt_x</p:attrName>
                                            </p:attrNameLst>
                                          </p:cBhvr>
                                          <p:tavLst>
                                            <p:tav tm="0">
                                              <p:val>
                                                <p:strVal val="#ppt_x"/>
                                              </p:val>
                                            </p:tav>
                                            <p:tav tm="100000">
                                              <p:val>
                                                <p:strVal val="#ppt_x"/>
                                              </p:val>
                                            </p:tav>
                                          </p:tavLst>
                                        </p:anim>
                                        <p:anim calcmode="lin" valueType="num">
                                          <p:cBhvr additive="base">
                                            <p:cTn id="8" dur="14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1600" fill="hold"/>
                                            <p:tgtEl>
                                              <p:spTgt spid="10"/>
                                            </p:tgtEl>
                                            <p:attrNameLst>
                                              <p:attrName>ppt_x</p:attrName>
                                            </p:attrNameLst>
                                          </p:cBhvr>
                                          <p:tavLst>
                                            <p:tav tm="0">
                                              <p:val>
                                                <p:strVal val="#ppt_x"/>
                                              </p:val>
                                            </p:tav>
                                            <p:tav tm="100000">
                                              <p:val>
                                                <p:strVal val="#ppt_x"/>
                                              </p:val>
                                            </p:tav>
                                          </p:tavLst>
                                        </p:anim>
                                        <p:anim calcmode="lin" valueType="num">
                                          <p:cBhvr additive="base">
                                            <p:cTn id="14" dur="16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8F5F2DE-A149-87E7-F602-4B9BCA7E831B}"/>
              </a:ext>
            </a:extLst>
          </p:cNvPr>
          <p:cNvGrpSpPr>
            <a:grpSpLocks noGrp="1" noUngrp="1" noRot="1" noMove="1" noResize="1"/>
          </p:cNvGrpSpPr>
          <p:nvPr/>
        </p:nvGrpSpPr>
        <p:grpSpPr>
          <a:xfrm>
            <a:off x="473821" y="290047"/>
            <a:ext cx="4286426" cy="3230875"/>
            <a:chOff x="689610" y="2034903"/>
            <a:chExt cx="5394960" cy="3230880"/>
          </a:xfrm>
        </p:grpSpPr>
        <p:sp>
          <p:nvSpPr>
            <p:cNvPr id="3" name="Rectangle: Rounded Corners 2">
              <a:extLst>
                <a:ext uri="{FF2B5EF4-FFF2-40B4-BE49-F238E27FC236}">
                  <a16:creationId xmlns:a16="http://schemas.microsoft.com/office/drawing/2014/main" id="{B8D58DDE-0E79-474F-62E9-AF173BB3254B}"/>
                </a:ext>
              </a:extLst>
            </p:cNvPr>
            <p:cNvSpPr>
              <a:spLocks noGrp="1" noRot="1" noMove="1" noResize="1" noEditPoints="1" noAdjustHandles="1" noChangeArrowheads="1" noChangeShapeType="1"/>
            </p:cNvSpPr>
            <p:nvPr/>
          </p:nvSpPr>
          <p:spPr>
            <a:xfrm>
              <a:off x="689610" y="2034903"/>
              <a:ext cx="5242560" cy="307848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698A9178-2245-FC48-5CD8-39401BC29CD7}"/>
                </a:ext>
              </a:extLst>
            </p:cNvPr>
            <p:cNvSpPr>
              <a:spLocks noGrp="1" noRot="1" noMove="1" noResize="1" noEditPoints="1" noAdjustHandles="1" noChangeArrowheads="1" noChangeShapeType="1"/>
            </p:cNvSpPr>
            <p:nvPr/>
          </p:nvSpPr>
          <p:spPr>
            <a:xfrm>
              <a:off x="842010" y="2187303"/>
              <a:ext cx="5242560" cy="307848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800" b="1">
                  <a:solidFill>
                    <a:schemeClr val="tx1"/>
                  </a:solidFill>
                  <a:latin typeface="HelveticaNeueLT Pro 55 Roman"/>
                </a:rPr>
                <a:t>Compare</a:t>
              </a:r>
              <a:r>
                <a:rPr lang="en-GB" sz="2800">
                  <a:solidFill>
                    <a:schemeClr val="tx1"/>
                  </a:solidFill>
                  <a:latin typeface="HelveticaNeueLT Pro 55 Roman"/>
                </a:rPr>
                <a:t> your BOB list to the British Red Cross’ emergency kit list.</a:t>
              </a:r>
            </a:p>
            <a:p>
              <a:pPr algn="ctr"/>
              <a:r>
                <a:rPr lang="en-GB" sz="2800" b="1">
                  <a:solidFill>
                    <a:schemeClr val="tx1"/>
                  </a:solidFill>
                  <a:latin typeface="HelveticaNeueLT Pro 55 Roman"/>
                </a:rPr>
                <a:t>Update </a:t>
              </a:r>
              <a:r>
                <a:rPr lang="en-GB" sz="2800">
                  <a:solidFill>
                    <a:schemeClr val="tx1"/>
                  </a:solidFill>
                  <a:latin typeface="HelveticaNeueLT Pro 55 Roman"/>
                </a:rPr>
                <a:t>your list with any new ideas. </a:t>
              </a:r>
              <a:endParaRPr lang="en-GB" sz="2800">
                <a:solidFill>
                  <a:schemeClr val="tx1"/>
                </a:solidFill>
                <a:latin typeface="HelveticaNeueLT Pro 55 Roman" panose="020B0604020202020204" pitchFamily="34" charset="0"/>
              </a:endParaRPr>
            </a:p>
          </p:txBody>
        </p:sp>
      </p:grpSp>
      <p:sp>
        <p:nvSpPr>
          <p:cNvPr id="11" name="TextBox 10">
            <a:extLst>
              <a:ext uri="{FF2B5EF4-FFF2-40B4-BE49-F238E27FC236}">
                <a16:creationId xmlns:a16="http://schemas.microsoft.com/office/drawing/2014/main" id="{37A39DE6-7EE6-7528-4181-303330A1F368}"/>
              </a:ext>
            </a:extLst>
          </p:cNvPr>
          <p:cNvSpPr txBox="1">
            <a:spLocks noGrp="1" noRot="1" noMove="1" noResize="1" noEditPoints="1" noAdjustHandles="1" noChangeArrowheads="1" noChangeShapeType="1"/>
          </p:cNvSpPr>
          <p:nvPr/>
        </p:nvSpPr>
        <p:spPr>
          <a:xfrm>
            <a:off x="5199016" y="398511"/>
            <a:ext cx="5660300" cy="5570756"/>
          </a:xfrm>
          <a:prstGeom prst="rect">
            <a:avLst/>
          </a:prstGeom>
          <a:noFill/>
        </p:spPr>
        <p:txBody>
          <a:bodyPr wrap="square" lIns="91440" tIns="45720" rIns="91440" bIns="45720" rtlCol="0" anchor="t">
            <a:spAutoFit/>
          </a:bodyPr>
          <a:lstStyle/>
          <a:p>
            <a:r>
              <a:rPr lang="en-GB" sz="2400" b="1">
                <a:latin typeface="HelveticaNeueLT Pro 55 Roman"/>
              </a:rPr>
              <a:t>Emergency kit for on the move:</a:t>
            </a:r>
          </a:p>
          <a:p>
            <a:pPr marL="285750" indent="-285750">
              <a:buClr>
                <a:srgbClr val="EE2A24"/>
              </a:buClr>
              <a:buFont typeface="HelveticaNeueLT Pro 55 Roman" panose="020B0604020202020204" pitchFamily="34" charset="0"/>
              <a:buChar char="-"/>
            </a:pPr>
            <a:r>
              <a:rPr lang="en-GB" sz="2400">
                <a:latin typeface="HelveticaNeueLT Pro 55 Roman"/>
              </a:rPr>
              <a:t>pack spare clothes</a:t>
            </a:r>
          </a:p>
          <a:p>
            <a:pPr marL="285750" indent="-285750">
              <a:buClr>
                <a:srgbClr val="EE2A24"/>
              </a:buClr>
              <a:buFont typeface="HelveticaNeueLT Pro 55 Roman" panose="020B0604020202020204" pitchFamily="34" charset="0"/>
              <a:buChar char="-"/>
            </a:pPr>
            <a:r>
              <a:rPr lang="en-GB" sz="2400">
                <a:latin typeface="HelveticaNeueLT Pro 55 Roman"/>
              </a:rPr>
              <a:t>ready-to-eat food, a warm drink in a flask and bottled water</a:t>
            </a:r>
          </a:p>
          <a:p>
            <a:pPr marL="285750" indent="-285750">
              <a:buClr>
                <a:srgbClr val="EE2A24"/>
              </a:buClr>
              <a:buFont typeface="HelveticaNeueLT Pro 55 Roman" panose="020B0604020202020204" pitchFamily="34" charset="0"/>
              <a:buChar char="-"/>
            </a:pPr>
            <a:r>
              <a:rPr lang="en-GB" sz="2400">
                <a:latin typeface="HelveticaNeueLT Pro 55 Roman"/>
              </a:rPr>
              <a:t>mobile phone and charger</a:t>
            </a:r>
          </a:p>
          <a:p>
            <a:pPr marL="285750" indent="-285750">
              <a:buClr>
                <a:srgbClr val="EE2A24"/>
              </a:buClr>
              <a:buFont typeface="HelveticaNeueLT Pro 55 Roman" panose="020B0604020202020204" pitchFamily="34" charset="0"/>
              <a:buChar char="-"/>
            </a:pPr>
            <a:r>
              <a:rPr lang="en-GB" sz="2400">
                <a:latin typeface="HelveticaNeueLT Pro 55 Roman"/>
              </a:rPr>
              <a:t>any essential medication</a:t>
            </a:r>
          </a:p>
          <a:p>
            <a:pPr marL="285750" indent="-285750">
              <a:buClr>
                <a:srgbClr val="EE2A24"/>
              </a:buClr>
              <a:buFont typeface="HelveticaNeueLT Pro 55 Roman" panose="020B0604020202020204" pitchFamily="34" charset="0"/>
              <a:buChar char="-"/>
            </a:pPr>
            <a:r>
              <a:rPr lang="en-GB" sz="2400">
                <a:latin typeface="HelveticaNeueLT Pro 55 Roman"/>
              </a:rPr>
              <a:t>essential things from the bathroom</a:t>
            </a:r>
          </a:p>
          <a:p>
            <a:pPr marL="285750" indent="-285750">
              <a:buClr>
                <a:srgbClr val="EE2A24"/>
              </a:buClr>
              <a:buFont typeface="HelveticaNeueLT Pro 55 Roman" panose="020B0604020202020204" pitchFamily="34" charset="0"/>
              <a:buChar char="-"/>
            </a:pPr>
            <a:r>
              <a:rPr lang="en-GB" sz="2400">
                <a:latin typeface="HelveticaNeueLT Pro 55 Roman"/>
              </a:rPr>
              <a:t>spare glasses or contact lenses</a:t>
            </a:r>
          </a:p>
          <a:p>
            <a:pPr marL="285750" indent="-285750">
              <a:buClr>
                <a:srgbClr val="EE2A24"/>
              </a:buClr>
              <a:buFont typeface="HelveticaNeueLT Pro 55 Roman" panose="020B0604020202020204" pitchFamily="34" charset="0"/>
              <a:buChar char="-"/>
            </a:pPr>
            <a:r>
              <a:rPr lang="en-GB" sz="2400">
                <a:latin typeface="HelveticaNeueLT Pro 55 Roman"/>
              </a:rPr>
              <a:t>cash and credit cards</a:t>
            </a:r>
          </a:p>
          <a:p>
            <a:pPr marL="285750" indent="-285750">
              <a:buClr>
                <a:srgbClr val="EE2A24"/>
              </a:buClr>
              <a:buFont typeface="HelveticaNeueLT Pro 55 Roman" panose="020B0604020202020204" pitchFamily="34" charset="0"/>
              <a:buChar char="-"/>
            </a:pPr>
            <a:r>
              <a:rPr lang="en-GB" sz="2400">
                <a:latin typeface="HelveticaNeueLT Pro 55 Roman"/>
              </a:rPr>
              <a:t>a paper list of emergency contact numbers</a:t>
            </a:r>
          </a:p>
          <a:p>
            <a:pPr marL="285750" indent="-285750">
              <a:buClr>
                <a:srgbClr val="EE2A24"/>
              </a:buClr>
              <a:buFont typeface="HelveticaNeueLT Pro 55 Roman" panose="020B0604020202020204" pitchFamily="34" charset="0"/>
              <a:buChar char="-"/>
            </a:pPr>
            <a:r>
              <a:rPr lang="en-GB" sz="2400">
                <a:latin typeface="HelveticaNeueLT Pro 55 Roman"/>
              </a:rPr>
              <a:t>baby and pet supplies if needed</a:t>
            </a:r>
          </a:p>
          <a:p>
            <a:pPr marL="285750" indent="-285750">
              <a:buClr>
                <a:srgbClr val="EE2A24"/>
              </a:buClr>
              <a:buFont typeface="HelveticaNeueLT Pro 55 Roman" panose="020B0604020202020204" pitchFamily="34" charset="0"/>
              <a:buChar char="-"/>
            </a:pPr>
            <a:r>
              <a:rPr lang="en-GB" sz="2400">
                <a:latin typeface="HelveticaNeueLT Pro 55 Roman"/>
              </a:rPr>
              <a:t>a battery-operated torch and </a:t>
            </a:r>
            <a:br>
              <a:rPr lang="en-GB" sz="2400">
                <a:latin typeface="HelveticaNeueLT Pro 55 Roman"/>
              </a:rPr>
            </a:br>
            <a:r>
              <a:rPr lang="en-GB" sz="2400">
                <a:latin typeface="HelveticaNeueLT Pro 55 Roman"/>
              </a:rPr>
              <a:t>spare batteries.</a:t>
            </a:r>
            <a:br>
              <a:rPr lang="en-GB" sz="2000">
                <a:latin typeface="HelveticaNeueLT Pro 55 Roman"/>
              </a:rPr>
            </a:br>
            <a:endParaRPr lang="en-GB" sz="2000">
              <a:latin typeface="HelveticaNeueLT Pro 55 Roman"/>
            </a:endParaRPr>
          </a:p>
        </p:txBody>
      </p:sp>
      <p:pic>
        <p:nvPicPr>
          <p:cNvPr id="5" name="Picture 6">
            <a:extLst>
              <a:ext uri="{FF2B5EF4-FFF2-40B4-BE49-F238E27FC236}">
                <a16:creationId xmlns:a16="http://schemas.microsoft.com/office/drawing/2014/main" id="{4827168E-3B2E-1DF4-FC2A-3F2A225F9EF4}"/>
              </a:ext>
            </a:extLst>
          </p:cNvPr>
          <p:cNvPicPr>
            <a:picLocks noGrp="1" noRot="1" noChangeAspect="1" noMove="1" noResize="1" noEditPoints="1" noAdjustHandles="1" noChangeArrowheads="1" noChangeShapeType="1" noCrop="1"/>
          </p:cNvPicPr>
          <p:nvPr/>
        </p:nvPicPr>
        <p:blipFill>
          <a:blip r:embed="rId3"/>
          <a:stretch>
            <a:fillRect/>
          </a:stretch>
        </p:blipFill>
        <p:spPr>
          <a:xfrm>
            <a:off x="1541750" y="3207763"/>
            <a:ext cx="2025625" cy="1275997"/>
          </a:xfrm>
          <a:prstGeom prst="rect">
            <a:avLst/>
          </a:prstGeom>
        </p:spPr>
      </p:pic>
      <p:sp>
        <p:nvSpPr>
          <p:cNvPr id="7" name="Title 6">
            <a:extLst>
              <a:ext uri="{FF2B5EF4-FFF2-40B4-BE49-F238E27FC236}">
                <a16:creationId xmlns:a16="http://schemas.microsoft.com/office/drawing/2014/main" id="{5CC16AED-77A5-B571-15C6-CA3767B1CD86}"/>
              </a:ext>
            </a:extLst>
          </p:cNvPr>
          <p:cNvSpPr txBox="1">
            <a:spLocks noGrp="1" noRot="1" noMove="1" noResize="1" noEditPoints="1" noAdjustHandles="1" noChangeArrowheads="1" noChangeShapeType="1"/>
          </p:cNvSpPr>
          <p:nvPr>
            <p:ph type="title" idx="4294967295"/>
          </p:nvPr>
        </p:nvSpPr>
        <p:spPr>
          <a:xfrm rot="16200000">
            <a:off x="10185234" y="1444548"/>
            <a:ext cx="2826282"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FF0000"/>
                </a:solidFill>
                <a:effectLst/>
                <a:uLnTx/>
                <a:uFillTx/>
                <a:latin typeface="HelveticaNeueLT Pro 55 Roman" panose="020B0604020202020204"/>
                <a:ea typeface="+mn-ea"/>
                <a:cs typeface="+mn-cs"/>
              </a:rPr>
              <a:t>Bug out bag</a:t>
            </a:r>
          </a:p>
        </p:txBody>
      </p:sp>
      <p:grpSp>
        <p:nvGrpSpPr>
          <p:cNvPr id="18" name="Group 17">
            <a:extLst>
              <a:ext uri="{FF2B5EF4-FFF2-40B4-BE49-F238E27FC236}">
                <a16:creationId xmlns:a16="http://schemas.microsoft.com/office/drawing/2014/main" id="{42C28B88-C0C5-7F49-C9F3-D343C9613E7F}"/>
              </a:ext>
            </a:extLst>
          </p:cNvPr>
          <p:cNvGrpSpPr>
            <a:grpSpLocks noGrp="1" noUngrp="1" noRot="1" noMove="1" noResize="1"/>
          </p:cNvGrpSpPr>
          <p:nvPr/>
        </p:nvGrpSpPr>
        <p:grpSpPr>
          <a:xfrm>
            <a:off x="557351" y="4186389"/>
            <a:ext cx="4240452" cy="1624444"/>
            <a:chOff x="594907" y="4247994"/>
            <a:chExt cx="4240452" cy="1624444"/>
          </a:xfrm>
        </p:grpSpPr>
        <p:sp>
          <p:nvSpPr>
            <p:cNvPr id="17" name="Rectangle: Rounded Corners 16">
              <a:extLst>
                <a:ext uri="{FF2B5EF4-FFF2-40B4-BE49-F238E27FC236}">
                  <a16:creationId xmlns:a16="http://schemas.microsoft.com/office/drawing/2014/main" id="{113010E8-A83D-8D40-DAA9-5C916299AC0C}"/>
                </a:ext>
              </a:extLst>
            </p:cNvPr>
            <p:cNvSpPr>
              <a:spLocks noGrp="1" noRot="1" noMove="1" noResize="1" noEditPoints="1" noAdjustHandles="1" noChangeArrowheads="1" noChangeShapeType="1"/>
            </p:cNvSpPr>
            <p:nvPr/>
          </p:nvSpPr>
          <p:spPr>
            <a:xfrm>
              <a:off x="594907" y="4247994"/>
              <a:ext cx="4240452" cy="1624444"/>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hlinkClick r:id="rId4"/>
              <a:extLst>
                <a:ext uri="{FF2B5EF4-FFF2-40B4-BE49-F238E27FC236}">
                  <a16:creationId xmlns:a16="http://schemas.microsoft.com/office/drawing/2014/main" id="{348AE473-7747-0339-39D1-DA458D18CE9C}"/>
                </a:ext>
              </a:extLst>
            </p:cNvPr>
            <p:cNvSpPr txBox="1">
              <a:spLocks noGrp="1" noRot="1" noMove="1" noResize="1" noEditPoints="1" noAdjustHandles="1" noChangeArrowheads="1" noChangeShapeType="1"/>
            </p:cNvSpPr>
            <p:nvPr/>
          </p:nvSpPr>
          <p:spPr>
            <a:xfrm>
              <a:off x="2592119" y="4680483"/>
              <a:ext cx="1740429" cy="769441"/>
            </a:xfrm>
            <a:prstGeom prst="rect">
              <a:avLst/>
            </a:prstGeom>
            <a:noFill/>
          </p:spPr>
          <p:txBody>
            <a:bodyPr wrap="square" rtlCol="0">
              <a:spAutoFit/>
            </a:bodyPr>
            <a:lstStyle/>
            <a:p>
              <a:r>
                <a:rPr lang="en-GB" sz="1100">
                  <a:solidFill>
                    <a:schemeClr val="bg1"/>
                  </a:solidFill>
                </a:rPr>
                <a:t>www.redcross.org.uk/get-help/prepare-for-emergencies/prepare-an-emergency-kit</a:t>
              </a:r>
            </a:p>
          </p:txBody>
        </p:sp>
        <p:pic>
          <p:nvPicPr>
            <p:cNvPr id="14" name="Picture 13" descr="Qr code&#10;&#10;Description automatically generated">
              <a:hlinkClick r:id="rId4"/>
              <a:extLst>
                <a:ext uri="{FF2B5EF4-FFF2-40B4-BE49-F238E27FC236}">
                  <a16:creationId xmlns:a16="http://schemas.microsoft.com/office/drawing/2014/main" id="{ABBFE6F6-9A47-D836-75DD-A5B6F3ABDAF5}"/>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val="0"/>
                </a:ext>
              </a:extLst>
            </a:blip>
            <a:stretch>
              <a:fillRect/>
            </a:stretch>
          </p:blipFill>
          <p:spPr>
            <a:xfrm>
              <a:off x="1038036" y="4422218"/>
              <a:ext cx="1275997" cy="1275997"/>
            </a:xfrm>
            <a:prstGeom prst="rect">
              <a:avLst/>
            </a:prstGeom>
          </p:spPr>
        </p:pic>
      </p:grpSp>
      <p:pic>
        <p:nvPicPr>
          <p:cNvPr id="12" name="Picture 11" descr="Logo&#10;&#10;Description automatically generated">
            <a:extLst>
              <a:ext uri="{FF2B5EF4-FFF2-40B4-BE49-F238E27FC236}">
                <a16:creationId xmlns:a16="http://schemas.microsoft.com/office/drawing/2014/main" id="{E05AE241-A7CA-BB4E-9DE3-1CC8DBDC6620}"/>
              </a:ext>
            </a:extLst>
          </p:cNvPr>
          <p:cNvPicPr>
            <a:picLocks noGrp="1" noRot="1" noChangeAspect="1" noMove="1" noResize="1" noEditPoints="1" noAdjustHandles="1" noChangeArrowheads="1" noChangeShapeType="1" noCrop="1"/>
          </p:cNvPicPr>
          <p:nvPr/>
        </p:nvPicPr>
        <p:blipFill>
          <a:blip r:embed="rId6" cstate="email">
            <a:extLst>
              <a:ext uri="{28A0092B-C50C-407E-A947-70E740481C1C}">
                <a14:useLocalDpi xmlns:a14="http://schemas.microsoft.com/office/drawing/2010/main" val="0"/>
              </a:ext>
            </a:extLst>
          </a:blip>
          <a:stretch>
            <a:fillRect/>
          </a:stretch>
        </p:blipFill>
        <p:spPr>
          <a:xfrm>
            <a:off x="9894128" y="4894455"/>
            <a:ext cx="1188523" cy="1161897"/>
          </a:xfrm>
          <a:prstGeom prst="rect">
            <a:avLst/>
          </a:prstGeom>
        </p:spPr>
      </p:pic>
      <p:pic>
        <p:nvPicPr>
          <p:cNvPr id="2" name="Picture 1" descr="A picture containing logo&#10;&#10;Description automatically generated">
            <a:extLst>
              <a:ext uri="{FF2B5EF4-FFF2-40B4-BE49-F238E27FC236}">
                <a16:creationId xmlns:a16="http://schemas.microsoft.com/office/drawing/2014/main" id="{8434A550-E85E-EB60-73A5-1B99F934FAEF}"/>
              </a:ext>
            </a:extLst>
          </p:cNvPr>
          <p:cNvPicPr>
            <a:picLocks noGrp="1" noRot="1" noChangeAspect="1" noMove="1" noResize="1" noEditPoints="1" noAdjustHandles="1" noChangeArrowheads="1" noChangeShapeType="1" noCrop="1"/>
          </p:cNvPicPr>
          <p:nvPr/>
        </p:nvPicPr>
        <p:blipFill rotWithShape="1">
          <a:blip r:embed="rId7" cstate="email">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1755994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A047CE1-1E8D-DB33-BDB3-E8C59BD50A4E}"/>
              </a:ext>
            </a:extLst>
          </p:cNvPr>
          <p:cNvSpPr txBox="1">
            <a:spLocks noGrp="1" noRot="1" noMove="1" noResize="1" noEditPoints="1" noAdjustHandles="1" noChangeArrowheads="1" noChangeShapeType="1"/>
          </p:cNvSpPr>
          <p:nvPr>
            <p:ph type="title" idx="4294967295"/>
          </p:nvPr>
        </p:nvSpPr>
        <p:spPr>
          <a:xfrm rot="16200000">
            <a:off x="10216551" y="1413230"/>
            <a:ext cx="2763647"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FF0000"/>
                </a:solidFill>
                <a:effectLst/>
                <a:uLnTx/>
                <a:uFillTx/>
                <a:latin typeface="HelveticaNeueLT Pro 55 Roman" panose="020B0604020202020204"/>
                <a:ea typeface="+mn-ea"/>
                <a:cs typeface="+mn-cs"/>
              </a:rPr>
              <a:t>Bug out bag</a:t>
            </a:r>
          </a:p>
        </p:txBody>
      </p:sp>
      <p:pic>
        <p:nvPicPr>
          <p:cNvPr id="4" name="Picture 3" descr="A photo of a flooded street, contains a tree, rubbish bin and houses. ">
            <a:extLst>
              <a:ext uri="{FF2B5EF4-FFF2-40B4-BE49-F238E27FC236}">
                <a16:creationId xmlns:a16="http://schemas.microsoft.com/office/drawing/2014/main" id="{DA9B6BD6-F3A9-600C-5FDF-88A308418C2B}"/>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val="0"/>
              </a:ext>
            </a:extLst>
          </a:blip>
          <a:stretch>
            <a:fillRect/>
          </a:stretch>
        </p:blipFill>
        <p:spPr>
          <a:xfrm>
            <a:off x="875640" y="323794"/>
            <a:ext cx="10115549" cy="5515031"/>
          </a:xfrm>
          <a:prstGeom prst="rect">
            <a:avLst/>
          </a:prstGeom>
        </p:spPr>
      </p:pic>
      <p:pic>
        <p:nvPicPr>
          <p:cNvPr id="2" name="Picture 1" descr="Logo&#10;&#10;Description automatically generated">
            <a:extLst>
              <a:ext uri="{FF2B5EF4-FFF2-40B4-BE49-F238E27FC236}">
                <a16:creationId xmlns:a16="http://schemas.microsoft.com/office/drawing/2014/main" id="{89C5AB24-C798-F057-43E9-1ABF44F3FB30}"/>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val="0"/>
              </a:ext>
            </a:extLst>
          </a:blip>
          <a:stretch>
            <a:fillRect/>
          </a:stretch>
        </p:blipFill>
        <p:spPr>
          <a:xfrm>
            <a:off x="9137812" y="94608"/>
            <a:ext cx="2178548" cy="2129742"/>
          </a:xfrm>
          <a:prstGeom prst="rect">
            <a:avLst/>
          </a:prstGeom>
        </p:spPr>
      </p:pic>
      <p:sp>
        <p:nvSpPr>
          <p:cNvPr id="10" name="Rectangle: Rounded Corners 9">
            <a:extLst>
              <a:ext uri="{FF2B5EF4-FFF2-40B4-BE49-F238E27FC236}">
                <a16:creationId xmlns:a16="http://schemas.microsoft.com/office/drawing/2014/main" id="{479B222C-F553-CDC6-4554-9294985B49A8}"/>
              </a:ext>
            </a:extLst>
          </p:cNvPr>
          <p:cNvSpPr>
            <a:spLocks noGrp="1" noRot="1" noMove="1" noResize="1" noEditPoints="1" noAdjustHandles="1" noChangeArrowheads="1" noChangeShapeType="1"/>
          </p:cNvSpPr>
          <p:nvPr/>
        </p:nvSpPr>
        <p:spPr>
          <a:xfrm>
            <a:off x="301238" y="648458"/>
            <a:ext cx="3193971" cy="2665428"/>
          </a:xfrm>
          <a:prstGeom prst="roundRect">
            <a:avLst>
              <a:gd name="adj" fmla="val 9578"/>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a:solidFill>
                  <a:schemeClr val="tx1"/>
                </a:solidFill>
                <a:latin typeface="HelveticaNeueLT Pro 55 Roman" panose="020B0604020202020204" pitchFamily="34" charset="0"/>
              </a:rPr>
              <a:t>Imagine</a:t>
            </a:r>
            <a:r>
              <a:rPr lang="en-GB" sz="2800">
                <a:solidFill>
                  <a:schemeClr val="tx1"/>
                </a:solidFill>
                <a:latin typeface="HelveticaNeueLT Pro 55 Roman" panose="020B0604020202020204" pitchFamily="34" charset="0"/>
              </a:rPr>
              <a:t> your character is faced with this situation again but they have prepared a BOB. </a:t>
            </a:r>
          </a:p>
        </p:txBody>
      </p:sp>
      <p:sp>
        <p:nvSpPr>
          <p:cNvPr id="12" name="Rectangle: Rounded Corners 11">
            <a:extLst>
              <a:ext uri="{FF2B5EF4-FFF2-40B4-BE49-F238E27FC236}">
                <a16:creationId xmlns:a16="http://schemas.microsoft.com/office/drawing/2014/main" id="{ECE27B68-A4ED-6B44-4BE4-6341EE1017DE}"/>
              </a:ext>
            </a:extLst>
          </p:cNvPr>
          <p:cNvSpPr>
            <a:spLocks noGrp="1" noRot="1" noMove="1" noResize="1" noEditPoints="1" noAdjustHandles="1" noChangeArrowheads="1" noChangeShapeType="1"/>
          </p:cNvSpPr>
          <p:nvPr/>
        </p:nvSpPr>
        <p:spPr>
          <a:xfrm>
            <a:off x="401952" y="3638550"/>
            <a:ext cx="3093257" cy="2033210"/>
          </a:xfrm>
          <a:prstGeom prst="roundRect">
            <a:avLst>
              <a:gd name="adj" fmla="val 9578"/>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a:solidFill>
                  <a:schemeClr val="tx1"/>
                </a:solidFill>
                <a:latin typeface="HelveticaNeueLT Pro 55 Roman" panose="020B0604020202020204" pitchFamily="34" charset="0"/>
              </a:rPr>
              <a:t>How</a:t>
            </a:r>
            <a:r>
              <a:rPr lang="en-GB" sz="2800">
                <a:solidFill>
                  <a:schemeClr val="tx1"/>
                </a:solidFill>
                <a:latin typeface="HelveticaNeueLT Pro 55 Roman" panose="020B0604020202020204" pitchFamily="34" charset="0"/>
              </a:rPr>
              <a:t> will their experience be different this time? Why?</a:t>
            </a:r>
          </a:p>
        </p:txBody>
      </p:sp>
      <p:pic>
        <p:nvPicPr>
          <p:cNvPr id="3" name="Picture 2" descr="A picture containing logo&#10;&#10;Description automatically generated">
            <a:extLst>
              <a:ext uri="{FF2B5EF4-FFF2-40B4-BE49-F238E27FC236}">
                <a16:creationId xmlns:a16="http://schemas.microsoft.com/office/drawing/2014/main" id="{34A83FB3-1EE6-336D-0703-51ACE253B3AE}"/>
              </a:ext>
            </a:extLst>
          </p:cNvPr>
          <p:cNvPicPr>
            <a:picLocks noGrp="1" noRot="1" noChangeAspect="1" noMove="1" noResize="1" noEditPoints="1" noAdjustHandles="1" noChangeArrowheads="1" noChangeShapeType="1" noCrop="1"/>
          </p:cNvPicPr>
          <p:nvPr/>
        </p:nvPicPr>
        <p:blipFill rotWithShape="1">
          <a:blip r:embed="rId5" cstate="email">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423035394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14000" fill="hold" grpId="0" nodeType="clickEffect" p14:presetBounceEnd="38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38000">
                                          <p:cBhvr additive="base">
                                            <p:cTn id="7" dur="1300" fill="hold"/>
                                            <p:tgtEl>
                                              <p:spTgt spid="10"/>
                                            </p:tgtEl>
                                            <p:attrNameLst>
                                              <p:attrName>ppt_x</p:attrName>
                                            </p:attrNameLst>
                                          </p:cBhvr>
                                          <p:tavLst>
                                            <p:tav tm="0">
                                              <p:val>
                                                <p:strVal val="#ppt_x"/>
                                              </p:val>
                                            </p:tav>
                                            <p:tav tm="100000">
                                              <p:val>
                                                <p:strVal val="#ppt_x"/>
                                              </p:val>
                                            </p:tav>
                                          </p:tavLst>
                                        </p:anim>
                                        <p:anim calcmode="lin" valueType="num" p14:bounceEnd="38000">
                                          <p:cBhvr additive="base">
                                            <p:cTn id="8" dur="13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accel="46000" fill="hold" grpId="0" nodeType="clickEffect" p14:presetBounceEnd="56000">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14:bounceEnd="56000">
                                          <p:cBhvr additive="base">
                                            <p:cTn id="13" dur="1700" fill="hold"/>
                                            <p:tgtEl>
                                              <p:spTgt spid="12"/>
                                            </p:tgtEl>
                                            <p:attrNameLst>
                                              <p:attrName>ppt_x</p:attrName>
                                            </p:attrNameLst>
                                          </p:cBhvr>
                                          <p:tavLst>
                                            <p:tav tm="0">
                                              <p:val>
                                                <p:strVal val="#ppt_x"/>
                                              </p:val>
                                            </p:tav>
                                            <p:tav tm="100000">
                                              <p:val>
                                                <p:strVal val="#ppt_x"/>
                                              </p:val>
                                            </p:tav>
                                          </p:tavLst>
                                        </p:anim>
                                        <p:anim calcmode="lin" valueType="num" p14:bounceEnd="56000">
                                          <p:cBhvr additive="base">
                                            <p:cTn id="14" dur="17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1400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300" fill="hold"/>
                                            <p:tgtEl>
                                              <p:spTgt spid="10"/>
                                            </p:tgtEl>
                                            <p:attrNameLst>
                                              <p:attrName>ppt_x</p:attrName>
                                            </p:attrNameLst>
                                          </p:cBhvr>
                                          <p:tavLst>
                                            <p:tav tm="0">
                                              <p:val>
                                                <p:strVal val="#ppt_x"/>
                                              </p:val>
                                            </p:tav>
                                            <p:tav tm="100000">
                                              <p:val>
                                                <p:strVal val="#ppt_x"/>
                                              </p:val>
                                            </p:tav>
                                          </p:tavLst>
                                        </p:anim>
                                        <p:anim calcmode="lin" valueType="num">
                                          <p:cBhvr additive="base">
                                            <p:cTn id="8" dur="13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accel="4600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1700" fill="hold"/>
                                            <p:tgtEl>
                                              <p:spTgt spid="12"/>
                                            </p:tgtEl>
                                            <p:attrNameLst>
                                              <p:attrName>ppt_x</p:attrName>
                                            </p:attrNameLst>
                                          </p:cBhvr>
                                          <p:tavLst>
                                            <p:tav tm="0">
                                              <p:val>
                                                <p:strVal val="#ppt_x"/>
                                              </p:val>
                                            </p:tav>
                                            <p:tav tm="100000">
                                              <p:val>
                                                <p:strVal val="#ppt_x"/>
                                              </p:val>
                                            </p:tav>
                                          </p:tavLst>
                                        </p:anim>
                                        <p:anim calcmode="lin" valueType="num">
                                          <p:cBhvr additive="base">
                                            <p:cTn id="14" dur="17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sitting on a couch.">
            <a:extLst>
              <a:ext uri="{FF2B5EF4-FFF2-40B4-BE49-F238E27FC236}">
                <a16:creationId xmlns:a16="http://schemas.microsoft.com/office/drawing/2014/main" id="{85A938E9-545C-3B7A-7491-A559CC67170F}"/>
              </a:ext>
            </a:extLst>
          </p:cNvPr>
          <p:cNvPicPr>
            <a:picLocks noGrp="1" noRot="1" noChangeAspect="1" noMove="1" noResize="1" noEditPoints="1" noAdjustHandles="1" noChangeArrowheads="1" noChangeShapeType="1" noCrop="1"/>
          </p:cNvPicPr>
          <p:nvPr/>
        </p:nvPicPr>
        <p:blipFill rotWithShape="1">
          <a:blip r:embed="rId3" cstate="email">
            <a:extLst>
              <a:ext uri="{28A0092B-C50C-407E-A947-70E740481C1C}">
                <a14:useLocalDpi xmlns:a14="http://schemas.microsoft.com/office/drawing/2010/main" val="0"/>
              </a:ext>
            </a:extLst>
          </a:blip>
          <a:srcRect/>
          <a:stretch/>
        </p:blipFill>
        <p:spPr>
          <a:xfrm>
            <a:off x="710606" y="299656"/>
            <a:ext cx="10375676" cy="5553869"/>
          </a:xfrm>
          <a:prstGeom prst="rect">
            <a:avLst/>
          </a:prstGeom>
        </p:spPr>
      </p:pic>
      <p:pic>
        <p:nvPicPr>
          <p:cNvPr id="18" name="Picture 17" descr="A large question mark.">
            <a:extLst>
              <a:ext uri="{FF2B5EF4-FFF2-40B4-BE49-F238E27FC236}">
                <a16:creationId xmlns:a16="http://schemas.microsoft.com/office/drawing/2014/main" id="{2AA7C2FA-77AB-5457-8BC8-0106FA776226}"/>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val="0"/>
              </a:ext>
            </a:extLst>
          </a:blip>
          <a:stretch>
            <a:fillRect/>
          </a:stretch>
        </p:blipFill>
        <p:spPr>
          <a:xfrm>
            <a:off x="0" y="685871"/>
            <a:ext cx="4781438" cy="4781438"/>
          </a:xfrm>
          <a:prstGeom prst="rect">
            <a:avLst/>
          </a:prstGeom>
        </p:spPr>
      </p:pic>
      <p:sp>
        <p:nvSpPr>
          <p:cNvPr id="7" name="Title 1">
            <a:extLst>
              <a:ext uri="{FF2B5EF4-FFF2-40B4-BE49-F238E27FC236}">
                <a16:creationId xmlns:a16="http://schemas.microsoft.com/office/drawing/2014/main" id="{EA329A60-0DA7-99A1-0452-D803210AAADE}"/>
              </a:ext>
            </a:extLst>
          </p:cNvPr>
          <p:cNvSpPr txBox="1">
            <a:spLocks noGrp="1" noRot="1" noMove="1" noResize="1" noEditPoints="1" noAdjustHandles="1" noChangeArrowheads="1" noChangeShapeType="1"/>
          </p:cNvSpPr>
          <p:nvPr/>
        </p:nvSpPr>
        <p:spPr>
          <a:xfrm>
            <a:off x="3416853" y="659569"/>
            <a:ext cx="9825037" cy="1325563"/>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GB" sz="3600" b="1">
                <a:solidFill>
                  <a:prstClr val="black"/>
                </a:solidFill>
                <a:latin typeface="HelveticaNeueLT Pro 55 Roman" panose="020B0604020202020204" pitchFamily="34" charset="0"/>
              </a:rPr>
              <a:t>     </a:t>
            </a:r>
            <a:r>
              <a:rPr kumimoji="0" lang="en-GB" sz="3600" b="1" i="0" u="none" strike="noStrike" kern="1200" cap="none" spc="0" normalizeH="0" baseline="0" noProof="0">
                <a:ln>
                  <a:noFill/>
                </a:ln>
                <a:solidFill>
                  <a:prstClr val="black"/>
                </a:solidFill>
                <a:effectLst/>
                <a:uLnTx/>
                <a:uFillTx/>
                <a:latin typeface="HelveticaNeueLT Pro 55 Roman" panose="020B0604020202020204" pitchFamily="34" charset="0"/>
                <a:ea typeface="+mj-ea"/>
                <a:cs typeface="+mj-cs"/>
              </a:rPr>
              <a:t> </a:t>
            </a:r>
            <a:endParaRPr kumimoji="0" lang="en-GB" sz="3600" b="1" i="0" u="none" strike="noStrike" kern="1200" cap="none" spc="0" normalizeH="0" baseline="0" noProof="0">
              <a:ln>
                <a:noFill/>
              </a:ln>
              <a:solidFill>
                <a:schemeClr val="bg1"/>
              </a:solidFill>
              <a:effectLst/>
              <a:uLnTx/>
              <a:uFillTx/>
              <a:latin typeface="HelveticaNeueLT Pro 55 Roman" panose="020B0604020202020204" pitchFamily="34" charset="0"/>
              <a:ea typeface="+mj-ea"/>
              <a:cs typeface="+mj-cs"/>
            </a:endParaRPr>
          </a:p>
        </p:txBody>
      </p:sp>
      <p:sp>
        <p:nvSpPr>
          <p:cNvPr id="2" name="Title 1">
            <a:extLst>
              <a:ext uri="{FF2B5EF4-FFF2-40B4-BE49-F238E27FC236}">
                <a16:creationId xmlns:a16="http://schemas.microsoft.com/office/drawing/2014/main" id="{C8ECA51D-48C6-5AF4-2C65-E04AFD288AEB}"/>
              </a:ext>
            </a:extLst>
          </p:cNvPr>
          <p:cNvSpPr txBox="1">
            <a:spLocks noGrp="1" noRot="1" noMove="1" noResize="1" noEditPoints="1" noAdjustHandles="1" noChangeArrowheads="1" noChangeShapeType="1"/>
          </p:cNvSpPr>
          <p:nvPr>
            <p:ph type="title" idx="4294967295"/>
          </p:nvPr>
        </p:nvSpPr>
        <p:spPr>
          <a:xfrm rot="16200000">
            <a:off x="10149081" y="1487969"/>
            <a:ext cx="2886077"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FF0000"/>
                </a:solidFill>
                <a:effectLst/>
                <a:uLnTx/>
                <a:uFillTx/>
                <a:latin typeface="HelveticaNeueLT Pro 55 Roman" panose="020B0604020202020204"/>
                <a:ea typeface="+mn-ea"/>
                <a:cs typeface="+mn-cs"/>
              </a:rPr>
              <a:t>Big question</a:t>
            </a:r>
          </a:p>
        </p:txBody>
      </p:sp>
      <p:sp>
        <p:nvSpPr>
          <p:cNvPr id="8" name="Rectangle 7">
            <a:extLst>
              <a:ext uri="{FF2B5EF4-FFF2-40B4-BE49-F238E27FC236}">
                <a16:creationId xmlns:a16="http://schemas.microsoft.com/office/drawing/2014/main" id="{635C4FAB-F340-11AB-B8B3-F0F68E78A1CC}"/>
              </a:ext>
            </a:extLst>
          </p:cNvPr>
          <p:cNvSpPr>
            <a:spLocks noGrp="1" noRot="1" noMove="1" noResize="1" noEditPoints="1" noAdjustHandles="1" noChangeArrowheads="1" noChangeShapeType="1"/>
          </p:cNvSpPr>
          <p:nvPr/>
        </p:nvSpPr>
        <p:spPr>
          <a:xfrm>
            <a:off x="8871935" y="3429000"/>
            <a:ext cx="2697692" cy="25963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ontent Placeholder 5">
            <a:extLst>
              <a:ext uri="{FF2B5EF4-FFF2-40B4-BE49-F238E27FC236}">
                <a16:creationId xmlns:a16="http://schemas.microsoft.com/office/drawing/2014/main" id="{D3640B6C-28BF-5E91-F761-D3C80198E2D6}"/>
              </a:ext>
            </a:extLst>
          </p:cNvPr>
          <p:cNvSpPr txBox="1">
            <a:spLocks noGrp="1" noRot="1" noMove="1" noResize="1" noEditPoints="1" noAdjustHandles="1" noChangeArrowheads="1" noChangeShapeType="1"/>
          </p:cNvSpPr>
          <p:nvPr/>
        </p:nvSpPr>
        <p:spPr>
          <a:xfrm>
            <a:off x="9028940" y="3693274"/>
            <a:ext cx="2270792" cy="1548941"/>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400">
                <a:latin typeface="Arial" panose="020B0604020202020204" pitchFamily="34" charset="0"/>
                <a:cs typeface="Arial" panose="020B0604020202020204" pitchFamily="34" charset="0"/>
              </a:rPr>
              <a:t>How can </a:t>
            </a:r>
            <a:r>
              <a:rPr lang="en-GB" sz="2400" b="1">
                <a:solidFill>
                  <a:srgbClr val="FF0000"/>
                </a:solidFill>
                <a:latin typeface="Arial" panose="020B0604020202020204" pitchFamily="34" charset="0"/>
                <a:cs typeface="Arial" panose="020B0604020202020204" pitchFamily="34" charset="0"/>
              </a:rPr>
              <a:t>you</a:t>
            </a:r>
            <a:r>
              <a:rPr lang="en-GB" sz="2400">
                <a:solidFill>
                  <a:srgbClr val="FF0000"/>
                </a:solidFill>
                <a:latin typeface="Arial" panose="020B0604020202020204" pitchFamily="34" charset="0"/>
                <a:cs typeface="Arial" panose="020B0604020202020204" pitchFamily="34" charset="0"/>
              </a:rPr>
              <a:t> </a:t>
            </a:r>
            <a:r>
              <a:rPr lang="en-GB" sz="2400">
                <a:latin typeface="Arial" panose="020B0604020202020204" pitchFamily="34" charset="0"/>
                <a:cs typeface="Arial" panose="020B0604020202020204" pitchFamily="34" charset="0"/>
              </a:rPr>
              <a:t>prepare for a flood emergency?</a:t>
            </a:r>
          </a:p>
          <a:p>
            <a:pPr marL="342900" marR="0" lvl="0" indent="-342900" algn="ctr"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GB" sz="32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493615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lage of a person's face&#10;&#10;Description automatically generated with low confidence">
            <a:extLst>
              <a:ext uri="{FF2B5EF4-FFF2-40B4-BE49-F238E27FC236}">
                <a16:creationId xmlns:a16="http://schemas.microsoft.com/office/drawing/2014/main" id="{2892C79C-A310-000C-C7D3-B64CCCEA4D1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1" y="-1340"/>
            <a:ext cx="12189618" cy="6859340"/>
          </a:xfrm>
          <a:prstGeom prst="rect">
            <a:avLst/>
          </a:prstGeom>
        </p:spPr>
      </p:pic>
      <p:sp>
        <p:nvSpPr>
          <p:cNvPr id="5" name="Title 4">
            <a:extLst>
              <a:ext uri="{FF2B5EF4-FFF2-40B4-BE49-F238E27FC236}">
                <a16:creationId xmlns:a16="http://schemas.microsoft.com/office/drawing/2014/main" id="{AD8343C5-8E5A-65BB-9BA1-3A2028FFFD5F}"/>
              </a:ext>
            </a:extLst>
          </p:cNvPr>
          <p:cNvSpPr>
            <a:spLocks noGrp="1" noRot="1" noMove="1" noResize="1" noEditPoints="1" noAdjustHandles="1" noChangeArrowheads="1" noChangeShapeType="1"/>
          </p:cNvSpPr>
          <p:nvPr>
            <p:ph type="title" idx="4294967295"/>
          </p:nvPr>
        </p:nvSpPr>
        <p:spPr>
          <a:xfrm>
            <a:off x="838202" y="-1325563"/>
            <a:ext cx="10371371" cy="1325563"/>
          </a:xfrm>
        </p:spPr>
        <p:txBody>
          <a:bodyPr vert="horz" lIns="91440" tIns="45720" rIns="91440" bIns="45720" rtlCol="0" anchor="b">
            <a:normAutofit/>
          </a:bodyPr>
          <a:lstStyle/>
          <a:p>
            <a:r>
              <a:rPr lang="en-GB" dirty="0">
                <a:ea typeface="Calibri Light"/>
                <a:cs typeface="Calibri Light"/>
              </a:rPr>
              <a:t>Weather Together title page</a:t>
            </a:r>
            <a:endParaRPr lang="en-GB" dirty="0"/>
          </a:p>
        </p:txBody>
      </p:sp>
    </p:spTree>
    <p:extLst>
      <p:ext uri="{BB962C8B-B14F-4D97-AF65-F5344CB8AC3E}">
        <p14:creationId xmlns:p14="http://schemas.microsoft.com/office/powerpoint/2010/main" val="28951400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D761655E-C2D9-DB3D-2CCD-952A256BF247}"/>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val="0"/>
              </a:ext>
            </a:extLst>
          </a:blip>
          <a:stretch>
            <a:fillRect/>
          </a:stretch>
        </p:blipFill>
        <p:spPr>
          <a:xfrm>
            <a:off x="4149844" y="1600855"/>
            <a:ext cx="6025912" cy="3390900"/>
          </a:xfrm>
          <a:prstGeom prst="rect">
            <a:avLst/>
          </a:prstGeom>
        </p:spPr>
      </p:pic>
      <p:sp>
        <p:nvSpPr>
          <p:cNvPr id="4" name="TextBox 3">
            <a:extLst>
              <a:ext uri="{FF2B5EF4-FFF2-40B4-BE49-F238E27FC236}">
                <a16:creationId xmlns:a16="http://schemas.microsoft.com/office/drawing/2014/main" id="{44ACBA57-92F6-73B6-7FE1-83985AD9904A}"/>
              </a:ext>
            </a:extLst>
          </p:cNvPr>
          <p:cNvSpPr txBox="1">
            <a:spLocks noGrp="1" noRot="1" noMove="1" noResize="1" noEditPoints="1" noAdjustHandles="1" noChangeArrowheads="1" noChangeShapeType="1"/>
          </p:cNvSpPr>
          <p:nvPr/>
        </p:nvSpPr>
        <p:spPr>
          <a:xfrm>
            <a:off x="2016244" y="2711530"/>
            <a:ext cx="3009900" cy="584775"/>
          </a:xfrm>
          <a:prstGeom prst="rect">
            <a:avLst/>
          </a:prstGeom>
          <a:noFill/>
        </p:spPr>
        <p:txBody>
          <a:bodyPr wrap="square" rtlCol="0">
            <a:spAutoFit/>
          </a:bodyPr>
          <a:lstStyle/>
          <a:p>
            <a:r>
              <a:rPr lang="en-GB" sz="3200" b="1">
                <a:latin typeface="Arial" panose="020B0604020202020204" pitchFamily="34" charset="0"/>
                <a:cs typeface="Arial" panose="020B0604020202020204" pitchFamily="34" charset="0"/>
              </a:rPr>
              <a:t>Thank </a:t>
            </a:r>
            <a:r>
              <a:rPr lang="en-GB" sz="3200" b="1">
                <a:solidFill>
                  <a:srgbClr val="FF0000"/>
                </a:solidFill>
                <a:latin typeface="Arial" panose="020B0604020202020204" pitchFamily="34" charset="0"/>
                <a:cs typeface="Arial" panose="020B0604020202020204" pitchFamily="34" charset="0"/>
              </a:rPr>
              <a:t>you</a:t>
            </a:r>
            <a:r>
              <a:rPr lang="en-GB" sz="3200" b="1">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F9218B7B-536D-90D1-5E0A-ABAA32C1C956}"/>
              </a:ext>
            </a:extLst>
          </p:cNvPr>
          <p:cNvSpPr txBox="1">
            <a:spLocks noGrp="1" noRot="1" noMove="1" noResize="1" noEditPoints="1" noAdjustHandles="1" noChangeArrowheads="1" noChangeShapeType="1"/>
          </p:cNvSpPr>
          <p:nvPr>
            <p:ph type="title" idx="4294967295"/>
          </p:nvPr>
        </p:nvSpPr>
        <p:spPr>
          <a:xfrm rot="16200000">
            <a:off x="10979225" y="650560"/>
            <a:ext cx="1238304"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FF0000"/>
                </a:solidFill>
                <a:effectLst/>
                <a:uLnTx/>
                <a:uFillTx/>
                <a:latin typeface="HelveticaNeueLT Pro 55 Roman" panose="020B0604020202020204"/>
                <a:ea typeface="+mn-ea"/>
                <a:cs typeface="+mn-cs"/>
              </a:rPr>
              <a:t>End</a:t>
            </a:r>
          </a:p>
        </p:txBody>
      </p:sp>
    </p:spTree>
    <p:extLst>
      <p:ext uri="{BB962C8B-B14F-4D97-AF65-F5344CB8AC3E}">
        <p14:creationId xmlns:p14="http://schemas.microsoft.com/office/powerpoint/2010/main" val="10149604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3F49F4E-8DFB-2583-23CD-F96AC4D46C2D}"/>
              </a:ext>
            </a:extLst>
          </p:cNvPr>
          <p:cNvSpPr>
            <a:spLocks noGrp="1" noRot="1" noMove="1" noResize="1" noEditPoints="1" noAdjustHandles="1" noChangeArrowheads="1" noChangeShapeType="1"/>
          </p:cNvSpPr>
          <p:nvPr>
            <p:ph type="title"/>
          </p:nvPr>
        </p:nvSpPr>
        <p:spPr/>
        <p:txBody>
          <a:bodyPr/>
          <a:lstStyle/>
          <a:p>
            <a:r>
              <a:rPr lang="en-GB">
                <a:latin typeface="HelveticaNeueLT Pro 65 Md" panose="020B0804020202020204" pitchFamily="34" charset="0"/>
              </a:rPr>
              <a:t>Resources and support</a:t>
            </a:r>
          </a:p>
        </p:txBody>
      </p:sp>
      <p:sp>
        <p:nvSpPr>
          <p:cNvPr id="2" name="Text Placeholder 1">
            <a:extLst>
              <a:ext uri="{FF2B5EF4-FFF2-40B4-BE49-F238E27FC236}">
                <a16:creationId xmlns:a16="http://schemas.microsoft.com/office/drawing/2014/main" id="{D8961ACC-6079-9738-BB08-A1069EA9F6FB}"/>
              </a:ext>
            </a:extLst>
          </p:cNvPr>
          <p:cNvSpPr>
            <a:spLocks noGrp="1" noRot="1" noMove="1" noResize="1" noEditPoints="1" noAdjustHandles="1" noChangeArrowheads="1" noChangeShapeType="1"/>
          </p:cNvSpPr>
          <p:nvPr>
            <p:ph type="body" idx="1"/>
          </p:nvPr>
        </p:nvSpPr>
        <p:spPr/>
        <p:txBody>
          <a:bodyPr/>
          <a:lstStyle/>
          <a:p>
            <a:endParaRPr lang="en-GB"/>
          </a:p>
        </p:txBody>
      </p:sp>
    </p:spTree>
    <p:extLst>
      <p:ext uri="{BB962C8B-B14F-4D97-AF65-F5344CB8AC3E}">
        <p14:creationId xmlns:p14="http://schemas.microsoft.com/office/powerpoint/2010/main" val="14994319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E560C86-5296-EF95-B0E1-58FFE658A1CB}"/>
              </a:ext>
            </a:extLst>
          </p:cNvPr>
          <p:cNvSpPr>
            <a:spLocks noGrp="1" noRot="1" noMove="1" noResize="1" noEditPoints="1" noAdjustHandles="1" noChangeArrowheads="1" noChangeShapeType="1"/>
          </p:cNvSpPr>
          <p:nvPr/>
        </p:nvSpPr>
        <p:spPr>
          <a:xfrm>
            <a:off x="518321" y="1295122"/>
            <a:ext cx="7306505" cy="1822142"/>
          </a:xfrm>
          <a:prstGeom prst="rect">
            <a:avLst/>
          </a:prstGeom>
          <a:solidFill>
            <a:srgbClr val="EE2A2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C8FB345-EAAE-7DF4-BF42-DB055BBD43EA}"/>
              </a:ext>
            </a:extLst>
          </p:cNvPr>
          <p:cNvSpPr>
            <a:spLocks noGrp="1" noRot="1" noMove="1" noResize="1" noEditPoints="1" noAdjustHandles="1" noChangeArrowheads="1" noChangeShapeType="1"/>
          </p:cNvSpPr>
          <p:nvPr/>
        </p:nvSpPr>
        <p:spPr>
          <a:xfrm>
            <a:off x="552450" y="3800738"/>
            <a:ext cx="7202673" cy="171668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E0C2721-A3D2-4500-EAF4-7E5351E294EE}"/>
              </a:ext>
            </a:extLst>
          </p:cNvPr>
          <p:cNvSpPr>
            <a:spLocks noGrp="1" noRot="1" noMove="1" noResize="1" noEditPoints="1" noAdjustHandles="1" noChangeArrowheads="1" noChangeShapeType="1"/>
          </p:cNvSpPr>
          <p:nvPr/>
        </p:nvSpPr>
        <p:spPr>
          <a:xfrm>
            <a:off x="518321" y="119279"/>
            <a:ext cx="10205704" cy="130175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a:ln>
                  <a:noFill/>
                </a:ln>
                <a:solidFill>
                  <a:schemeClr val="tx1"/>
                </a:solidFill>
                <a:effectLst/>
                <a:uLnTx/>
                <a:uFillTx/>
                <a:latin typeface="HelveticaNeueLT Pro 55 Roman"/>
                <a:ea typeface="+mj-ea"/>
                <a:cs typeface="Arial" panose="020B0604020202020204" pitchFamily="34" charset="0"/>
              </a:rPr>
              <a:t>Where to find more information</a:t>
            </a:r>
          </a:p>
        </p:txBody>
      </p:sp>
      <p:sp>
        <p:nvSpPr>
          <p:cNvPr id="15" name="Content Placeholder 8">
            <a:extLst>
              <a:ext uri="{FF2B5EF4-FFF2-40B4-BE49-F238E27FC236}">
                <a16:creationId xmlns:a16="http://schemas.microsoft.com/office/drawing/2014/main" id="{0A20B8D9-0AF8-CFA0-FC60-9494EC7AA31A}"/>
              </a:ext>
            </a:extLst>
          </p:cNvPr>
          <p:cNvSpPr>
            <a:spLocks noGrp="1" noRot="1" noMove="1" noResize="1" noEditPoints="1" noAdjustHandles="1" noChangeArrowheads="1" noChangeShapeType="1"/>
          </p:cNvSpPr>
          <p:nvPr>
            <p:ph idx="1"/>
          </p:nvPr>
        </p:nvSpPr>
        <p:spPr>
          <a:xfrm>
            <a:off x="847288" y="3655499"/>
            <a:ext cx="3345775" cy="1888040"/>
          </a:xfrm>
        </p:spPr>
        <p:txBody>
          <a:bodyPr vert="horz" lIns="91440" tIns="45720" rIns="91440" bIns="45720" rtlCol="0" anchor="t">
            <a:normAutofit/>
          </a:bodyPr>
          <a:lstStyle/>
          <a:p>
            <a:pPr marL="0" indent="0">
              <a:buNone/>
            </a:pPr>
            <a:endParaRPr lang="en-GB" sz="2400">
              <a:solidFill>
                <a:schemeClr val="bg1"/>
              </a:solidFill>
            </a:endParaRPr>
          </a:p>
          <a:p>
            <a:pPr marL="0" indent="0">
              <a:buNone/>
            </a:pPr>
            <a:r>
              <a:rPr lang="en-GB" sz="1800">
                <a:solidFill>
                  <a:schemeClr val="bg1"/>
                </a:solidFill>
                <a:latin typeface="Arial"/>
                <a:cs typeface="Arial"/>
              </a:rPr>
              <a:t>Visit the British Red Cross website to learn more about how to prepare for and cope in a flood.</a:t>
            </a:r>
          </a:p>
        </p:txBody>
      </p:sp>
      <p:sp>
        <p:nvSpPr>
          <p:cNvPr id="6" name="TextBox 5">
            <a:hlinkClick r:id="rId3"/>
            <a:extLst>
              <a:ext uri="{FF2B5EF4-FFF2-40B4-BE49-F238E27FC236}">
                <a16:creationId xmlns:a16="http://schemas.microsoft.com/office/drawing/2014/main" id="{F9287E89-B4C1-C43D-EEAF-B8606416B8EE}"/>
              </a:ext>
            </a:extLst>
          </p:cNvPr>
          <p:cNvSpPr txBox="1">
            <a:spLocks noGrp="1" noRot="1" noMove="1" noResize="1" noEditPoints="1" noAdjustHandles="1" noChangeArrowheads="1" noChangeShapeType="1"/>
          </p:cNvSpPr>
          <p:nvPr/>
        </p:nvSpPr>
        <p:spPr>
          <a:xfrm>
            <a:off x="5776595" y="4209449"/>
            <a:ext cx="1740429" cy="938719"/>
          </a:xfrm>
          <a:prstGeom prst="rect">
            <a:avLst/>
          </a:prstGeom>
          <a:noFill/>
        </p:spPr>
        <p:txBody>
          <a:bodyPr wrap="square" rtlCol="0">
            <a:spAutoFit/>
          </a:bodyPr>
          <a:lstStyle/>
          <a:p>
            <a:r>
              <a:rPr lang="en-GB" sz="1100">
                <a:solidFill>
                  <a:schemeClr val="bg1"/>
                </a:solidFill>
              </a:rPr>
              <a:t>www.redcross.org.uk/get-help/prepare-for-emergencies/how-to-prepare-for-floods-and-flooding</a:t>
            </a:r>
          </a:p>
        </p:txBody>
      </p:sp>
      <p:sp>
        <p:nvSpPr>
          <p:cNvPr id="8" name="Title 7">
            <a:extLst>
              <a:ext uri="{FF2B5EF4-FFF2-40B4-BE49-F238E27FC236}">
                <a16:creationId xmlns:a16="http://schemas.microsoft.com/office/drawing/2014/main" id="{996BA5D2-8FCF-1091-7073-03219265D4CA}"/>
              </a:ext>
            </a:extLst>
          </p:cNvPr>
          <p:cNvSpPr txBox="1">
            <a:spLocks noGrp="1" noRot="1" noMove="1" noResize="1" noEditPoints="1" noAdjustHandles="1" noChangeArrowheads="1" noChangeShapeType="1"/>
          </p:cNvSpPr>
          <p:nvPr>
            <p:ph type="title" idx="4294967295"/>
          </p:nvPr>
        </p:nvSpPr>
        <p:spPr>
          <a:xfrm rot="16200000">
            <a:off x="10371543" y="1258241"/>
            <a:ext cx="2453666"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FF0000"/>
                </a:solidFill>
                <a:effectLst/>
                <a:uLnTx/>
                <a:uFillTx/>
                <a:latin typeface="HelveticaNeueLT Pro 55 Roman" panose="020B0604020202020204"/>
                <a:ea typeface="+mn-ea"/>
                <a:cs typeface="+mn-cs"/>
              </a:rPr>
              <a:t>Resources</a:t>
            </a:r>
          </a:p>
        </p:txBody>
      </p:sp>
      <p:grpSp>
        <p:nvGrpSpPr>
          <p:cNvPr id="27" name="Group 26">
            <a:extLst>
              <a:ext uri="{FF2B5EF4-FFF2-40B4-BE49-F238E27FC236}">
                <a16:creationId xmlns:a16="http://schemas.microsoft.com/office/drawing/2014/main" id="{5D711EA8-EBF1-A319-9C8B-DF8452E8983D}"/>
              </a:ext>
            </a:extLst>
          </p:cNvPr>
          <p:cNvGrpSpPr>
            <a:grpSpLocks noGrp="1" noUngrp="1" noRot="1" noMove="1" noResize="1"/>
          </p:cNvGrpSpPr>
          <p:nvPr/>
        </p:nvGrpSpPr>
        <p:grpSpPr>
          <a:xfrm rot="21281583">
            <a:off x="8789134" y="1311443"/>
            <a:ext cx="2210769" cy="4552535"/>
            <a:chOff x="8688666" y="1339973"/>
            <a:chExt cx="2492048" cy="4442963"/>
          </a:xfrm>
          <a:effectLst>
            <a:outerShdw blurRad="50800" dist="38100" dir="2700000" algn="tl" rotWithShape="0">
              <a:prstClr val="black">
                <a:alpha val="40000"/>
              </a:prstClr>
            </a:outerShdw>
          </a:effectLst>
        </p:grpSpPr>
        <p:sp>
          <p:nvSpPr>
            <p:cNvPr id="25" name="Rectangle 24">
              <a:extLst>
                <a:ext uri="{FF2B5EF4-FFF2-40B4-BE49-F238E27FC236}">
                  <a16:creationId xmlns:a16="http://schemas.microsoft.com/office/drawing/2014/main" id="{948EC87D-3022-B730-5E5B-0908CB129458}"/>
                </a:ext>
              </a:extLst>
            </p:cNvPr>
            <p:cNvSpPr>
              <a:spLocks noGrp="1" noRot="1" noMove="1" noResize="1" noEditPoints="1" noAdjustHandles="1" noChangeArrowheads="1" noChangeShapeType="1"/>
            </p:cNvSpPr>
            <p:nvPr/>
          </p:nvSpPr>
          <p:spPr>
            <a:xfrm>
              <a:off x="8688666" y="1339973"/>
              <a:ext cx="2492048" cy="44429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ontent Placeholder 8">
              <a:extLst>
                <a:ext uri="{FF2B5EF4-FFF2-40B4-BE49-F238E27FC236}">
                  <a16:creationId xmlns:a16="http://schemas.microsoft.com/office/drawing/2014/main" id="{D408465E-0846-34F1-3B47-1F7D5E18D687}"/>
                </a:ext>
              </a:extLst>
            </p:cNvPr>
            <p:cNvSpPr txBox="1">
              <a:spLocks noGrp="1" noRot="1" noMove="1" noResize="1" noEditPoints="1" noAdjustHandles="1" noChangeArrowheads="1" noChangeShapeType="1"/>
            </p:cNvSpPr>
            <p:nvPr/>
          </p:nvSpPr>
          <p:spPr>
            <a:xfrm rot="21550318">
              <a:off x="8936926" y="1876655"/>
              <a:ext cx="1954192" cy="1133763"/>
            </a:xfrm>
            <a:prstGeom prst="rect">
              <a:avLst/>
            </a:prstGeom>
          </p:spPr>
          <p:txBody>
            <a:bodyPr vert="horz" lIns="91440" tIns="45720" rIns="91440" bIns="45720" rtlCol="0" anchor="t">
              <a:normAutofit/>
            </a:bodyPr>
            <a:lstStyle>
              <a:lvl1pPr marL="457200" indent="-457200" algn="l" defTabSz="914409" rtl="0" eaLnBrk="1" latinLnBrk="0" hangingPunct="1">
                <a:lnSpc>
                  <a:spcPct val="90000"/>
                </a:lnSpc>
                <a:spcBef>
                  <a:spcPts val="1000"/>
                </a:spcBef>
                <a:buClr>
                  <a:srgbClr val="EE2A24"/>
                </a:buClr>
                <a:buFont typeface="Calibri" panose="020F0502020204030204" pitchFamily="34" charset="0"/>
                <a:buChar char="-"/>
                <a:defRPr sz="2800" kern="1200">
                  <a:solidFill>
                    <a:schemeClr val="tx1"/>
                  </a:solidFill>
                  <a:latin typeface="+mn-lt"/>
                  <a:ea typeface="+mn-ea"/>
                  <a:cs typeface="+mn-cs"/>
                </a:defRPr>
              </a:lvl1pPr>
              <a:lvl2pPr marL="685807" indent="-228602" algn="l" defTabSz="914409" rtl="0" eaLnBrk="1" latinLnBrk="0" hangingPunct="1">
                <a:lnSpc>
                  <a:spcPct val="90000"/>
                </a:lnSpc>
                <a:spcBef>
                  <a:spcPts val="499"/>
                </a:spcBef>
                <a:buClr>
                  <a:srgbClr val="EE2A24"/>
                </a:buClr>
                <a:buFont typeface="Calibri" panose="020F0502020204030204" pitchFamily="34" charset="0"/>
                <a:buChar char="–"/>
                <a:defRPr sz="2401" kern="1200">
                  <a:solidFill>
                    <a:schemeClr val="tx1"/>
                  </a:solidFill>
                  <a:latin typeface="+mn-lt"/>
                  <a:ea typeface="+mn-ea"/>
                  <a:cs typeface="+mn-cs"/>
                </a:defRPr>
              </a:lvl2pPr>
              <a:lvl3pPr marL="1143013" indent="-228602" algn="l" defTabSz="914409" rtl="0" eaLnBrk="1" latinLnBrk="0" hangingPunct="1">
                <a:lnSpc>
                  <a:spcPct val="90000"/>
                </a:lnSpc>
                <a:spcBef>
                  <a:spcPts val="499"/>
                </a:spcBef>
                <a:buClr>
                  <a:srgbClr val="EE2A24"/>
                </a:buClr>
                <a:buFont typeface="Calibri" panose="020F0502020204030204" pitchFamily="34" charset="0"/>
                <a:buChar char="–"/>
                <a:defRPr sz="2000" kern="1200">
                  <a:solidFill>
                    <a:schemeClr val="tx1"/>
                  </a:solidFill>
                  <a:latin typeface="+mn-lt"/>
                  <a:ea typeface="+mn-ea"/>
                  <a:cs typeface="+mn-cs"/>
                </a:defRPr>
              </a:lvl3pPr>
              <a:lvl4pPr marL="1600217"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4pPr>
              <a:lvl5pPr marL="2057422"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5pPr>
              <a:lvl6pPr marL="251462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831"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903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6242"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buFont typeface="Calibri" panose="020F0502020204030204" pitchFamily="34" charset="0"/>
                <a:buNone/>
              </a:pPr>
              <a:r>
                <a:rPr lang="en-GB" sz="1800"/>
                <a:t>Learn how the British Red Cross is ready to help in a crisis.</a:t>
              </a:r>
            </a:p>
          </p:txBody>
        </p:sp>
        <p:sp>
          <p:nvSpPr>
            <p:cNvPr id="7" name="TextBox 6">
              <a:hlinkClick r:id="rId4"/>
              <a:extLst>
                <a:ext uri="{FF2B5EF4-FFF2-40B4-BE49-F238E27FC236}">
                  <a16:creationId xmlns:a16="http://schemas.microsoft.com/office/drawing/2014/main" id="{711E97C3-7FB1-83CF-A504-3D5DC3AD7EB8}"/>
                </a:ext>
              </a:extLst>
            </p:cNvPr>
            <p:cNvSpPr txBox="1">
              <a:spLocks noGrp="1" noRot="1" noMove="1" noResize="1" noEditPoints="1" noAdjustHandles="1" noChangeArrowheads="1" noChangeShapeType="1"/>
            </p:cNvSpPr>
            <p:nvPr/>
          </p:nvSpPr>
          <p:spPr>
            <a:xfrm>
              <a:off x="9184807" y="4711765"/>
              <a:ext cx="1740429" cy="938719"/>
            </a:xfrm>
            <a:prstGeom prst="rect">
              <a:avLst/>
            </a:prstGeom>
            <a:noFill/>
          </p:spPr>
          <p:txBody>
            <a:bodyPr wrap="square" rtlCol="0">
              <a:spAutoFit/>
            </a:bodyPr>
            <a:lstStyle/>
            <a:p>
              <a:r>
                <a:rPr lang="en-GB" sz="1100"/>
                <a:t>www.redcross.org.uk/stories/disasters-and-emergencies/uk/how-the-british-red-cross-helps-during-a-flood</a:t>
              </a:r>
            </a:p>
          </p:txBody>
        </p:sp>
      </p:grpSp>
      <p:sp>
        <p:nvSpPr>
          <p:cNvPr id="4" name="Content Placeholder 8">
            <a:extLst>
              <a:ext uri="{FF2B5EF4-FFF2-40B4-BE49-F238E27FC236}">
                <a16:creationId xmlns:a16="http://schemas.microsoft.com/office/drawing/2014/main" id="{64407CB6-BB68-C462-95A5-2F218163341B}"/>
              </a:ext>
            </a:extLst>
          </p:cNvPr>
          <p:cNvSpPr txBox="1">
            <a:spLocks noGrp="1" noRot="1" noMove="1" noResize="1" noEditPoints="1" noAdjustHandles="1" noChangeArrowheads="1" noChangeShapeType="1"/>
          </p:cNvSpPr>
          <p:nvPr/>
        </p:nvSpPr>
        <p:spPr>
          <a:xfrm>
            <a:off x="867382" y="1486077"/>
            <a:ext cx="3311849" cy="194292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rgbClr val="EE2A24"/>
              </a:buClr>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E2A24"/>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E2A24"/>
              </a:buClr>
              <a:buFont typeface="System Font Regular"/>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a:t>Get advice and information in a flood by calling Floodline. </a:t>
            </a:r>
            <a:br>
              <a:rPr lang="en-GB" sz="1200"/>
            </a:br>
            <a:r>
              <a:rPr lang="en-GB" sz="1600" b="0" i="0">
                <a:solidFill>
                  <a:srgbClr val="0B0C0C"/>
                </a:solidFill>
                <a:effectLst/>
              </a:rPr>
              <a:t>Telephone: </a:t>
            </a:r>
            <a:r>
              <a:rPr lang="en-GB" sz="1600" b="1" i="0">
                <a:solidFill>
                  <a:srgbClr val="0B0C0C"/>
                </a:solidFill>
                <a:effectLst/>
              </a:rPr>
              <a:t>0345 988 1188</a:t>
            </a:r>
            <a:br>
              <a:rPr lang="en-GB" sz="1600"/>
            </a:br>
            <a:r>
              <a:rPr lang="en-GB" sz="1600" b="0" i="0">
                <a:solidFill>
                  <a:srgbClr val="0B0C0C"/>
                </a:solidFill>
                <a:effectLst/>
              </a:rPr>
              <a:t>Textphone: </a:t>
            </a:r>
            <a:r>
              <a:rPr lang="en-GB" sz="1600" b="1" i="0">
                <a:solidFill>
                  <a:srgbClr val="0B0C0C"/>
                </a:solidFill>
                <a:effectLst/>
              </a:rPr>
              <a:t>0345 602 6340</a:t>
            </a:r>
            <a:br>
              <a:rPr lang="en-GB" sz="1600"/>
            </a:br>
            <a:r>
              <a:rPr lang="en-GB" sz="1600" b="0" i="0">
                <a:solidFill>
                  <a:srgbClr val="0B0C0C"/>
                </a:solidFill>
                <a:effectLst/>
              </a:rPr>
              <a:t>24-hour service</a:t>
            </a:r>
            <a:br>
              <a:rPr lang="en-GB" sz="1600" b="0" i="0">
                <a:solidFill>
                  <a:srgbClr val="0B0C0C"/>
                </a:solidFill>
                <a:effectLst/>
              </a:rPr>
            </a:br>
            <a:r>
              <a:rPr lang="en-GB" sz="1600">
                <a:solidFill>
                  <a:srgbClr val="0B0C0C"/>
                </a:solidFill>
              </a:rPr>
              <a:t>Sign up for free alerts</a:t>
            </a:r>
            <a:endParaRPr lang="en-GB" sz="1800"/>
          </a:p>
        </p:txBody>
      </p:sp>
      <p:sp>
        <p:nvSpPr>
          <p:cNvPr id="13" name="Rectangle 12">
            <a:extLst>
              <a:ext uri="{FF2B5EF4-FFF2-40B4-BE49-F238E27FC236}">
                <a16:creationId xmlns:a16="http://schemas.microsoft.com/office/drawing/2014/main" id="{62288D96-B73D-159B-B6BC-741116977A01}"/>
              </a:ext>
            </a:extLst>
          </p:cNvPr>
          <p:cNvSpPr>
            <a:spLocks noGrp="1" noRot="1" noMove="1" noResize="1" noEditPoints="1" noAdjustHandles="1" noChangeArrowheads="1" noChangeShapeType="1"/>
          </p:cNvSpPr>
          <p:nvPr/>
        </p:nvSpPr>
        <p:spPr>
          <a:xfrm rot="19108742">
            <a:off x="272109" y="3754135"/>
            <a:ext cx="799097" cy="228600"/>
          </a:xfrm>
          <a:prstGeom prst="rect">
            <a:avLst/>
          </a:prstGeom>
          <a:solidFill>
            <a:srgbClr val="EE2A24">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20E46282-419D-CA35-7C57-05A57731C0B1}"/>
              </a:ext>
            </a:extLst>
          </p:cNvPr>
          <p:cNvSpPr>
            <a:spLocks noGrp="1" noRot="1" noMove="1" noResize="1" noEditPoints="1" noAdjustHandles="1" noChangeArrowheads="1" noChangeShapeType="1"/>
          </p:cNvSpPr>
          <p:nvPr/>
        </p:nvSpPr>
        <p:spPr>
          <a:xfrm rot="21347118">
            <a:off x="2406050" y="5411941"/>
            <a:ext cx="1792489" cy="259539"/>
          </a:xfrm>
          <a:prstGeom prst="rect">
            <a:avLst/>
          </a:prstGeom>
          <a:solidFill>
            <a:srgbClr val="EE2A24">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8A387190-F4C9-9547-402B-A60177B48BCF}"/>
              </a:ext>
            </a:extLst>
          </p:cNvPr>
          <p:cNvSpPr>
            <a:spLocks noGrp="1" noRot="1" noMove="1" noResize="1" noEditPoints="1" noAdjustHandles="1" noChangeArrowheads="1" noChangeShapeType="1"/>
          </p:cNvSpPr>
          <p:nvPr/>
        </p:nvSpPr>
        <p:spPr>
          <a:xfrm rot="2949260">
            <a:off x="7282246" y="3713014"/>
            <a:ext cx="892968" cy="259539"/>
          </a:xfrm>
          <a:prstGeom prst="rect">
            <a:avLst/>
          </a:prstGeom>
          <a:solidFill>
            <a:srgbClr val="EE2A24">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C07868C-CC0F-05CB-68D1-633EBA787035}"/>
              </a:ext>
            </a:extLst>
          </p:cNvPr>
          <p:cNvSpPr>
            <a:spLocks noGrp="1" noRot="1" noMove="1" noResize="1" noEditPoints="1" noAdjustHandles="1" noChangeArrowheads="1" noChangeShapeType="1"/>
          </p:cNvSpPr>
          <p:nvPr/>
        </p:nvSpPr>
        <p:spPr>
          <a:xfrm rot="19108742">
            <a:off x="252953" y="1336875"/>
            <a:ext cx="799097" cy="228600"/>
          </a:xfrm>
          <a:prstGeom prst="rect">
            <a:avLst/>
          </a:prstGeom>
          <a:solidFill>
            <a:schemeClr val="bg1">
              <a:lumMod val="5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FF14292B-BF0A-A3CA-C937-B462B7F68FC0}"/>
              </a:ext>
            </a:extLst>
          </p:cNvPr>
          <p:cNvSpPr>
            <a:spLocks noGrp="1" noRot="1" noMove="1" noResize="1" noEditPoints="1" noAdjustHandles="1" noChangeArrowheads="1" noChangeShapeType="1"/>
          </p:cNvSpPr>
          <p:nvPr/>
        </p:nvSpPr>
        <p:spPr>
          <a:xfrm rot="2170306">
            <a:off x="7237559" y="1346575"/>
            <a:ext cx="799097" cy="228600"/>
          </a:xfrm>
          <a:prstGeom prst="rect">
            <a:avLst/>
          </a:prstGeom>
          <a:solidFill>
            <a:schemeClr val="bg1">
              <a:lumMod val="5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E86B90D6-5788-E197-A604-1ECC70282FF7}"/>
              </a:ext>
            </a:extLst>
          </p:cNvPr>
          <p:cNvSpPr>
            <a:spLocks noGrp="1" noRot="1" noMove="1" noResize="1" noEditPoints="1" noAdjustHandles="1" noChangeArrowheads="1" noChangeShapeType="1"/>
          </p:cNvSpPr>
          <p:nvPr/>
        </p:nvSpPr>
        <p:spPr>
          <a:xfrm rot="20602341">
            <a:off x="8900863" y="1229947"/>
            <a:ext cx="1305567" cy="259539"/>
          </a:xfrm>
          <a:prstGeom prst="rect">
            <a:avLst/>
          </a:prstGeom>
          <a:solidFill>
            <a:srgbClr val="EE2A2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91226737-2C8D-3D44-E782-0B99EE43D2DE}"/>
              </a:ext>
            </a:extLst>
          </p:cNvPr>
          <p:cNvSpPr>
            <a:spLocks noGrp="1" noRot="1" noMove="1" noResize="1" noEditPoints="1" noAdjustHandles="1" noChangeArrowheads="1" noChangeShapeType="1"/>
          </p:cNvSpPr>
          <p:nvPr/>
        </p:nvSpPr>
        <p:spPr>
          <a:xfrm rot="21075076">
            <a:off x="9618149" y="5723531"/>
            <a:ext cx="1305567" cy="219262"/>
          </a:xfrm>
          <a:prstGeom prst="rect">
            <a:avLst/>
          </a:prstGeom>
          <a:solidFill>
            <a:srgbClr val="EE2A2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descr="Qr codeBritish Red Cross website">
            <a:extLst>
              <a:ext uri="{FF2B5EF4-FFF2-40B4-BE49-F238E27FC236}">
                <a16:creationId xmlns:a16="http://schemas.microsoft.com/office/drawing/2014/main" id="{7AA8FBF9-E749-05F6-EA9A-2573ABBE7735}"/>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val="0"/>
              </a:ext>
            </a:extLst>
          </a:blip>
          <a:stretch>
            <a:fillRect/>
          </a:stretch>
        </p:blipFill>
        <p:spPr>
          <a:xfrm>
            <a:off x="4338399" y="4004146"/>
            <a:ext cx="1292859" cy="1292859"/>
          </a:xfrm>
          <a:prstGeom prst="rect">
            <a:avLst/>
          </a:prstGeom>
        </p:spPr>
      </p:pic>
      <p:pic>
        <p:nvPicPr>
          <p:cNvPr id="26" name="Picture 25" descr="Qr code&#10;&#10;Description automatically generated">
            <a:extLst>
              <a:ext uri="{FF2B5EF4-FFF2-40B4-BE49-F238E27FC236}">
                <a16:creationId xmlns:a16="http://schemas.microsoft.com/office/drawing/2014/main" id="{8E1E4655-C39D-9F27-0D03-C26724A2BE49}"/>
              </a:ext>
            </a:extLst>
          </p:cNvPr>
          <p:cNvPicPr>
            <a:picLocks noGrp="1" noRot="1" noChangeAspect="1" noMove="1" noResize="1" noEditPoints="1" noAdjustHandles="1" noChangeArrowheads="1" noChangeShapeType="1" noCrop="1"/>
          </p:cNvPicPr>
          <p:nvPr/>
        </p:nvPicPr>
        <p:blipFill>
          <a:blip r:embed="rId6" cstate="email">
            <a:extLst>
              <a:ext uri="{28A0092B-C50C-407E-A947-70E740481C1C}">
                <a14:useLocalDpi xmlns:a14="http://schemas.microsoft.com/office/drawing/2010/main" val="0"/>
              </a:ext>
            </a:extLst>
          </a:blip>
          <a:stretch>
            <a:fillRect/>
          </a:stretch>
        </p:blipFill>
        <p:spPr>
          <a:xfrm rot="21202849">
            <a:off x="9189589" y="3035893"/>
            <a:ext cx="1468826" cy="1468826"/>
          </a:xfrm>
          <a:prstGeom prst="rect">
            <a:avLst/>
          </a:prstGeom>
        </p:spPr>
      </p:pic>
      <p:pic>
        <p:nvPicPr>
          <p:cNvPr id="12" name="Picture 11" descr="Qr code Floodline">
            <a:extLst>
              <a:ext uri="{FF2B5EF4-FFF2-40B4-BE49-F238E27FC236}">
                <a16:creationId xmlns:a16="http://schemas.microsoft.com/office/drawing/2014/main" id="{B4E96BA0-56BE-BA62-25BA-175E10481CF8}"/>
              </a:ext>
            </a:extLst>
          </p:cNvPr>
          <p:cNvPicPr>
            <a:picLocks noGrp="1" noRot="1" noChangeAspect="1" noMove="1" noResize="1" noEditPoints="1" noAdjustHandles="1" noChangeArrowheads="1" noChangeShapeType="1" noCrop="1"/>
          </p:cNvPicPr>
          <p:nvPr/>
        </p:nvPicPr>
        <p:blipFill>
          <a:blip r:embed="rId7" cstate="email">
            <a:extLst>
              <a:ext uri="{28A0092B-C50C-407E-A947-70E740481C1C}">
                <a14:useLocalDpi xmlns:a14="http://schemas.microsoft.com/office/drawing/2010/main" val="0"/>
              </a:ext>
            </a:extLst>
          </a:blip>
          <a:stretch>
            <a:fillRect/>
          </a:stretch>
        </p:blipFill>
        <p:spPr>
          <a:xfrm>
            <a:off x="4486919" y="1516015"/>
            <a:ext cx="1386912" cy="1386912"/>
          </a:xfrm>
          <a:prstGeom prst="rect">
            <a:avLst/>
          </a:prstGeom>
        </p:spPr>
      </p:pic>
      <p:sp>
        <p:nvSpPr>
          <p:cNvPr id="5" name="TextBox 4">
            <a:hlinkClick r:id="rId8"/>
            <a:extLst>
              <a:ext uri="{FF2B5EF4-FFF2-40B4-BE49-F238E27FC236}">
                <a16:creationId xmlns:a16="http://schemas.microsoft.com/office/drawing/2014/main" id="{DBA690D2-18BA-0032-9732-1A0127CA73A4}"/>
              </a:ext>
            </a:extLst>
          </p:cNvPr>
          <p:cNvSpPr txBox="1">
            <a:spLocks noGrp="1" noRot="1" noMove="1" noResize="1" noEditPoints="1" noAdjustHandles="1" noChangeArrowheads="1" noChangeShapeType="1"/>
          </p:cNvSpPr>
          <p:nvPr/>
        </p:nvSpPr>
        <p:spPr>
          <a:xfrm>
            <a:off x="5974119" y="1889060"/>
            <a:ext cx="1781004" cy="430887"/>
          </a:xfrm>
          <a:prstGeom prst="rect">
            <a:avLst/>
          </a:prstGeom>
          <a:noFill/>
        </p:spPr>
        <p:txBody>
          <a:bodyPr wrap="square">
            <a:spAutoFit/>
          </a:bodyPr>
          <a:lstStyle/>
          <a:p>
            <a:r>
              <a:rPr lang="en-GB" sz="1100"/>
              <a:t>https://www.gov.uk/sign-up-for-flood-warnings</a:t>
            </a:r>
          </a:p>
        </p:txBody>
      </p:sp>
    </p:spTree>
    <p:extLst>
      <p:ext uri="{BB962C8B-B14F-4D97-AF65-F5344CB8AC3E}">
        <p14:creationId xmlns:p14="http://schemas.microsoft.com/office/powerpoint/2010/main" val="36899496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Qr code British Red Cross First Aid app">
            <a:extLst>
              <a:ext uri="{FF2B5EF4-FFF2-40B4-BE49-F238E27FC236}">
                <a16:creationId xmlns:a16="http://schemas.microsoft.com/office/drawing/2014/main" id="{5A8D95F4-1645-4878-2CEA-B87BD26D4DB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873752" y="182880"/>
            <a:ext cx="9601336" cy="5402862"/>
          </a:xfrm>
          <a:prstGeom prst="rect">
            <a:avLst/>
          </a:prstGeom>
        </p:spPr>
      </p:pic>
      <p:sp>
        <p:nvSpPr>
          <p:cNvPr id="3" name="Title 2">
            <a:extLst>
              <a:ext uri="{FF2B5EF4-FFF2-40B4-BE49-F238E27FC236}">
                <a16:creationId xmlns:a16="http://schemas.microsoft.com/office/drawing/2014/main" id="{216949A1-24EB-BF20-7948-E7A39F284DA3}"/>
              </a:ext>
            </a:extLst>
          </p:cNvPr>
          <p:cNvSpPr txBox="1">
            <a:spLocks noGrp="1" noRot="1" noMove="1" noResize="1" noEditPoints="1" noAdjustHandles="1" noChangeArrowheads="1" noChangeShapeType="1"/>
          </p:cNvSpPr>
          <p:nvPr>
            <p:ph type="title" idx="4294967295"/>
          </p:nvPr>
        </p:nvSpPr>
        <p:spPr>
          <a:xfrm rot="16200000">
            <a:off x="10142489" y="1487294"/>
            <a:ext cx="2911773"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FF0000"/>
                </a:solidFill>
                <a:effectLst/>
                <a:uLnTx/>
                <a:uFillTx/>
                <a:latin typeface="HelveticaNeueLT Pro 55 Roman" panose="020B0604020202020204"/>
                <a:ea typeface="+mn-ea"/>
                <a:cs typeface="+mn-cs"/>
              </a:rPr>
              <a:t>First aid app</a:t>
            </a:r>
          </a:p>
        </p:txBody>
      </p:sp>
      <p:sp>
        <p:nvSpPr>
          <p:cNvPr id="2" name="Rectangle 1">
            <a:extLst>
              <a:ext uri="{FF2B5EF4-FFF2-40B4-BE49-F238E27FC236}">
                <a16:creationId xmlns:a16="http://schemas.microsoft.com/office/drawing/2014/main" id="{F9FCB434-FD74-0958-997B-00F2A000BA34}"/>
              </a:ext>
            </a:extLst>
          </p:cNvPr>
          <p:cNvSpPr>
            <a:spLocks noGrp="1" noRot="1" noMove="1" noResize="1" noEditPoints="1" noAdjustHandles="1" noChangeArrowheads="1" noChangeShapeType="1"/>
          </p:cNvSpPr>
          <p:nvPr/>
        </p:nvSpPr>
        <p:spPr>
          <a:xfrm rot="19473544">
            <a:off x="9990284" y="5347074"/>
            <a:ext cx="799097" cy="228600"/>
          </a:xfrm>
          <a:prstGeom prst="rect">
            <a:avLst/>
          </a:prstGeom>
          <a:solidFill>
            <a:schemeClr val="bg1">
              <a:lumMod val="5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077CAFC9-181C-A6C5-30FD-0D7D4E694DD8}"/>
              </a:ext>
            </a:extLst>
          </p:cNvPr>
          <p:cNvSpPr>
            <a:spLocks noGrp="1" noRot="1" noMove="1" noResize="1" noEditPoints="1" noAdjustHandles="1" noChangeArrowheads="1" noChangeShapeType="1"/>
          </p:cNvSpPr>
          <p:nvPr/>
        </p:nvSpPr>
        <p:spPr>
          <a:xfrm rot="17996303">
            <a:off x="569692" y="196348"/>
            <a:ext cx="615422" cy="280686"/>
          </a:xfrm>
          <a:prstGeom prst="rect">
            <a:avLst/>
          </a:prstGeom>
          <a:solidFill>
            <a:schemeClr val="bg1">
              <a:lumMod val="5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CD2AE7B5-F879-596F-1837-41D70FE8A94A}"/>
              </a:ext>
            </a:extLst>
          </p:cNvPr>
          <p:cNvSpPr>
            <a:spLocks noGrp="1" noRot="1" noMove="1" noResize="1" noEditPoints="1" noAdjustHandles="1" noChangeArrowheads="1" noChangeShapeType="1"/>
          </p:cNvSpPr>
          <p:nvPr/>
        </p:nvSpPr>
        <p:spPr>
          <a:xfrm rot="18961614">
            <a:off x="4377820" y="5330482"/>
            <a:ext cx="950971" cy="261782"/>
          </a:xfrm>
          <a:prstGeom prst="rect">
            <a:avLst/>
          </a:prstGeom>
          <a:solidFill>
            <a:schemeClr val="bg1">
              <a:lumMod val="5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DDCF2EDE-3A44-A0CB-2C5F-9C1C8694A58B}"/>
              </a:ext>
            </a:extLst>
          </p:cNvPr>
          <p:cNvSpPr>
            <a:spLocks noGrp="1" noRot="1" noMove="1" noResize="1" noEditPoints="1" noAdjustHandles="1" noChangeArrowheads="1" noChangeShapeType="1"/>
          </p:cNvSpPr>
          <p:nvPr/>
        </p:nvSpPr>
        <p:spPr>
          <a:xfrm rot="19473544">
            <a:off x="8101098" y="183808"/>
            <a:ext cx="419049" cy="177903"/>
          </a:xfrm>
          <a:prstGeom prst="rect">
            <a:avLst/>
          </a:prstGeom>
          <a:solidFill>
            <a:schemeClr val="bg1">
              <a:lumMod val="5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84537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EA2DB48-BD8D-F904-61CA-9EC516F9AE4B}"/>
              </a:ext>
            </a:extLst>
          </p:cNvPr>
          <p:cNvSpPr>
            <a:spLocks noGrp="1" noRot="1" noMove="1" noResize="1" noEditPoints="1" noAdjustHandles="1" noChangeArrowheads="1" noChangeShapeType="1"/>
          </p:cNvSpPr>
          <p:nvPr/>
        </p:nvSpPr>
        <p:spPr>
          <a:xfrm>
            <a:off x="7341472" y="323795"/>
            <a:ext cx="3812370" cy="544835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FFADFB8F-C3D0-CC88-942D-9C61BA6E3BA4}"/>
              </a:ext>
            </a:extLst>
          </p:cNvPr>
          <p:cNvSpPr>
            <a:spLocks noGrp="1" noRot="1" noMove="1" noResize="1" noEditPoints="1" noAdjustHandles="1" noChangeArrowheads="1" noChangeShapeType="1"/>
          </p:cNvSpPr>
          <p:nvPr/>
        </p:nvSpPr>
        <p:spPr>
          <a:xfrm rot="281527">
            <a:off x="8594163" y="5695071"/>
            <a:ext cx="1306987" cy="175042"/>
          </a:xfrm>
          <a:prstGeom prst="rect">
            <a:avLst/>
          </a:prstGeom>
          <a:solidFill>
            <a:srgbClr val="EE2A2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B3183024-A550-DD26-A43C-5CD22C331540}"/>
              </a:ext>
            </a:extLst>
          </p:cNvPr>
          <p:cNvSpPr>
            <a:spLocks noGrp="1" noRot="1" noMove="1" noResize="1" noEditPoints="1" noAdjustHandles="1" noChangeArrowheads="1" noChangeShapeType="1"/>
          </p:cNvSpPr>
          <p:nvPr/>
        </p:nvSpPr>
        <p:spPr>
          <a:xfrm>
            <a:off x="8613277" y="256148"/>
            <a:ext cx="1306987" cy="175042"/>
          </a:xfrm>
          <a:prstGeom prst="rect">
            <a:avLst/>
          </a:prstGeom>
          <a:solidFill>
            <a:srgbClr val="EE2A2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122FD282-1395-4AFB-43CD-2422DE594D59}"/>
              </a:ext>
            </a:extLst>
          </p:cNvPr>
          <p:cNvSpPr>
            <a:spLocks noGrp="1" noRot="1" noMove="1" noResize="1" noEditPoints="1" noAdjustHandles="1" noChangeArrowheads="1" noChangeShapeType="1"/>
          </p:cNvSpPr>
          <p:nvPr/>
        </p:nvSpPr>
        <p:spPr>
          <a:xfrm>
            <a:off x="301236" y="323795"/>
            <a:ext cx="4024324" cy="544835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Graphical user interface, application&#10;&#10;">
            <a:extLst>
              <a:ext uri="{FF2B5EF4-FFF2-40B4-BE49-F238E27FC236}">
                <a16:creationId xmlns:a16="http://schemas.microsoft.com/office/drawing/2014/main" id="{0EE89DC5-EB44-9366-49B4-4C2D47146371}"/>
              </a:ext>
            </a:extLst>
          </p:cNvPr>
          <p:cNvPicPr>
            <a:picLocks noGrp="1" noRot="1" noChangeAspect="1" noMove="1" noResize="1" noEditPoints="1" noAdjustHandles="1" noChangeArrowheads="1" noChangeShapeType="1" noCrop="1"/>
          </p:cNvPicPr>
          <p:nvPr/>
        </p:nvPicPr>
        <p:blipFill>
          <a:blip r:embed="rId3"/>
          <a:stretch>
            <a:fillRect/>
          </a:stretch>
        </p:blipFill>
        <p:spPr>
          <a:xfrm>
            <a:off x="505201" y="517056"/>
            <a:ext cx="3552210" cy="2105024"/>
          </a:xfrm>
          <a:prstGeom prst="rect">
            <a:avLst/>
          </a:prstGeom>
        </p:spPr>
      </p:pic>
      <p:sp>
        <p:nvSpPr>
          <p:cNvPr id="2" name="Title 1">
            <a:extLst>
              <a:ext uri="{FF2B5EF4-FFF2-40B4-BE49-F238E27FC236}">
                <a16:creationId xmlns:a16="http://schemas.microsoft.com/office/drawing/2014/main" id="{DF3BE67C-477A-7E6E-64FD-BB490DA1A0D1}"/>
              </a:ext>
            </a:extLst>
          </p:cNvPr>
          <p:cNvSpPr>
            <a:spLocks noGrp="1" noRot="1" noMove="1" noResize="1" noEditPoints="1" noAdjustHandles="1" noChangeArrowheads="1" noChangeShapeType="1"/>
          </p:cNvSpPr>
          <p:nvPr>
            <p:ph type="title" idx="4294967295"/>
          </p:nvPr>
        </p:nvSpPr>
        <p:spPr>
          <a:xfrm>
            <a:off x="4477706" y="110681"/>
            <a:ext cx="2725557" cy="1785360"/>
          </a:xfrm>
        </p:spPr>
        <p:txBody>
          <a:bodyPr>
            <a:normAutofit/>
          </a:bodyPr>
          <a:lstStyle/>
          <a:p>
            <a:pPr algn="ctr"/>
            <a:r>
              <a:rPr lang="en-GB" sz="2400" b="1">
                <a:latin typeface="HelveticaNeueLT Pro 55 Roman" panose="020B0604020202020204" pitchFamily="34" charset="0"/>
              </a:rPr>
              <a:t>How to tell the emergency services where you are</a:t>
            </a:r>
          </a:p>
        </p:txBody>
      </p:sp>
      <p:sp>
        <p:nvSpPr>
          <p:cNvPr id="7" name="Content Placeholder 2">
            <a:extLst>
              <a:ext uri="{FF2B5EF4-FFF2-40B4-BE49-F238E27FC236}">
                <a16:creationId xmlns:a16="http://schemas.microsoft.com/office/drawing/2014/main" id="{E6D84635-1529-3326-E151-CA49B2DBB856}"/>
              </a:ext>
            </a:extLst>
          </p:cNvPr>
          <p:cNvSpPr txBox="1">
            <a:spLocks noGrp="1" noRot="1" noMove="1" noResize="1" noEditPoints="1" noAdjustHandles="1" noChangeArrowheads="1" noChangeShapeType="1"/>
          </p:cNvSpPr>
          <p:nvPr/>
        </p:nvSpPr>
        <p:spPr>
          <a:xfrm>
            <a:off x="438196" y="2760855"/>
            <a:ext cx="3442053" cy="1520553"/>
          </a:xfrm>
          <a:prstGeom prst="rect">
            <a:avLst/>
          </a:prstGeom>
        </p:spPr>
        <p:txBody>
          <a:bodyPr vert="horz" lIns="91440" tIns="45720" rIns="91440" bIns="45720" rtlCol="0">
            <a:normAutofit/>
          </a:bodyPr>
          <a:lstStyle>
            <a:lvl1pPr marL="457200" indent="-457200" algn="l" defTabSz="914409" rtl="0" eaLnBrk="1" latinLnBrk="0" hangingPunct="1">
              <a:lnSpc>
                <a:spcPct val="90000"/>
              </a:lnSpc>
              <a:spcBef>
                <a:spcPts val="1000"/>
              </a:spcBef>
              <a:buClr>
                <a:srgbClr val="EE2A24"/>
              </a:buClr>
              <a:buFont typeface="Calibri" panose="020F0502020204030204" pitchFamily="34" charset="0"/>
              <a:buChar char="-"/>
              <a:defRPr sz="2800" kern="1200">
                <a:solidFill>
                  <a:schemeClr val="tx1"/>
                </a:solidFill>
                <a:latin typeface="+mn-lt"/>
                <a:ea typeface="+mn-ea"/>
                <a:cs typeface="+mn-cs"/>
              </a:defRPr>
            </a:lvl1pPr>
            <a:lvl2pPr marL="685807" indent="-228602" algn="l" defTabSz="914409" rtl="0" eaLnBrk="1" latinLnBrk="0" hangingPunct="1">
              <a:lnSpc>
                <a:spcPct val="90000"/>
              </a:lnSpc>
              <a:spcBef>
                <a:spcPts val="499"/>
              </a:spcBef>
              <a:buClr>
                <a:srgbClr val="EE2A24"/>
              </a:buClr>
              <a:buFont typeface="Calibri" panose="020F0502020204030204" pitchFamily="34" charset="0"/>
              <a:buChar char="–"/>
              <a:defRPr sz="2401" kern="1200">
                <a:solidFill>
                  <a:schemeClr val="tx1"/>
                </a:solidFill>
                <a:latin typeface="+mn-lt"/>
                <a:ea typeface="+mn-ea"/>
                <a:cs typeface="+mn-cs"/>
              </a:defRPr>
            </a:lvl2pPr>
            <a:lvl3pPr marL="1143013" indent="-228602" algn="l" defTabSz="914409" rtl="0" eaLnBrk="1" latinLnBrk="0" hangingPunct="1">
              <a:lnSpc>
                <a:spcPct val="90000"/>
              </a:lnSpc>
              <a:spcBef>
                <a:spcPts val="499"/>
              </a:spcBef>
              <a:buClr>
                <a:srgbClr val="EE2A24"/>
              </a:buClr>
              <a:buFont typeface="Calibri" panose="020F0502020204030204" pitchFamily="34" charset="0"/>
              <a:buChar char="–"/>
              <a:defRPr sz="2000" kern="1200">
                <a:solidFill>
                  <a:schemeClr val="tx1"/>
                </a:solidFill>
                <a:latin typeface="+mn-lt"/>
                <a:ea typeface="+mn-ea"/>
                <a:cs typeface="+mn-cs"/>
              </a:defRPr>
            </a:lvl3pPr>
            <a:lvl4pPr marL="1600217"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4pPr>
            <a:lvl5pPr marL="2057422"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5pPr>
            <a:lvl6pPr marL="251462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831"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903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6242"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b="1">
                <a:solidFill>
                  <a:srgbClr val="FF0000"/>
                </a:solidFill>
                <a:latin typeface="HelveticaNeueLT Pro 55 Roman" panose="020B0604020202020204" pitchFamily="34" charset="0"/>
              </a:rPr>
              <a:t>1.</a:t>
            </a:r>
            <a:r>
              <a:rPr lang="en-GB" sz="1800">
                <a:latin typeface="HelveticaNeueLT Pro 55 Roman" panose="020B0604020202020204" pitchFamily="34" charset="0"/>
              </a:rPr>
              <a:t> You could get the </a:t>
            </a:r>
            <a:r>
              <a:rPr lang="en-GB" sz="1800" b="1" err="1">
                <a:latin typeface="HelveticaNeueLT Pro 55 Roman" panose="020B0604020202020204" pitchFamily="34" charset="0"/>
              </a:rPr>
              <a:t>what.three.words</a:t>
            </a:r>
            <a:r>
              <a:rPr lang="en-GB" sz="1800" b="1">
                <a:latin typeface="HelveticaNeueLT Pro 55 Roman" panose="020B0604020202020204" pitchFamily="34" charset="0"/>
              </a:rPr>
              <a:t> </a:t>
            </a:r>
            <a:r>
              <a:rPr lang="en-GB" sz="1800">
                <a:latin typeface="HelveticaNeueLT Pro 55 Roman" panose="020B0604020202020204" pitchFamily="34" charset="0"/>
              </a:rPr>
              <a:t>app</a:t>
            </a:r>
          </a:p>
        </p:txBody>
      </p:sp>
      <p:sp>
        <p:nvSpPr>
          <p:cNvPr id="3" name="Content Placeholder 2">
            <a:extLst>
              <a:ext uri="{FF2B5EF4-FFF2-40B4-BE49-F238E27FC236}">
                <a16:creationId xmlns:a16="http://schemas.microsoft.com/office/drawing/2014/main" id="{7928C06B-79D6-6305-7AD8-A93364C7E03B}"/>
              </a:ext>
            </a:extLst>
          </p:cNvPr>
          <p:cNvSpPr txBox="1">
            <a:spLocks noGrp="1" noRot="1" noMove="1" noResize="1" noEditPoints="1" noAdjustHandles="1" noChangeArrowheads="1" noChangeShapeType="1"/>
          </p:cNvSpPr>
          <p:nvPr/>
        </p:nvSpPr>
        <p:spPr>
          <a:xfrm>
            <a:off x="7644855" y="648365"/>
            <a:ext cx="3475056" cy="3323126"/>
          </a:xfrm>
          <a:prstGeom prst="rect">
            <a:avLst/>
          </a:prstGeom>
        </p:spPr>
        <p:txBody>
          <a:bodyPr vert="horz" lIns="91440" tIns="45720" rIns="91440" bIns="45720" rtlCol="0" anchor="t">
            <a:normAutofit/>
          </a:bodyPr>
          <a:lstStyle>
            <a:lvl1pPr marL="457200" indent="-457200" algn="l" defTabSz="914409" rtl="0" eaLnBrk="1" latinLnBrk="0" hangingPunct="1">
              <a:lnSpc>
                <a:spcPct val="90000"/>
              </a:lnSpc>
              <a:spcBef>
                <a:spcPts val="1000"/>
              </a:spcBef>
              <a:buClr>
                <a:srgbClr val="EE2A24"/>
              </a:buClr>
              <a:buFont typeface="Calibri" panose="020F0502020204030204" pitchFamily="34" charset="0"/>
              <a:buChar char="-"/>
              <a:defRPr sz="2800" kern="1200">
                <a:solidFill>
                  <a:schemeClr val="tx1"/>
                </a:solidFill>
                <a:latin typeface="+mn-lt"/>
                <a:ea typeface="+mn-ea"/>
                <a:cs typeface="+mn-cs"/>
              </a:defRPr>
            </a:lvl1pPr>
            <a:lvl2pPr marL="685807" indent="-228602" algn="l" defTabSz="914409" rtl="0" eaLnBrk="1" latinLnBrk="0" hangingPunct="1">
              <a:lnSpc>
                <a:spcPct val="90000"/>
              </a:lnSpc>
              <a:spcBef>
                <a:spcPts val="499"/>
              </a:spcBef>
              <a:buClr>
                <a:srgbClr val="EE2A24"/>
              </a:buClr>
              <a:buFont typeface="Calibri" panose="020F0502020204030204" pitchFamily="34" charset="0"/>
              <a:buChar char="–"/>
              <a:defRPr sz="2401" kern="1200">
                <a:solidFill>
                  <a:schemeClr val="tx1"/>
                </a:solidFill>
                <a:latin typeface="+mn-lt"/>
                <a:ea typeface="+mn-ea"/>
                <a:cs typeface="+mn-cs"/>
              </a:defRPr>
            </a:lvl2pPr>
            <a:lvl3pPr marL="1143013" indent="-228602" algn="l" defTabSz="914409" rtl="0" eaLnBrk="1" latinLnBrk="0" hangingPunct="1">
              <a:lnSpc>
                <a:spcPct val="90000"/>
              </a:lnSpc>
              <a:spcBef>
                <a:spcPts val="499"/>
              </a:spcBef>
              <a:buClr>
                <a:srgbClr val="EE2A24"/>
              </a:buClr>
              <a:buFont typeface="Calibri" panose="020F0502020204030204" pitchFamily="34" charset="0"/>
              <a:buChar char="–"/>
              <a:defRPr sz="2000" kern="1200">
                <a:solidFill>
                  <a:schemeClr val="tx1"/>
                </a:solidFill>
                <a:latin typeface="+mn-lt"/>
                <a:ea typeface="+mn-ea"/>
                <a:cs typeface="+mn-cs"/>
              </a:defRPr>
            </a:lvl3pPr>
            <a:lvl4pPr marL="1600217"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4pPr>
            <a:lvl5pPr marL="2057422"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5pPr>
            <a:lvl6pPr marL="251462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831"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903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6242"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GB" sz="1800" b="1">
                <a:solidFill>
                  <a:srgbClr val="FF0000"/>
                </a:solidFill>
                <a:latin typeface="HelveticaNeueLT Pro 55 Roman"/>
              </a:rPr>
              <a:t>2.</a:t>
            </a:r>
            <a:r>
              <a:rPr lang="en-GB" sz="1800">
                <a:latin typeface="HelveticaNeueLT Pro 55 Roman"/>
              </a:rPr>
              <a:t> Some </a:t>
            </a:r>
            <a:r>
              <a:rPr lang="en-GB" sz="1800" b="1">
                <a:latin typeface="HelveticaNeueLT Pro 55 Roman"/>
              </a:rPr>
              <a:t>smartphones </a:t>
            </a:r>
            <a:r>
              <a:rPr lang="en-GB" sz="1800">
                <a:latin typeface="HelveticaNeueLT Pro 55 Roman"/>
              </a:rPr>
              <a:t>have a built-in feature to call the emergency services and share your location. Find out how to use this on your phone. </a:t>
            </a:r>
            <a:endParaRPr lang="en-GB" sz="1800">
              <a:latin typeface="HelveticaNeueLT Pro 55 Roman" panose="020B0604020202020204" pitchFamily="34" charset="0"/>
            </a:endParaRPr>
          </a:p>
          <a:p>
            <a:pPr marL="0" indent="0">
              <a:lnSpc>
                <a:spcPct val="120000"/>
              </a:lnSpc>
              <a:buNone/>
            </a:pPr>
            <a:r>
              <a:rPr lang="en-GB" sz="1800" b="1">
                <a:solidFill>
                  <a:srgbClr val="FF0000"/>
                </a:solidFill>
                <a:latin typeface="HelveticaNeueLT Pro 55 Roman"/>
              </a:rPr>
              <a:t>3.</a:t>
            </a:r>
            <a:r>
              <a:rPr lang="en-GB" sz="1800">
                <a:latin typeface="HelveticaNeueLT Pro 55 Roman"/>
              </a:rPr>
              <a:t> You could also use a </a:t>
            </a:r>
            <a:r>
              <a:rPr lang="en-GB" sz="1800" b="1">
                <a:latin typeface="HelveticaNeueLT Pro 55 Roman"/>
              </a:rPr>
              <a:t>maps app </a:t>
            </a:r>
            <a:r>
              <a:rPr lang="en-GB" sz="1800">
                <a:latin typeface="HelveticaNeueLT Pro 55 Roman"/>
              </a:rPr>
              <a:t>to pinpoint and share your location. Learn how to do this so you’re ready for an emergency.</a:t>
            </a:r>
          </a:p>
        </p:txBody>
      </p:sp>
      <p:sp>
        <p:nvSpPr>
          <p:cNvPr id="8" name="TextBox 7">
            <a:extLst>
              <a:ext uri="{FF2B5EF4-FFF2-40B4-BE49-F238E27FC236}">
                <a16:creationId xmlns:a16="http://schemas.microsoft.com/office/drawing/2014/main" id="{CA31BA3C-E012-3CDD-98FD-D3AA6ACC4B94}"/>
              </a:ext>
            </a:extLst>
          </p:cNvPr>
          <p:cNvSpPr txBox="1">
            <a:spLocks noGrp="1" noRot="1" noMove="1" noResize="1" noEditPoints="1" noAdjustHandles="1" noChangeArrowheads="1" noChangeShapeType="1"/>
          </p:cNvSpPr>
          <p:nvPr/>
        </p:nvSpPr>
        <p:spPr>
          <a:xfrm rot="16200000">
            <a:off x="10353505" y="1276279"/>
            <a:ext cx="2489742" cy="584775"/>
          </a:xfrm>
          <a:prstGeom prst="rect">
            <a:avLst/>
          </a:prstGeom>
          <a:noFill/>
        </p:spPr>
        <p:txBody>
          <a:bodyPr wrap="square" rtlCol="0">
            <a:spAutoFit/>
          </a:bodyPr>
          <a:lstStyle/>
          <a:p>
            <a:r>
              <a:rPr lang="en-GB" sz="3200" b="1">
                <a:solidFill>
                  <a:srgbClr val="FF0000"/>
                </a:solidFill>
                <a:latin typeface="HelveticaNeueLT Pro 55 Roman" panose="020B0604020202020204"/>
              </a:rPr>
              <a:t>Resources</a:t>
            </a:r>
          </a:p>
        </p:txBody>
      </p:sp>
      <p:sp>
        <p:nvSpPr>
          <p:cNvPr id="9" name="TextBox 8">
            <a:hlinkClick r:id="rId4"/>
            <a:extLst>
              <a:ext uri="{FF2B5EF4-FFF2-40B4-BE49-F238E27FC236}">
                <a16:creationId xmlns:a16="http://schemas.microsoft.com/office/drawing/2014/main" id="{87386EBF-F39A-2117-84F6-56971B72583A}"/>
              </a:ext>
            </a:extLst>
          </p:cNvPr>
          <p:cNvSpPr txBox="1">
            <a:spLocks noGrp="1" noRot="1" noMove="1" noResize="1" noEditPoints="1" noAdjustHandles="1" noChangeArrowheads="1" noChangeShapeType="1"/>
          </p:cNvSpPr>
          <p:nvPr/>
        </p:nvSpPr>
        <p:spPr>
          <a:xfrm>
            <a:off x="5057339" y="5015102"/>
            <a:ext cx="1552354" cy="430887"/>
          </a:xfrm>
          <a:prstGeom prst="rect">
            <a:avLst/>
          </a:prstGeom>
          <a:noFill/>
        </p:spPr>
        <p:txBody>
          <a:bodyPr wrap="square" rtlCol="0">
            <a:spAutoFit/>
          </a:bodyPr>
          <a:lstStyle/>
          <a:p>
            <a:r>
              <a:rPr lang="en-GB" sz="1100"/>
              <a:t>what3words.com/products/what3words-app</a:t>
            </a:r>
          </a:p>
        </p:txBody>
      </p:sp>
      <p:sp>
        <p:nvSpPr>
          <p:cNvPr id="15" name="Rectangle 14">
            <a:extLst>
              <a:ext uri="{FF2B5EF4-FFF2-40B4-BE49-F238E27FC236}">
                <a16:creationId xmlns:a16="http://schemas.microsoft.com/office/drawing/2014/main" id="{F5A1F569-8862-F5C3-5D83-D965087A9674}"/>
              </a:ext>
            </a:extLst>
          </p:cNvPr>
          <p:cNvSpPr>
            <a:spLocks noGrp="1" noRot="1" noMove="1" noResize="1" noEditPoints="1" noAdjustHandles="1" noChangeArrowheads="1" noChangeShapeType="1"/>
          </p:cNvSpPr>
          <p:nvPr/>
        </p:nvSpPr>
        <p:spPr>
          <a:xfrm>
            <a:off x="1561517" y="5695071"/>
            <a:ext cx="1305567" cy="175042"/>
          </a:xfrm>
          <a:prstGeom prst="rect">
            <a:avLst/>
          </a:prstGeom>
          <a:solidFill>
            <a:srgbClr val="EE2A2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BEB05113-B0A4-E118-5238-43DADFA11DB9}"/>
              </a:ext>
            </a:extLst>
          </p:cNvPr>
          <p:cNvSpPr>
            <a:spLocks noGrp="1" noRot="1" noMove="1" noResize="1" noEditPoints="1" noAdjustHandles="1" noChangeArrowheads="1" noChangeShapeType="1"/>
          </p:cNvSpPr>
          <p:nvPr/>
        </p:nvSpPr>
        <p:spPr>
          <a:xfrm rot="21374098">
            <a:off x="1506438" y="244052"/>
            <a:ext cx="1305567" cy="175042"/>
          </a:xfrm>
          <a:prstGeom prst="rect">
            <a:avLst/>
          </a:prstGeom>
          <a:solidFill>
            <a:srgbClr val="EE2A2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Qr code&#10;What3words">
            <a:extLst>
              <a:ext uri="{FF2B5EF4-FFF2-40B4-BE49-F238E27FC236}">
                <a16:creationId xmlns:a16="http://schemas.microsoft.com/office/drawing/2014/main" id="{EABFCE86-2E75-8EA2-15C1-94CC50C75BE1}"/>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val="0"/>
              </a:ext>
            </a:extLst>
          </a:blip>
          <a:stretch>
            <a:fillRect/>
          </a:stretch>
        </p:blipFill>
        <p:spPr>
          <a:xfrm>
            <a:off x="5010605" y="3521131"/>
            <a:ext cx="1552354" cy="1552354"/>
          </a:xfrm>
          <a:prstGeom prst="rect">
            <a:avLst/>
          </a:prstGeom>
        </p:spPr>
      </p:pic>
      <p:pic>
        <p:nvPicPr>
          <p:cNvPr id="4" name="Picture 4" descr="A close up of someone using a map on a smartphone. &#10;&#10;">
            <a:extLst>
              <a:ext uri="{FF2B5EF4-FFF2-40B4-BE49-F238E27FC236}">
                <a16:creationId xmlns:a16="http://schemas.microsoft.com/office/drawing/2014/main" id="{7235C67D-0DB8-D0D3-E476-887DDBDF2042}"/>
              </a:ext>
            </a:extLst>
          </p:cNvPr>
          <p:cNvPicPr>
            <a:picLocks noGrp="1" noRot="1" noChangeAspect="1" noMove="1" noResize="1" noEditPoints="1" noAdjustHandles="1" noChangeArrowheads="1" noChangeShapeType="1" noCrop="1"/>
          </p:cNvPicPr>
          <p:nvPr/>
        </p:nvPicPr>
        <p:blipFill>
          <a:blip r:embed="rId6"/>
          <a:stretch>
            <a:fillRect/>
          </a:stretch>
        </p:blipFill>
        <p:spPr>
          <a:xfrm>
            <a:off x="8005483" y="3724835"/>
            <a:ext cx="2743200" cy="1828800"/>
          </a:xfrm>
          <a:prstGeom prst="rect">
            <a:avLst/>
          </a:prstGeom>
        </p:spPr>
      </p:pic>
      <p:pic>
        <p:nvPicPr>
          <p:cNvPr id="5" name="Picture 5" descr="An injured hiker with a sprained ankle uses a smartphone to get help. &#10;&#10;">
            <a:extLst>
              <a:ext uri="{FF2B5EF4-FFF2-40B4-BE49-F238E27FC236}">
                <a16:creationId xmlns:a16="http://schemas.microsoft.com/office/drawing/2014/main" id="{19D7443C-7C15-2934-66FE-4DC4BBE7F858}"/>
              </a:ext>
            </a:extLst>
          </p:cNvPr>
          <p:cNvPicPr>
            <a:picLocks noGrp="1" noRot="1" noChangeAspect="1" noMove="1" noResize="1" noEditPoints="1" noAdjustHandles="1" noChangeArrowheads="1" noChangeShapeType="1" noCrop="1"/>
          </p:cNvPicPr>
          <p:nvPr/>
        </p:nvPicPr>
        <p:blipFill>
          <a:blip r:embed="rId7"/>
          <a:stretch>
            <a:fillRect/>
          </a:stretch>
        </p:blipFill>
        <p:spPr>
          <a:xfrm>
            <a:off x="546847" y="3518647"/>
            <a:ext cx="3469340" cy="1927411"/>
          </a:xfrm>
          <a:prstGeom prst="rect">
            <a:avLst/>
          </a:prstGeom>
        </p:spPr>
      </p:pic>
    </p:spTree>
    <p:extLst>
      <p:ext uri="{BB962C8B-B14F-4D97-AF65-F5344CB8AC3E}">
        <p14:creationId xmlns:p14="http://schemas.microsoft.com/office/powerpoint/2010/main" val="39766850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5F7D710-DEEC-537C-CD30-4BF705C30611}"/>
              </a:ext>
            </a:extLst>
          </p:cNvPr>
          <p:cNvSpPr txBox="1">
            <a:spLocks noGrp="1" noRot="1" noMove="1" noResize="1" noEditPoints="1" noAdjustHandles="1" noChangeArrowheads="1" noChangeShapeType="1"/>
          </p:cNvSpPr>
          <p:nvPr/>
        </p:nvSpPr>
        <p:spPr>
          <a:xfrm>
            <a:off x="4136982" y="5001667"/>
            <a:ext cx="2886294" cy="9849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endParaRPr lang="en-US" sz="1400"/>
          </a:p>
        </p:txBody>
      </p:sp>
      <p:pic>
        <p:nvPicPr>
          <p:cNvPr id="3" name="Picture 2">
            <a:extLst>
              <a:ext uri="{FF2B5EF4-FFF2-40B4-BE49-F238E27FC236}">
                <a16:creationId xmlns:a16="http://schemas.microsoft.com/office/drawing/2014/main" id="{00FDE539-951D-D260-10F5-C712D8A292D6}"/>
              </a:ext>
            </a:extLst>
          </p:cNvPr>
          <p:cNvPicPr>
            <a:picLocks noGrp="1" noRot="1" noChangeAspect="1" noMove="1" noResize="1" noEditPoints="1" noAdjustHandles="1" noChangeArrowheads="1" noChangeShapeType="1" noCrop="1"/>
          </p:cNvPicPr>
          <p:nvPr/>
        </p:nvPicPr>
        <p:blipFill rotWithShape="1">
          <a:blip r:embed="rId3"/>
          <a:srcRect l="27822" t="-14001" r="4954" b="-1532"/>
          <a:stretch/>
        </p:blipFill>
        <p:spPr>
          <a:xfrm>
            <a:off x="511518" y="688898"/>
            <a:ext cx="2389107" cy="343639"/>
          </a:xfrm>
          <a:prstGeom prst="rect">
            <a:avLst/>
          </a:prstGeom>
        </p:spPr>
      </p:pic>
      <p:sp>
        <p:nvSpPr>
          <p:cNvPr id="11" name="TextBox 10">
            <a:extLst>
              <a:ext uri="{FF2B5EF4-FFF2-40B4-BE49-F238E27FC236}">
                <a16:creationId xmlns:a16="http://schemas.microsoft.com/office/drawing/2014/main" id="{50CB55BC-453A-7257-2188-ED0596968A83}"/>
              </a:ext>
            </a:extLst>
          </p:cNvPr>
          <p:cNvSpPr txBox="1">
            <a:spLocks noGrp="1" noRot="1" noMove="1" noResize="1" noEditPoints="1" noAdjustHandles="1" noChangeArrowheads="1" noChangeShapeType="1"/>
          </p:cNvSpPr>
          <p:nvPr/>
        </p:nvSpPr>
        <p:spPr>
          <a:xfrm>
            <a:off x="790589" y="171710"/>
            <a:ext cx="2955374" cy="523220"/>
          </a:xfrm>
          <a:prstGeom prst="rect">
            <a:avLst/>
          </a:prstGeom>
          <a:noFill/>
        </p:spPr>
        <p:txBody>
          <a:bodyPr wrap="square" rtlCol="0">
            <a:spAutoFit/>
          </a:bodyPr>
          <a:lstStyle/>
          <a:p>
            <a:r>
              <a:rPr lang="en-GB" sz="2800" b="1" dirty="0">
                <a:latin typeface="Arial"/>
                <a:cs typeface="Arial"/>
              </a:rPr>
              <a:t>Flooding</a:t>
            </a:r>
          </a:p>
        </p:txBody>
      </p:sp>
      <p:pic>
        <p:nvPicPr>
          <p:cNvPr id="12" name="Picture 11">
            <a:extLst>
              <a:ext uri="{FF2B5EF4-FFF2-40B4-BE49-F238E27FC236}">
                <a16:creationId xmlns:a16="http://schemas.microsoft.com/office/drawing/2014/main" id="{EA53CFE4-5623-0A04-E94A-2B8789B0AD09}"/>
              </a:ext>
            </a:extLst>
          </p:cNvPr>
          <p:cNvPicPr>
            <a:picLocks noGrp="1" noRot="1" noChangeAspect="1" noMove="1" noResize="1" noEditPoints="1" noAdjustHandles="1" noChangeArrowheads="1" noChangeShapeType="1" noCrop="1"/>
          </p:cNvPicPr>
          <p:nvPr/>
        </p:nvPicPr>
        <p:blipFill rotWithShape="1">
          <a:blip r:embed="rId4"/>
          <a:srcRect l="27669" t="-4917" r="65925" b="3712"/>
          <a:stretch/>
        </p:blipFill>
        <p:spPr>
          <a:xfrm>
            <a:off x="475256" y="1375569"/>
            <a:ext cx="235366" cy="331478"/>
          </a:xfrm>
          <a:prstGeom prst="rect">
            <a:avLst/>
          </a:prstGeom>
        </p:spPr>
      </p:pic>
      <p:pic>
        <p:nvPicPr>
          <p:cNvPr id="16" name="Picture 15">
            <a:extLst>
              <a:ext uri="{FF2B5EF4-FFF2-40B4-BE49-F238E27FC236}">
                <a16:creationId xmlns:a16="http://schemas.microsoft.com/office/drawing/2014/main" id="{2DC8B02D-01A6-9826-D17F-79BD8FF4736C}"/>
              </a:ext>
            </a:extLst>
          </p:cNvPr>
          <p:cNvPicPr>
            <a:picLocks noGrp="1" noRot="1" noChangeAspect="1" noMove="1" noResize="1" noEditPoints="1" noAdjustHandles="1" noChangeArrowheads="1" noChangeShapeType="1" noCrop="1"/>
          </p:cNvPicPr>
          <p:nvPr/>
        </p:nvPicPr>
        <p:blipFill rotWithShape="1">
          <a:blip r:embed="rId5"/>
          <a:srcRect l="27334" t="-3308" r="5514"/>
          <a:stretch/>
        </p:blipFill>
        <p:spPr>
          <a:xfrm>
            <a:off x="498752" y="2392277"/>
            <a:ext cx="2364699" cy="307425"/>
          </a:xfrm>
          <a:prstGeom prst="rect">
            <a:avLst/>
          </a:prstGeom>
        </p:spPr>
      </p:pic>
      <p:pic>
        <p:nvPicPr>
          <p:cNvPr id="19" name="Picture 18">
            <a:extLst>
              <a:ext uri="{FF2B5EF4-FFF2-40B4-BE49-F238E27FC236}">
                <a16:creationId xmlns:a16="http://schemas.microsoft.com/office/drawing/2014/main" id="{21AE55E6-C76F-FF5C-D848-79F1A5BD0731}"/>
              </a:ext>
            </a:extLst>
          </p:cNvPr>
          <p:cNvPicPr>
            <a:picLocks noGrp="1" noRot="1" noChangeAspect="1" noMove="1" noResize="1" noEditPoints="1" noAdjustHandles="1" noChangeArrowheads="1" noChangeShapeType="1" noCrop="1"/>
          </p:cNvPicPr>
          <p:nvPr/>
        </p:nvPicPr>
        <p:blipFill rotWithShape="1">
          <a:blip r:embed="rId6"/>
          <a:srcRect l="29932" t="-8169" r="10947" b="3144"/>
          <a:stretch/>
        </p:blipFill>
        <p:spPr>
          <a:xfrm>
            <a:off x="498752" y="3203857"/>
            <a:ext cx="1794345" cy="200416"/>
          </a:xfrm>
          <a:prstGeom prst="rect">
            <a:avLst/>
          </a:prstGeom>
        </p:spPr>
      </p:pic>
      <p:pic>
        <p:nvPicPr>
          <p:cNvPr id="21" name="Picture 20">
            <a:extLst>
              <a:ext uri="{FF2B5EF4-FFF2-40B4-BE49-F238E27FC236}">
                <a16:creationId xmlns:a16="http://schemas.microsoft.com/office/drawing/2014/main" id="{31382604-34F5-E705-90CF-EC7C4665464B}"/>
              </a:ext>
            </a:extLst>
          </p:cNvPr>
          <p:cNvPicPr>
            <a:picLocks noGrp="1" noRot="1" noChangeAspect="1" noMove="1" noResize="1" noEditPoints="1" noAdjustHandles="1" noChangeArrowheads="1" noChangeShapeType="1" noCrop="1"/>
          </p:cNvPicPr>
          <p:nvPr/>
        </p:nvPicPr>
        <p:blipFill rotWithShape="1">
          <a:blip r:embed="rId7"/>
          <a:srcRect l="27465" t="18504" r="63907" b="2620"/>
          <a:stretch/>
        </p:blipFill>
        <p:spPr>
          <a:xfrm>
            <a:off x="511519" y="4026368"/>
            <a:ext cx="303892" cy="236360"/>
          </a:xfrm>
          <a:prstGeom prst="rect">
            <a:avLst/>
          </a:prstGeom>
        </p:spPr>
      </p:pic>
      <p:pic>
        <p:nvPicPr>
          <p:cNvPr id="23" name="Picture 22">
            <a:extLst>
              <a:ext uri="{FF2B5EF4-FFF2-40B4-BE49-F238E27FC236}">
                <a16:creationId xmlns:a16="http://schemas.microsoft.com/office/drawing/2014/main" id="{250B1E92-5A85-5A5B-AAD8-29DF64A821A9}"/>
              </a:ext>
            </a:extLst>
          </p:cNvPr>
          <p:cNvPicPr>
            <a:picLocks noGrp="1" noRot="1" noChangeAspect="1" noMove="1" noResize="1" noEditPoints="1" noAdjustHandles="1" noChangeArrowheads="1" noChangeShapeType="1" noCrop="1"/>
          </p:cNvPicPr>
          <p:nvPr/>
        </p:nvPicPr>
        <p:blipFill rotWithShape="1">
          <a:blip r:embed="rId8"/>
          <a:srcRect l="28017" t="20364" r="4506"/>
          <a:stretch/>
        </p:blipFill>
        <p:spPr>
          <a:xfrm>
            <a:off x="511518" y="4890037"/>
            <a:ext cx="2410378" cy="258252"/>
          </a:xfrm>
          <a:prstGeom prst="rect">
            <a:avLst/>
          </a:prstGeom>
        </p:spPr>
      </p:pic>
      <p:sp>
        <p:nvSpPr>
          <p:cNvPr id="25" name="TextBox 24">
            <a:extLst>
              <a:ext uri="{FF2B5EF4-FFF2-40B4-BE49-F238E27FC236}">
                <a16:creationId xmlns:a16="http://schemas.microsoft.com/office/drawing/2014/main" id="{0AFB1B27-EF2B-0157-6875-5342F18E5C52}"/>
              </a:ext>
            </a:extLst>
          </p:cNvPr>
          <p:cNvSpPr txBox="1">
            <a:spLocks noGrp="1" noRot="1" noMove="1" noResize="1" noEditPoints="1" noAdjustHandles="1" noChangeArrowheads="1" noChangeShapeType="1"/>
          </p:cNvSpPr>
          <p:nvPr/>
        </p:nvSpPr>
        <p:spPr>
          <a:xfrm>
            <a:off x="573217" y="984440"/>
            <a:ext cx="277085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lumMod val="50000"/>
                    <a:lumOff val="50000"/>
                  </a:prstClr>
                </a:solidFill>
                <a:effectLst/>
                <a:uLnTx/>
                <a:uFillTx/>
                <a:latin typeface="Arial"/>
                <a:ea typeface="+mn-ea"/>
                <a:cs typeface="Arial"/>
              </a:rPr>
              <a:t>Read 3 characters’ flood stories and discuss how they could be affected.</a:t>
            </a:r>
          </a:p>
        </p:txBody>
      </p:sp>
      <p:sp>
        <p:nvSpPr>
          <p:cNvPr id="26" name="TextBox 25">
            <a:extLst>
              <a:ext uri="{FF2B5EF4-FFF2-40B4-BE49-F238E27FC236}">
                <a16:creationId xmlns:a16="http://schemas.microsoft.com/office/drawing/2014/main" id="{6B6B1162-016B-D4E9-0E8E-0F93A2DC4E7D}"/>
              </a:ext>
            </a:extLst>
          </p:cNvPr>
          <p:cNvSpPr txBox="1">
            <a:spLocks noGrp="1" noRot="1" noMove="1" noResize="1" noEditPoints="1" noAdjustHandles="1" noChangeArrowheads="1" noChangeShapeType="1"/>
          </p:cNvSpPr>
          <p:nvPr/>
        </p:nvSpPr>
        <p:spPr>
          <a:xfrm>
            <a:off x="551508" y="1656591"/>
            <a:ext cx="277085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lumMod val="50000"/>
                    <a:lumOff val="50000"/>
                  </a:prstClr>
                </a:solidFill>
                <a:effectLst/>
                <a:uLnTx/>
                <a:uFillTx/>
                <a:latin typeface="Arial"/>
                <a:ea typeface="+mn-ea"/>
                <a:cs typeface="+mn-cs"/>
              </a:rPr>
              <a:t>Look at local flood maps and the role of the emergency services to explore how flooding can affect us all.</a:t>
            </a:r>
          </a:p>
          <a:p>
            <a:pPr>
              <a:defRPr/>
            </a:pPr>
            <a:r>
              <a:rPr lang="en-GB" sz="1100" b="1" i="0" u="none" strike="noStrike" noProof="0" dirty="0">
                <a:solidFill>
                  <a:schemeClr val="tx1"/>
                </a:solidFill>
                <a:latin typeface="Arial"/>
              </a:rPr>
              <a:t>Worksheet: note writing help</a:t>
            </a:r>
          </a:p>
        </p:txBody>
      </p:sp>
      <p:sp>
        <p:nvSpPr>
          <p:cNvPr id="27" name="TextBox 26">
            <a:extLst>
              <a:ext uri="{FF2B5EF4-FFF2-40B4-BE49-F238E27FC236}">
                <a16:creationId xmlns:a16="http://schemas.microsoft.com/office/drawing/2014/main" id="{13B644EE-A486-0694-6721-5AB38D075452}"/>
              </a:ext>
            </a:extLst>
          </p:cNvPr>
          <p:cNvSpPr txBox="1">
            <a:spLocks noGrp="1" noRot="1" noMove="1" noResize="1" noEditPoints="1" noAdjustHandles="1" noChangeArrowheads="1" noChangeShapeType="1"/>
          </p:cNvSpPr>
          <p:nvPr/>
        </p:nvSpPr>
        <p:spPr>
          <a:xfrm>
            <a:off x="569847" y="2719623"/>
            <a:ext cx="2450422" cy="430887"/>
          </a:xfrm>
          <a:prstGeom prst="rect">
            <a:avLst/>
          </a:prstGeom>
          <a:noFill/>
        </p:spPr>
        <p:txBody>
          <a:bodyPr wrap="square" rtlCol="0">
            <a:spAutoFit/>
          </a:bodyPr>
          <a:lstStyle/>
          <a:p>
            <a:r>
              <a:rPr lang="en-GB" sz="1100" b="0" i="0" u="none" strike="noStrike" noProof="0">
                <a:solidFill>
                  <a:schemeClr val="tx1">
                    <a:lumMod val="50000"/>
                    <a:lumOff val="50000"/>
                  </a:schemeClr>
                </a:solidFill>
                <a:latin typeface="Arial"/>
                <a:cs typeface="Arial"/>
              </a:rPr>
              <a:t>Examine images of flooding and identify the dangers.</a:t>
            </a:r>
            <a:endParaRPr lang="en-GB" sz="1100" b="0">
              <a:solidFill>
                <a:schemeClr val="tx1">
                  <a:lumMod val="50000"/>
                  <a:lumOff val="50000"/>
                </a:schemeClr>
              </a:solidFill>
              <a:latin typeface="Arial"/>
              <a:cs typeface="Arial"/>
            </a:endParaRPr>
          </a:p>
        </p:txBody>
      </p:sp>
      <p:sp>
        <p:nvSpPr>
          <p:cNvPr id="28" name="TextBox 27">
            <a:extLst>
              <a:ext uri="{FF2B5EF4-FFF2-40B4-BE49-F238E27FC236}">
                <a16:creationId xmlns:a16="http://schemas.microsoft.com/office/drawing/2014/main" id="{86C34452-8274-1AEC-75FC-9CF964DD7588}"/>
              </a:ext>
            </a:extLst>
          </p:cNvPr>
          <p:cNvSpPr txBox="1">
            <a:spLocks noGrp="1" noRot="1" noMove="1" noResize="1" noEditPoints="1" noAdjustHandles="1" noChangeArrowheads="1" noChangeShapeType="1"/>
          </p:cNvSpPr>
          <p:nvPr/>
        </p:nvSpPr>
        <p:spPr>
          <a:xfrm>
            <a:off x="569847" y="3442230"/>
            <a:ext cx="2752517" cy="600164"/>
          </a:xfrm>
          <a:prstGeom prst="rect">
            <a:avLst/>
          </a:prstGeom>
          <a:noFill/>
        </p:spPr>
        <p:txBody>
          <a:bodyPr wrap="square" rtlCol="0">
            <a:spAutoFit/>
          </a:bodyPr>
          <a:lstStyle/>
          <a:p>
            <a:r>
              <a:rPr lang="en-GB" sz="1100" b="0" i="0" u="none" strike="noStrike" noProof="0">
                <a:solidFill>
                  <a:schemeClr val="tx1">
                    <a:lumMod val="50000"/>
                    <a:lumOff val="50000"/>
                  </a:schemeClr>
                </a:solidFill>
                <a:latin typeface="Arial"/>
                <a:cs typeface="Arial"/>
              </a:rPr>
              <a:t>Play a scenario game to find out about bug out bags and why it is important to have one ready</a:t>
            </a:r>
            <a:r>
              <a:rPr lang="en-GB" sz="1100" b="0" i="0" u="none" strike="noStrike" noProof="0">
                <a:latin typeface="Arial"/>
                <a:cs typeface="Arial"/>
              </a:rPr>
              <a:t>.</a:t>
            </a:r>
            <a:endParaRPr lang="en-GB" sz="1100" b="0">
              <a:latin typeface="Arial"/>
              <a:cs typeface="Arial"/>
            </a:endParaRPr>
          </a:p>
        </p:txBody>
      </p:sp>
      <p:sp>
        <p:nvSpPr>
          <p:cNvPr id="29" name="TextBox 28">
            <a:extLst>
              <a:ext uri="{FF2B5EF4-FFF2-40B4-BE49-F238E27FC236}">
                <a16:creationId xmlns:a16="http://schemas.microsoft.com/office/drawing/2014/main" id="{9A7D2388-510C-6F30-8387-8A3478BA3D81}"/>
              </a:ext>
            </a:extLst>
          </p:cNvPr>
          <p:cNvSpPr txBox="1">
            <a:spLocks noGrp="1" noRot="1" noMove="1" noResize="1" noEditPoints="1" noAdjustHandles="1" noChangeArrowheads="1" noChangeShapeType="1"/>
          </p:cNvSpPr>
          <p:nvPr/>
        </p:nvSpPr>
        <p:spPr>
          <a:xfrm>
            <a:off x="569846" y="4262727"/>
            <a:ext cx="2752517" cy="600164"/>
          </a:xfrm>
          <a:prstGeom prst="rect">
            <a:avLst/>
          </a:prstGeom>
          <a:noFill/>
        </p:spPr>
        <p:txBody>
          <a:bodyPr wrap="square" rtlCol="0">
            <a:spAutoFit/>
          </a:bodyPr>
          <a:lstStyle/>
          <a:p>
            <a:r>
              <a:rPr lang="en-GB" sz="1100" b="0" i="0" u="none" strike="noStrike" noProof="0">
                <a:solidFill>
                  <a:schemeClr val="tx1">
                    <a:lumMod val="50000"/>
                    <a:lumOff val="50000"/>
                  </a:schemeClr>
                </a:solidFill>
                <a:latin typeface="Arial"/>
              </a:rPr>
              <a:t>Play a ‘choose your own adventure’ game to learn how to respond to flood alerts and warnings.</a:t>
            </a:r>
          </a:p>
        </p:txBody>
      </p:sp>
      <p:sp>
        <p:nvSpPr>
          <p:cNvPr id="30" name="TextBox 29">
            <a:extLst>
              <a:ext uri="{FF2B5EF4-FFF2-40B4-BE49-F238E27FC236}">
                <a16:creationId xmlns:a16="http://schemas.microsoft.com/office/drawing/2014/main" id="{A4959A43-9138-A16D-0EF5-72D394CC46BD}"/>
              </a:ext>
            </a:extLst>
          </p:cNvPr>
          <p:cNvSpPr txBox="1">
            <a:spLocks noGrp="1" noRot="1" noMove="1" noResize="1" noEditPoints="1" noAdjustHandles="1" noChangeArrowheads="1" noChangeShapeType="1"/>
          </p:cNvSpPr>
          <p:nvPr/>
        </p:nvSpPr>
        <p:spPr>
          <a:xfrm>
            <a:off x="511518" y="5099251"/>
            <a:ext cx="2770855" cy="600164"/>
          </a:xfrm>
          <a:prstGeom prst="rect">
            <a:avLst/>
          </a:prstGeom>
          <a:noFill/>
        </p:spPr>
        <p:txBody>
          <a:bodyPr wrap="square" rtlCol="0">
            <a:spAutoFit/>
          </a:bodyPr>
          <a:lstStyle/>
          <a:p>
            <a:r>
              <a:rPr lang="en-GB" sz="1100" b="0" i="0" u="none" strike="noStrike" noProof="0">
                <a:solidFill>
                  <a:schemeClr val="tx1">
                    <a:lumMod val="50000"/>
                    <a:lumOff val="50000"/>
                  </a:schemeClr>
                </a:solidFill>
                <a:latin typeface="Arial"/>
              </a:rPr>
              <a:t>Create resources to share with friends and family. This activity is designed to be repeated.</a:t>
            </a:r>
          </a:p>
        </p:txBody>
      </p:sp>
      <p:sp>
        <p:nvSpPr>
          <p:cNvPr id="32" name="TextBox 31">
            <a:extLst>
              <a:ext uri="{FF2B5EF4-FFF2-40B4-BE49-F238E27FC236}">
                <a16:creationId xmlns:a16="http://schemas.microsoft.com/office/drawing/2014/main" id="{AEEA70AA-E3AF-C54C-ED8D-78C60775251F}"/>
              </a:ext>
            </a:extLst>
          </p:cNvPr>
          <p:cNvSpPr txBox="1">
            <a:spLocks noGrp="1" noRot="1" noMove="1" noResize="1" noEditPoints="1" noAdjustHandles="1" noChangeArrowheads="1" noChangeShapeType="1"/>
          </p:cNvSpPr>
          <p:nvPr/>
        </p:nvSpPr>
        <p:spPr>
          <a:xfrm>
            <a:off x="4578465" y="154708"/>
            <a:ext cx="2955374" cy="523220"/>
          </a:xfrm>
          <a:prstGeom prst="rect">
            <a:avLst/>
          </a:prstGeom>
          <a:noFill/>
        </p:spPr>
        <p:txBody>
          <a:bodyPr wrap="square" rtlCol="0">
            <a:spAutoFit/>
          </a:bodyPr>
          <a:lstStyle/>
          <a:p>
            <a:r>
              <a:rPr lang="en-GB" sz="2800" b="1" dirty="0">
                <a:latin typeface="Arial"/>
                <a:cs typeface="Arial"/>
              </a:rPr>
              <a:t>Heatwaves</a:t>
            </a:r>
          </a:p>
        </p:txBody>
      </p:sp>
      <p:pic>
        <p:nvPicPr>
          <p:cNvPr id="34" name="Picture 33">
            <a:extLst>
              <a:ext uri="{FF2B5EF4-FFF2-40B4-BE49-F238E27FC236}">
                <a16:creationId xmlns:a16="http://schemas.microsoft.com/office/drawing/2014/main" id="{B635A158-3C56-858B-D811-EC2813C9F107}"/>
              </a:ext>
            </a:extLst>
          </p:cNvPr>
          <p:cNvPicPr>
            <a:picLocks noGrp="1" noRot="1" noChangeAspect="1" noMove="1" noResize="1" noEditPoints="1" noAdjustHandles="1" noChangeArrowheads="1" noChangeShapeType="1" noCrop="1"/>
          </p:cNvPicPr>
          <p:nvPr/>
        </p:nvPicPr>
        <p:blipFill rotWithShape="1">
          <a:blip r:embed="rId9"/>
          <a:srcRect l="37757" t="8442" b="1"/>
          <a:stretch/>
        </p:blipFill>
        <p:spPr>
          <a:xfrm>
            <a:off x="4178046" y="700874"/>
            <a:ext cx="1981702" cy="345566"/>
          </a:xfrm>
          <a:prstGeom prst="rect">
            <a:avLst/>
          </a:prstGeom>
        </p:spPr>
      </p:pic>
      <p:sp>
        <p:nvSpPr>
          <p:cNvPr id="35" name="TextBox 34">
            <a:extLst>
              <a:ext uri="{FF2B5EF4-FFF2-40B4-BE49-F238E27FC236}">
                <a16:creationId xmlns:a16="http://schemas.microsoft.com/office/drawing/2014/main" id="{D0349F97-01CB-CBD0-C77B-A4B7D0E600E1}"/>
              </a:ext>
            </a:extLst>
          </p:cNvPr>
          <p:cNvSpPr txBox="1">
            <a:spLocks noGrp="1" noRot="1" noMove="1" noResize="1" noEditPoints="1" noAdjustHandles="1" noChangeArrowheads="1" noChangeShapeType="1"/>
          </p:cNvSpPr>
          <p:nvPr/>
        </p:nvSpPr>
        <p:spPr>
          <a:xfrm>
            <a:off x="4221204" y="946611"/>
            <a:ext cx="2770855" cy="769441"/>
          </a:xfrm>
          <a:prstGeom prst="rect">
            <a:avLst/>
          </a:prstGeom>
          <a:noFill/>
        </p:spPr>
        <p:txBody>
          <a:bodyPr wrap="square" rtlCol="0">
            <a:spAutoFit/>
          </a:bodyPr>
          <a:lstStyle/>
          <a:p>
            <a:pPr>
              <a:defRPr/>
            </a:pPr>
            <a:r>
              <a:rPr lang="en-GB" sz="1100" b="0" i="0" u="none" strike="noStrike" noProof="0" dirty="0">
                <a:solidFill>
                  <a:schemeClr val="tx1">
                    <a:lumMod val="50000"/>
                    <a:lumOff val="50000"/>
                  </a:schemeClr>
                </a:solidFill>
                <a:latin typeface="Arial"/>
              </a:rPr>
              <a:t>Find out about the effects of heatwaves through completing a quiz</a:t>
            </a:r>
            <a:r>
              <a:rPr kumimoji="0" lang="en-GB" sz="1100" b="0" i="0" u="none" strike="noStrike" kern="1200" cap="none" spc="0" normalizeH="0" baseline="0" noProof="0" dirty="0">
                <a:ln>
                  <a:noFill/>
                </a:ln>
                <a:solidFill>
                  <a:prstClr val="black">
                    <a:lumMod val="50000"/>
                    <a:lumOff val="50000"/>
                  </a:prstClr>
                </a:solidFill>
                <a:effectLst/>
                <a:uLnTx/>
                <a:uFillTx/>
                <a:latin typeface="Arial"/>
                <a:ea typeface="+mn-ea"/>
                <a:cs typeface="Arial"/>
              </a:rPr>
              <a:t>.</a:t>
            </a:r>
          </a:p>
          <a:p>
            <a:pPr>
              <a:defRPr/>
            </a:pPr>
            <a:r>
              <a:rPr lang="en-GB" sz="1100" b="1" i="0" u="none" strike="noStrike" noProof="0" dirty="0">
                <a:solidFill>
                  <a:schemeClr val="tx1"/>
                </a:solidFill>
                <a:latin typeface="Arial"/>
              </a:rPr>
              <a:t>Worksheet: heatwave facts to print</a:t>
            </a:r>
          </a:p>
          <a:p>
            <a:pPr>
              <a:defRPr/>
            </a:pPr>
            <a:endParaRPr kumimoji="0" lang="en-GB" sz="1100" b="0" i="0" u="none" strike="noStrike" kern="1200" cap="none" spc="0" normalizeH="0" baseline="0" noProof="0" dirty="0">
              <a:ln>
                <a:noFill/>
              </a:ln>
              <a:solidFill>
                <a:prstClr val="black">
                  <a:lumMod val="50000"/>
                  <a:lumOff val="50000"/>
                </a:prstClr>
              </a:solidFill>
              <a:effectLst/>
              <a:uLnTx/>
              <a:uFillTx/>
              <a:latin typeface="Arial"/>
              <a:ea typeface="+mn-ea"/>
              <a:cs typeface="Arial"/>
            </a:endParaRPr>
          </a:p>
        </p:txBody>
      </p:sp>
      <p:pic>
        <p:nvPicPr>
          <p:cNvPr id="37" name="Picture 36">
            <a:extLst>
              <a:ext uri="{FF2B5EF4-FFF2-40B4-BE49-F238E27FC236}">
                <a16:creationId xmlns:a16="http://schemas.microsoft.com/office/drawing/2014/main" id="{913BF7E7-BDD7-E7A7-CF74-04B8E5038A5C}"/>
              </a:ext>
            </a:extLst>
          </p:cNvPr>
          <p:cNvPicPr>
            <a:picLocks noGrp="1" noRot="1" noChangeAspect="1" noMove="1" noResize="1" noEditPoints="1" noAdjustHandles="1" noChangeArrowheads="1" noChangeShapeType="1" noCrop="1"/>
          </p:cNvPicPr>
          <p:nvPr/>
        </p:nvPicPr>
        <p:blipFill rotWithShape="1">
          <a:blip r:embed="rId10"/>
          <a:srcRect l="38332" t="16944" b="7878"/>
          <a:stretch/>
        </p:blipFill>
        <p:spPr>
          <a:xfrm>
            <a:off x="4178046" y="1553749"/>
            <a:ext cx="1992500" cy="258930"/>
          </a:xfrm>
          <a:prstGeom prst="rect">
            <a:avLst/>
          </a:prstGeom>
        </p:spPr>
      </p:pic>
      <p:sp>
        <p:nvSpPr>
          <p:cNvPr id="38" name="TextBox 37">
            <a:extLst>
              <a:ext uri="{FF2B5EF4-FFF2-40B4-BE49-F238E27FC236}">
                <a16:creationId xmlns:a16="http://schemas.microsoft.com/office/drawing/2014/main" id="{FF3960BE-49FE-D703-C470-669D9B24147D}"/>
              </a:ext>
            </a:extLst>
          </p:cNvPr>
          <p:cNvSpPr txBox="1">
            <a:spLocks noGrp="1" noRot="1" noMove="1" noResize="1" noEditPoints="1" noAdjustHandles="1" noChangeArrowheads="1" noChangeShapeType="1"/>
          </p:cNvSpPr>
          <p:nvPr/>
        </p:nvSpPr>
        <p:spPr>
          <a:xfrm>
            <a:off x="7733979" y="1568365"/>
            <a:ext cx="2770855" cy="600164"/>
          </a:xfrm>
          <a:prstGeom prst="rect">
            <a:avLst/>
          </a:prstGeom>
          <a:noFill/>
        </p:spPr>
        <p:txBody>
          <a:bodyPr wrap="square" rtlCol="0">
            <a:spAutoFit/>
          </a:bodyPr>
          <a:lstStyle/>
          <a:p>
            <a:pPr marL="0" marR="0" lvl="0" indent="0" algn="l" rtl="0" eaLnBrk="1" fontAlgn="auto" latinLnBrk="0" hangingPunct="1">
              <a:lnSpc>
                <a:spcPct val="100000"/>
              </a:lnSpc>
              <a:spcBef>
                <a:spcPts val="0"/>
              </a:spcBef>
              <a:spcAft>
                <a:spcPts val="0"/>
              </a:spcAft>
              <a:buClrTx/>
              <a:buSzTx/>
              <a:buFontTx/>
              <a:buNone/>
            </a:pPr>
            <a:r>
              <a:rPr lang="en-GB" sz="1100" dirty="0">
                <a:solidFill>
                  <a:schemeClr val="tx1">
                    <a:lumMod val="50000"/>
                    <a:lumOff val="50000"/>
                  </a:schemeClr>
                </a:solidFill>
                <a:latin typeface="Arial"/>
                <a:cs typeface="Arial"/>
              </a:rPr>
              <a:t>Examine a list of ways to cope and apply this to yourself and others.</a:t>
            </a:r>
          </a:p>
          <a:p>
            <a:r>
              <a:rPr lang="en-GB" sz="1100" b="1" i="0" u="none" strike="noStrike" noProof="0" dirty="0">
                <a:solidFill>
                  <a:schemeClr val="tx1"/>
                </a:solidFill>
                <a:latin typeface="Arial"/>
              </a:rPr>
              <a:t>Worksheet: coping with eco-anxiety</a:t>
            </a:r>
          </a:p>
        </p:txBody>
      </p:sp>
      <p:pic>
        <p:nvPicPr>
          <p:cNvPr id="39" name="Picture 38">
            <a:extLst>
              <a:ext uri="{FF2B5EF4-FFF2-40B4-BE49-F238E27FC236}">
                <a16:creationId xmlns:a16="http://schemas.microsoft.com/office/drawing/2014/main" id="{1D2C9318-12E7-2314-230B-1C318C03DDE5}"/>
              </a:ext>
            </a:extLst>
          </p:cNvPr>
          <p:cNvPicPr>
            <a:picLocks noGrp="1" noRot="1" noChangeAspect="1" noMove="1" noResize="1" noEditPoints="1" noAdjustHandles="1" noChangeArrowheads="1" noChangeShapeType="1" noCrop="1"/>
          </p:cNvPicPr>
          <p:nvPr/>
        </p:nvPicPr>
        <p:blipFill rotWithShape="1">
          <a:blip r:embed="rId11"/>
          <a:srcRect l="34210" t="21075" b="19673"/>
          <a:stretch/>
        </p:blipFill>
        <p:spPr>
          <a:xfrm>
            <a:off x="4167051" y="2734318"/>
            <a:ext cx="2410370" cy="235499"/>
          </a:xfrm>
          <a:prstGeom prst="rect">
            <a:avLst/>
          </a:prstGeom>
        </p:spPr>
      </p:pic>
      <p:sp>
        <p:nvSpPr>
          <p:cNvPr id="41" name="TextBox 40">
            <a:extLst>
              <a:ext uri="{FF2B5EF4-FFF2-40B4-BE49-F238E27FC236}">
                <a16:creationId xmlns:a16="http://schemas.microsoft.com/office/drawing/2014/main" id="{D7C2A110-CB9A-A975-3DAB-584F31EF240E}"/>
              </a:ext>
            </a:extLst>
          </p:cNvPr>
          <p:cNvSpPr txBox="1">
            <a:spLocks noGrp="1" noRot="1" noMove="1" noResize="1" noEditPoints="1" noAdjustHandles="1" noChangeArrowheads="1" noChangeShapeType="1"/>
          </p:cNvSpPr>
          <p:nvPr/>
        </p:nvSpPr>
        <p:spPr>
          <a:xfrm>
            <a:off x="4178046" y="3020112"/>
            <a:ext cx="2743794" cy="769441"/>
          </a:xfrm>
          <a:prstGeom prst="rect">
            <a:avLst/>
          </a:prstGeom>
          <a:noFill/>
        </p:spPr>
        <p:txBody>
          <a:bodyPr wrap="square">
            <a:spAutoFit/>
          </a:bodyPr>
          <a:lstStyle/>
          <a:p>
            <a:pPr lvl="0">
              <a:buNone/>
            </a:pPr>
            <a:r>
              <a:rPr lang="en-GB" sz="1100" b="0" i="0" u="none" strike="noStrike" noProof="0" dirty="0">
                <a:solidFill>
                  <a:schemeClr val="tx1">
                    <a:lumMod val="50000"/>
                    <a:lumOff val="50000"/>
                  </a:schemeClr>
                </a:solidFill>
                <a:latin typeface="Arial"/>
              </a:rPr>
              <a:t>Create a decision flowchart to share with friends and family to help them prepare for a heatwave.</a:t>
            </a:r>
          </a:p>
          <a:p>
            <a:r>
              <a:rPr lang="en-GB" sz="1100" b="1" i="0" u="none" strike="noStrike" noProof="0" dirty="0">
                <a:solidFill>
                  <a:schemeClr val="tx1"/>
                </a:solidFill>
                <a:latin typeface="Arial"/>
              </a:rPr>
              <a:t>Worksheet: decision flowcharts</a:t>
            </a:r>
            <a:endParaRPr lang="en-GB" sz="1100" b="1" i="0" u="none" strike="noStrike" noProof="0" dirty="0">
              <a:solidFill>
                <a:schemeClr val="tx1">
                  <a:lumMod val="50000"/>
                  <a:lumOff val="50000"/>
                </a:schemeClr>
              </a:solidFill>
              <a:latin typeface="Arial"/>
            </a:endParaRPr>
          </a:p>
        </p:txBody>
      </p:sp>
      <p:sp>
        <p:nvSpPr>
          <p:cNvPr id="50" name="TextBox 49">
            <a:extLst>
              <a:ext uri="{FF2B5EF4-FFF2-40B4-BE49-F238E27FC236}">
                <a16:creationId xmlns:a16="http://schemas.microsoft.com/office/drawing/2014/main" id="{44662228-43DB-0356-8E3B-8C2C17974C72}"/>
              </a:ext>
            </a:extLst>
          </p:cNvPr>
          <p:cNvSpPr txBox="1">
            <a:spLocks noGrp="1" noRot="1" noMove="1" noResize="1" noEditPoints="1" noAdjustHandles="1" noChangeArrowheads="1" noChangeShapeType="1"/>
          </p:cNvSpPr>
          <p:nvPr/>
        </p:nvSpPr>
        <p:spPr>
          <a:xfrm>
            <a:off x="8154455" y="171710"/>
            <a:ext cx="2955374" cy="523220"/>
          </a:xfrm>
          <a:prstGeom prst="rect">
            <a:avLst/>
          </a:prstGeom>
          <a:noFill/>
        </p:spPr>
        <p:txBody>
          <a:bodyPr wrap="square" rtlCol="0">
            <a:spAutoFit/>
          </a:bodyPr>
          <a:lstStyle/>
          <a:p>
            <a:r>
              <a:rPr lang="en-GB" sz="2800" b="1" dirty="0">
                <a:latin typeface="Arial"/>
                <a:cs typeface="Arial"/>
              </a:rPr>
              <a:t>Eco-anxiety</a:t>
            </a:r>
          </a:p>
        </p:txBody>
      </p:sp>
      <p:pic>
        <p:nvPicPr>
          <p:cNvPr id="51" name="Picture 50">
            <a:extLst>
              <a:ext uri="{FF2B5EF4-FFF2-40B4-BE49-F238E27FC236}">
                <a16:creationId xmlns:a16="http://schemas.microsoft.com/office/drawing/2014/main" id="{1D185DA9-3951-3B26-E998-E535B328C729}"/>
              </a:ext>
            </a:extLst>
          </p:cNvPr>
          <p:cNvPicPr>
            <a:picLocks noGrp="1" noRot="1" noChangeAspect="1" noMove="1" noResize="1" noEditPoints="1" noAdjustHandles="1" noChangeArrowheads="1" noChangeShapeType="1" noCrop="1"/>
          </p:cNvPicPr>
          <p:nvPr/>
        </p:nvPicPr>
        <p:blipFill rotWithShape="1">
          <a:blip r:embed="rId12"/>
          <a:srcRect l="38165" t="8282" b="16866"/>
          <a:stretch/>
        </p:blipFill>
        <p:spPr>
          <a:xfrm>
            <a:off x="7755427" y="700874"/>
            <a:ext cx="1974828" cy="262578"/>
          </a:xfrm>
          <a:prstGeom prst="rect">
            <a:avLst/>
          </a:prstGeom>
        </p:spPr>
      </p:pic>
      <p:sp>
        <p:nvSpPr>
          <p:cNvPr id="52" name="TextBox 51">
            <a:extLst>
              <a:ext uri="{FF2B5EF4-FFF2-40B4-BE49-F238E27FC236}">
                <a16:creationId xmlns:a16="http://schemas.microsoft.com/office/drawing/2014/main" id="{422713A6-9B28-00BC-D0C6-23A6AFF7056A}"/>
              </a:ext>
            </a:extLst>
          </p:cNvPr>
          <p:cNvSpPr txBox="1">
            <a:spLocks noGrp="1" noRot="1" noMove="1" noResize="1" noEditPoints="1" noAdjustHandles="1" noChangeArrowheads="1" noChangeShapeType="1"/>
          </p:cNvSpPr>
          <p:nvPr/>
        </p:nvSpPr>
        <p:spPr>
          <a:xfrm>
            <a:off x="7737437" y="915711"/>
            <a:ext cx="2770855" cy="430887"/>
          </a:xfrm>
          <a:prstGeom prst="rect">
            <a:avLst/>
          </a:prstGeom>
          <a:noFill/>
        </p:spPr>
        <p:txBody>
          <a:bodyPr wrap="square" rtlCol="0">
            <a:spAutoFit/>
          </a:bodyPr>
          <a:lstStyle/>
          <a:p>
            <a:pPr>
              <a:buClr>
                <a:srgbClr val="EE2A24"/>
              </a:buClr>
            </a:pPr>
            <a:r>
              <a:rPr lang="en-GB" sz="1100" b="0" i="0" u="none" strike="noStrike" noProof="0">
                <a:solidFill>
                  <a:schemeClr val="tx1">
                    <a:lumMod val="50000"/>
                    <a:lumOff val="50000"/>
                  </a:schemeClr>
                </a:solidFill>
                <a:latin typeface="Arial"/>
                <a:cs typeface="Arial"/>
              </a:rPr>
              <a:t>Read a character’s experience of eco-anxiety and use this to define what it is.</a:t>
            </a:r>
            <a:endParaRPr lang="en-GB" sz="1100">
              <a:solidFill>
                <a:schemeClr val="tx1">
                  <a:lumMod val="50000"/>
                  <a:lumOff val="50000"/>
                </a:schemeClr>
              </a:solidFill>
              <a:latin typeface="Arial"/>
              <a:cs typeface="Arial"/>
            </a:endParaRPr>
          </a:p>
        </p:txBody>
      </p:sp>
      <p:sp>
        <p:nvSpPr>
          <p:cNvPr id="57" name="TextBox 56">
            <a:extLst>
              <a:ext uri="{FF2B5EF4-FFF2-40B4-BE49-F238E27FC236}">
                <a16:creationId xmlns:a16="http://schemas.microsoft.com/office/drawing/2014/main" id="{22AF5D08-CE75-2D27-2984-22024CFC996B}"/>
              </a:ext>
            </a:extLst>
          </p:cNvPr>
          <p:cNvSpPr txBox="1">
            <a:spLocks noGrp="1" noRot="1" noMove="1" noResize="1" noEditPoints="1" noAdjustHandles="1" noChangeArrowheads="1" noChangeShapeType="1"/>
          </p:cNvSpPr>
          <p:nvPr/>
        </p:nvSpPr>
        <p:spPr>
          <a:xfrm>
            <a:off x="4221204" y="1771407"/>
            <a:ext cx="2770855" cy="1107996"/>
          </a:xfrm>
          <a:prstGeom prst="rect">
            <a:avLst/>
          </a:prstGeom>
          <a:noFill/>
        </p:spPr>
        <p:txBody>
          <a:bodyPr wrap="square" lIns="91440" tIns="45720" rIns="91440" bIns="45720" rtlCol="0" anchor="t">
            <a:spAutoFit/>
          </a:bodyPr>
          <a:lstStyle/>
          <a:p>
            <a:pPr>
              <a:buClr>
                <a:srgbClr val="EE2A24"/>
              </a:buClr>
            </a:pPr>
            <a:r>
              <a:rPr lang="en-GB" sz="1100" b="0" i="0" u="none" strike="noStrike" noProof="0" dirty="0">
                <a:solidFill>
                  <a:schemeClr val="tx1">
                    <a:lumMod val="50000"/>
                    <a:lumOff val="50000"/>
                  </a:schemeClr>
                </a:solidFill>
                <a:latin typeface="Arial"/>
                <a:cs typeface="Arial"/>
              </a:rPr>
              <a:t>Learn how heatwaves affects our body and the first aid to help. Apply these to different scenarios.</a:t>
            </a:r>
          </a:p>
          <a:p>
            <a:pPr>
              <a:buClr>
                <a:srgbClr val="EE2A24"/>
              </a:buClr>
            </a:pPr>
            <a:r>
              <a:rPr lang="en-GB" sz="1100" b="1" dirty="0">
                <a:latin typeface="Arial"/>
              </a:rPr>
              <a:t>Poster: heatwaves scenarios</a:t>
            </a:r>
            <a:endParaRPr lang="en-GB" sz="1100" b="1" dirty="0">
              <a:latin typeface="Arial"/>
              <a:cs typeface="Arial"/>
            </a:endParaRPr>
          </a:p>
          <a:p>
            <a:pPr>
              <a:buClr>
                <a:srgbClr val="EE2A24"/>
              </a:buClr>
            </a:pPr>
            <a:r>
              <a:rPr lang="en-GB" sz="1100" b="1" dirty="0">
                <a:latin typeface="Arial"/>
              </a:rPr>
              <a:t>Poster</a:t>
            </a:r>
            <a:r>
              <a:rPr lang="en-GB" sz="1100" b="1" i="0" u="none" strike="noStrike" noProof="0" dirty="0">
                <a:latin typeface="Arial"/>
              </a:rPr>
              <a:t>: heatwaves first aid</a:t>
            </a:r>
            <a:r>
              <a:rPr lang="en-GB" sz="1100" b="1" dirty="0">
                <a:latin typeface="Arial"/>
              </a:rPr>
              <a:t> </a:t>
            </a:r>
            <a:endParaRPr lang="en-GB" sz="1100" b="1" i="0" u="none" strike="noStrike" noProof="0" dirty="0">
              <a:latin typeface="Arial"/>
              <a:cs typeface="Arial"/>
            </a:endParaRPr>
          </a:p>
          <a:p>
            <a:pPr>
              <a:buClr>
                <a:srgbClr val="EE2A24"/>
              </a:buClr>
            </a:pPr>
            <a:endParaRPr lang="en-GB" sz="1100" b="1" i="0" u="none" strike="noStrike" noProof="0" dirty="0">
              <a:solidFill>
                <a:schemeClr val="tx1"/>
              </a:solidFill>
              <a:latin typeface="Arial"/>
            </a:endParaRPr>
          </a:p>
        </p:txBody>
      </p:sp>
      <p:pic>
        <p:nvPicPr>
          <p:cNvPr id="58" name="Picture 57">
            <a:extLst>
              <a:ext uri="{FF2B5EF4-FFF2-40B4-BE49-F238E27FC236}">
                <a16:creationId xmlns:a16="http://schemas.microsoft.com/office/drawing/2014/main" id="{AB71378C-E49B-7DCB-02CF-0C965FDDFD73}"/>
              </a:ext>
            </a:extLst>
          </p:cNvPr>
          <p:cNvPicPr>
            <a:picLocks noGrp="1" noRot="1" noChangeAspect="1" noMove="1" noResize="1" noEditPoints="1" noAdjustHandles="1" noChangeArrowheads="1" noChangeShapeType="1" noCrop="1"/>
          </p:cNvPicPr>
          <p:nvPr/>
        </p:nvPicPr>
        <p:blipFill rotWithShape="1">
          <a:blip r:embed="rId13"/>
          <a:srcRect l="37311" t="29986" r="1430" b="14449"/>
          <a:stretch/>
        </p:blipFill>
        <p:spPr>
          <a:xfrm>
            <a:off x="7727778" y="2201340"/>
            <a:ext cx="1906901" cy="188956"/>
          </a:xfrm>
          <a:prstGeom prst="rect">
            <a:avLst/>
          </a:prstGeom>
        </p:spPr>
      </p:pic>
      <p:sp>
        <p:nvSpPr>
          <p:cNvPr id="59" name="TextBox 58">
            <a:extLst>
              <a:ext uri="{FF2B5EF4-FFF2-40B4-BE49-F238E27FC236}">
                <a16:creationId xmlns:a16="http://schemas.microsoft.com/office/drawing/2014/main" id="{37F834ED-1DB2-55D3-2C47-98AD7911918F}"/>
              </a:ext>
            </a:extLst>
          </p:cNvPr>
          <p:cNvSpPr txBox="1">
            <a:spLocks noGrp="1" noRot="1" noMove="1" noResize="1" noEditPoints="1" noAdjustHandles="1" noChangeArrowheads="1" noChangeShapeType="1"/>
          </p:cNvSpPr>
          <p:nvPr/>
        </p:nvSpPr>
        <p:spPr>
          <a:xfrm>
            <a:off x="7751561" y="2424264"/>
            <a:ext cx="2743794" cy="769441"/>
          </a:xfrm>
          <a:prstGeom prst="rect">
            <a:avLst/>
          </a:prstGeom>
          <a:noFill/>
        </p:spPr>
        <p:txBody>
          <a:bodyPr wrap="square">
            <a:spAutoFit/>
          </a:bodyPr>
          <a:lstStyle/>
          <a:p>
            <a:pPr>
              <a:buClr>
                <a:srgbClr val="EE2A24"/>
              </a:buClr>
            </a:pPr>
            <a:r>
              <a:rPr lang="en-GB" sz="1100" b="0" i="0" u="none" strike="noStrike" noProof="0" dirty="0">
                <a:solidFill>
                  <a:schemeClr val="tx1">
                    <a:lumMod val="50000"/>
                    <a:lumOff val="50000"/>
                  </a:schemeClr>
                </a:solidFill>
                <a:latin typeface="Arial"/>
                <a:cs typeface="Arial"/>
              </a:rPr>
              <a:t>Create a video/script for social media of how to cope with eco-anxiety to share with friends and family.</a:t>
            </a:r>
          </a:p>
          <a:p>
            <a:pPr>
              <a:buClr>
                <a:srgbClr val="EE2A24"/>
              </a:buClr>
            </a:pPr>
            <a:r>
              <a:rPr lang="en-GB" sz="1100" b="1" i="0" u="none" strike="noStrike" noProof="0" dirty="0">
                <a:solidFill>
                  <a:schemeClr val="tx1"/>
                </a:solidFill>
                <a:latin typeface="Arial"/>
              </a:rPr>
              <a:t>Worksheet: </a:t>
            </a:r>
            <a:r>
              <a:rPr lang="en-GB" sz="1100" b="1" i="0" u="none" strike="noStrike" noProof="0" dirty="0" err="1">
                <a:solidFill>
                  <a:schemeClr val="tx1"/>
                </a:solidFill>
                <a:latin typeface="Arial"/>
              </a:rPr>
              <a:t>ec</a:t>
            </a:r>
            <a:r>
              <a:rPr lang="en-GB" sz="1100" b="1" dirty="0">
                <a:latin typeface="Arial"/>
              </a:rPr>
              <a:t>o-anxiety video script</a:t>
            </a:r>
            <a:endParaRPr lang="en-GB" sz="1100" b="1" i="0" u="none" strike="noStrike" noProof="0" dirty="0">
              <a:solidFill>
                <a:schemeClr val="tx1"/>
              </a:solidFill>
              <a:latin typeface="Arial"/>
            </a:endParaRPr>
          </a:p>
        </p:txBody>
      </p:sp>
      <p:sp>
        <p:nvSpPr>
          <p:cNvPr id="70" name="TextBox 69">
            <a:extLst>
              <a:ext uri="{FF2B5EF4-FFF2-40B4-BE49-F238E27FC236}">
                <a16:creationId xmlns:a16="http://schemas.microsoft.com/office/drawing/2014/main" id="{49DBBE03-11A5-B6E8-F460-30F764155F4E}"/>
              </a:ext>
            </a:extLst>
          </p:cNvPr>
          <p:cNvSpPr txBox="1">
            <a:spLocks noGrp="1" noRot="1" noMove="1" noResize="1" noEditPoints="1" noAdjustHandles="1" noChangeArrowheads="1" noChangeShapeType="1"/>
          </p:cNvSpPr>
          <p:nvPr/>
        </p:nvSpPr>
        <p:spPr>
          <a:xfrm>
            <a:off x="9548921" y="3791918"/>
            <a:ext cx="1929116" cy="1015663"/>
          </a:xfrm>
          <a:prstGeom prst="rect">
            <a:avLst/>
          </a:prstGeom>
          <a:noFill/>
        </p:spPr>
        <p:txBody>
          <a:bodyPr wrap="square" rtlCol="0">
            <a:spAutoFit/>
          </a:bodyPr>
          <a:lstStyle/>
          <a:p>
            <a:r>
              <a:rPr lang="en-GB" sz="1200" b="1" dirty="0">
                <a:latin typeface="Arial" panose="020B0604020202020204" pitchFamily="34" charset="0"/>
                <a:cs typeface="Arial" panose="020B0604020202020204" pitchFamily="34" charset="0"/>
              </a:rPr>
              <a:t>Bronze certificate</a:t>
            </a:r>
          </a:p>
          <a:p>
            <a:endParaRPr lang="en-GB" sz="1200" b="1"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Silver certificate</a:t>
            </a:r>
          </a:p>
          <a:p>
            <a:endParaRPr lang="en-GB" sz="1200" b="1"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Gold certificate</a:t>
            </a:r>
          </a:p>
        </p:txBody>
      </p:sp>
      <p:sp>
        <p:nvSpPr>
          <p:cNvPr id="2" name="Rectangle 1">
            <a:extLst>
              <a:ext uri="{FF2B5EF4-FFF2-40B4-BE49-F238E27FC236}">
                <a16:creationId xmlns:a16="http://schemas.microsoft.com/office/drawing/2014/main" id="{B04F7814-AC5B-16FC-44B0-5789E243A877}"/>
              </a:ext>
            </a:extLst>
          </p:cNvPr>
          <p:cNvSpPr>
            <a:spLocks noGrp="1" noRot="1" noMove="1" noResize="1" noEditPoints="1" noAdjustHandles="1" noChangeArrowheads="1" noChangeShapeType="1"/>
          </p:cNvSpPr>
          <p:nvPr/>
        </p:nvSpPr>
        <p:spPr>
          <a:xfrm>
            <a:off x="501426" y="287278"/>
            <a:ext cx="295176" cy="315985"/>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F700672B-09FD-16E8-F8E8-059C9FA99D3D}"/>
              </a:ext>
            </a:extLst>
          </p:cNvPr>
          <p:cNvSpPr>
            <a:spLocks noGrp="1" noRot="1" noMove="1" noResize="1" noEditPoints="1" noAdjustHandles="1" noChangeArrowheads="1" noChangeShapeType="1"/>
          </p:cNvSpPr>
          <p:nvPr/>
        </p:nvSpPr>
        <p:spPr>
          <a:xfrm>
            <a:off x="4204715" y="277778"/>
            <a:ext cx="295176" cy="315985"/>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9DADC611-178F-8EE6-CAC5-A5AEA86D9FA6}"/>
              </a:ext>
            </a:extLst>
          </p:cNvPr>
          <p:cNvSpPr>
            <a:spLocks noGrp="1" noRot="1" noMove="1" noResize="1" noEditPoints="1" noAdjustHandles="1" noChangeArrowheads="1" noChangeShapeType="1"/>
          </p:cNvSpPr>
          <p:nvPr/>
        </p:nvSpPr>
        <p:spPr>
          <a:xfrm>
            <a:off x="7749024" y="285570"/>
            <a:ext cx="295176" cy="315985"/>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TextBox 67">
            <a:extLst>
              <a:ext uri="{FF2B5EF4-FFF2-40B4-BE49-F238E27FC236}">
                <a16:creationId xmlns:a16="http://schemas.microsoft.com/office/drawing/2014/main" id="{41ACD9DC-046C-6E28-4128-5F8A73AFB373}"/>
              </a:ext>
            </a:extLst>
          </p:cNvPr>
          <p:cNvSpPr txBox="1">
            <a:spLocks noGrp="1" noRot="1" noMove="1" noResize="1" noEditPoints="1" noAdjustHandles="1" noChangeArrowheads="1" noChangeShapeType="1"/>
          </p:cNvSpPr>
          <p:nvPr/>
        </p:nvSpPr>
        <p:spPr>
          <a:xfrm>
            <a:off x="8008815" y="3424920"/>
            <a:ext cx="2955374" cy="369332"/>
          </a:xfrm>
          <a:prstGeom prst="rect">
            <a:avLst/>
          </a:prstGeom>
          <a:noFill/>
        </p:spPr>
        <p:txBody>
          <a:bodyPr wrap="square" rtlCol="0">
            <a:spAutoFit/>
          </a:bodyPr>
          <a:lstStyle/>
          <a:p>
            <a:pPr algn="ctr"/>
            <a:r>
              <a:rPr lang="en-GB" sz="1800" b="1" dirty="0">
                <a:solidFill>
                  <a:srgbClr val="EE2A24"/>
                </a:solidFill>
                <a:latin typeface="Arial"/>
                <a:cs typeface="Arial"/>
              </a:rPr>
              <a:t>For use across all topics</a:t>
            </a:r>
          </a:p>
        </p:txBody>
      </p:sp>
      <p:sp>
        <p:nvSpPr>
          <p:cNvPr id="69" name="TextBox 68">
            <a:extLst>
              <a:ext uri="{FF2B5EF4-FFF2-40B4-BE49-F238E27FC236}">
                <a16:creationId xmlns:a16="http://schemas.microsoft.com/office/drawing/2014/main" id="{1162C92D-3865-F7B7-BBA9-790024B5C96D}"/>
              </a:ext>
            </a:extLst>
          </p:cNvPr>
          <p:cNvSpPr txBox="1">
            <a:spLocks noGrp="1" noRot="1" noMove="1" noResize="1" noEditPoints="1" noAdjustHandles="1" noChangeArrowheads="1" noChangeShapeType="1"/>
          </p:cNvSpPr>
          <p:nvPr/>
        </p:nvSpPr>
        <p:spPr>
          <a:xfrm>
            <a:off x="7914585" y="3789878"/>
            <a:ext cx="1513302" cy="1200329"/>
          </a:xfrm>
          <a:prstGeom prst="rect">
            <a:avLst/>
          </a:prstGeom>
          <a:noFill/>
        </p:spPr>
        <p:txBody>
          <a:bodyPr wrap="square" rtlCol="0">
            <a:spAutoFit/>
          </a:bodyPr>
          <a:lstStyle/>
          <a:p>
            <a:r>
              <a:rPr lang="en-GB" sz="1200" b="1" dirty="0">
                <a:latin typeface="Arial" panose="020B0604020202020204" pitchFamily="34" charset="0"/>
                <a:cs typeface="Arial" panose="020B0604020202020204" pitchFamily="34" charset="0"/>
              </a:rPr>
              <a:t>Starters</a:t>
            </a:r>
          </a:p>
          <a:p>
            <a:endParaRPr lang="en-GB" sz="1200" b="1"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Plenaries</a:t>
            </a:r>
          </a:p>
          <a:p>
            <a:endParaRPr lang="en-GB" sz="1200" b="1"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Weather Together </a:t>
            </a:r>
          </a:p>
          <a:p>
            <a:r>
              <a:rPr lang="en-GB" sz="1200" b="1" dirty="0">
                <a:latin typeface="Arial" panose="020B0604020202020204" pitchFamily="34" charset="0"/>
                <a:cs typeface="Arial" panose="020B0604020202020204" pitchFamily="34" charset="0"/>
              </a:rPr>
              <a:t>award tracker</a:t>
            </a:r>
          </a:p>
        </p:txBody>
      </p:sp>
      <p:sp>
        <p:nvSpPr>
          <p:cNvPr id="6" name="Rectangle 5">
            <a:extLst>
              <a:ext uri="{FF2B5EF4-FFF2-40B4-BE49-F238E27FC236}">
                <a16:creationId xmlns:a16="http://schemas.microsoft.com/office/drawing/2014/main" id="{9FD48F1D-5075-A893-5EB8-A16DA3E4C8E6}"/>
              </a:ext>
            </a:extLst>
          </p:cNvPr>
          <p:cNvSpPr>
            <a:spLocks noGrp="1" noRot="1" noMove="1" noResize="1" noEditPoints="1" noAdjustHandles="1" noChangeArrowheads="1" noChangeShapeType="1"/>
          </p:cNvSpPr>
          <p:nvPr/>
        </p:nvSpPr>
        <p:spPr>
          <a:xfrm>
            <a:off x="7745901" y="3406219"/>
            <a:ext cx="295176" cy="315985"/>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106536FA-836C-EC7B-A292-4EDBF7A2C4F5}"/>
              </a:ext>
            </a:extLst>
          </p:cNvPr>
          <p:cNvPicPr>
            <a:picLocks noGrp="1" noRot="1" noChangeAspect="1" noMove="1" noResize="1" noEditPoints="1" noAdjustHandles="1" noChangeArrowheads="1" noChangeShapeType="1" noCrop="1"/>
          </p:cNvPicPr>
          <p:nvPr/>
        </p:nvPicPr>
        <p:blipFill>
          <a:blip r:embed="rId14"/>
          <a:stretch>
            <a:fillRect/>
          </a:stretch>
        </p:blipFill>
        <p:spPr>
          <a:xfrm>
            <a:off x="4019462" y="3773249"/>
            <a:ext cx="3121333" cy="1562071"/>
          </a:xfrm>
          <a:prstGeom prst="rect">
            <a:avLst/>
          </a:prstGeom>
        </p:spPr>
      </p:pic>
      <p:sp>
        <p:nvSpPr>
          <p:cNvPr id="13" name="TextBox 12">
            <a:extLst>
              <a:ext uri="{FF2B5EF4-FFF2-40B4-BE49-F238E27FC236}">
                <a16:creationId xmlns:a16="http://schemas.microsoft.com/office/drawing/2014/main" id="{7C4FB78C-D2BE-C5E6-4376-21C3CF7EFEBD}"/>
              </a:ext>
            </a:extLst>
          </p:cNvPr>
          <p:cNvSpPr txBox="1">
            <a:spLocks noGrp="1" noRot="1" noMove="1" noResize="1" noEditPoints="1" noAdjustHandles="1" noChangeArrowheads="1" noChangeShapeType="1"/>
          </p:cNvSpPr>
          <p:nvPr/>
        </p:nvSpPr>
        <p:spPr>
          <a:xfrm>
            <a:off x="4283655" y="5563365"/>
            <a:ext cx="2838145" cy="461665"/>
          </a:xfrm>
          <a:prstGeom prst="rect">
            <a:avLst/>
          </a:prstGeom>
          <a:noFill/>
        </p:spPr>
        <p:txBody>
          <a:bodyPr wrap="square" rtlCol="0">
            <a:spAutoFit/>
          </a:bodyPr>
          <a:lstStyle/>
          <a:p>
            <a:r>
              <a:rPr lang="en-GB" sz="1200" dirty="0">
                <a:solidFill>
                  <a:srgbClr val="7F7F7F"/>
                </a:solidFill>
                <a:latin typeface="Arial"/>
              </a:rPr>
              <a:t>Fill in this quick survey to help us improve Weather Together.</a:t>
            </a:r>
            <a:endParaRPr lang="en-GB" sz="1200" i="0" u="none" strike="noStrike" noProof="0" dirty="0">
              <a:solidFill>
                <a:srgbClr val="7F7F7F"/>
              </a:solidFill>
              <a:latin typeface="Arial"/>
            </a:endParaRPr>
          </a:p>
        </p:txBody>
      </p:sp>
      <p:pic>
        <p:nvPicPr>
          <p:cNvPr id="43" name="Picture 42">
            <a:extLst>
              <a:ext uri="{FF2B5EF4-FFF2-40B4-BE49-F238E27FC236}">
                <a16:creationId xmlns:a16="http://schemas.microsoft.com/office/drawing/2014/main" id="{3A3B48B8-968B-7C48-3772-99A82D5B3572}"/>
              </a:ext>
            </a:extLst>
          </p:cNvPr>
          <p:cNvPicPr>
            <a:picLocks noGrp="1" noRot="1" noChangeAspect="1" noMove="1" noResize="1" noEditPoints="1" noAdjustHandles="1" noChangeArrowheads="1" noChangeShapeType="1" noCrop="1"/>
          </p:cNvPicPr>
          <p:nvPr/>
        </p:nvPicPr>
        <p:blipFill>
          <a:blip r:embed="rId15"/>
          <a:stretch>
            <a:fillRect/>
          </a:stretch>
        </p:blipFill>
        <p:spPr>
          <a:xfrm>
            <a:off x="7731552" y="1388835"/>
            <a:ext cx="1801097" cy="211809"/>
          </a:xfrm>
          <a:prstGeom prst="rect">
            <a:avLst/>
          </a:prstGeom>
        </p:spPr>
      </p:pic>
      <p:pic>
        <p:nvPicPr>
          <p:cNvPr id="44" name="Picture 43">
            <a:extLst>
              <a:ext uri="{FF2B5EF4-FFF2-40B4-BE49-F238E27FC236}">
                <a16:creationId xmlns:a16="http://schemas.microsoft.com/office/drawing/2014/main" id="{BA84FC77-4396-B072-E560-19F8A46C4CD3}"/>
              </a:ext>
            </a:extLst>
          </p:cNvPr>
          <p:cNvPicPr>
            <a:picLocks noGrp="1" noRot="1" noChangeAspect="1" noMove="1" noResize="1" noEditPoints="1" noAdjustHandles="1" noChangeArrowheads="1" noChangeShapeType="1" noCrop="1"/>
          </p:cNvPicPr>
          <p:nvPr/>
        </p:nvPicPr>
        <p:blipFill rotWithShape="1">
          <a:blip r:embed="rId4"/>
          <a:srcRect l="35303" t="-2205" r="4145" b="-1"/>
          <a:stretch/>
        </p:blipFill>
        <p:spPr>
          <a:xfrm>
            <a:off x="721453" y="1365508"/>
            <a:ext cx="2225033" cy="334756"/>
          </a:xfrm>
          <a:prstGeom prst="rect">
            <a:avLst/>
          </a:prstGeom>
        </p:spPr>
      </p:pic>
      <p:pic>
        <p:nvPicPr>
          <p:cNvPr id="46" name="Picture 45">
            <a:extLst>
              <a:ext uri="{FF2B5EF4-FFF2-40B4-BE49-F238E27FC236}">
                <a16:creationId xmlns:a16="http://schemas.microsoft.com/office/drawing/2014/main" id="{E4F1DF51-B17F-BC68-3908-E2BFBAF37E1D}"/>
              </a:ext>
            </a:extLst>
          </p:cNvPr>
          <p:cNvPicPr>
            <a:picLocks noGrp="1" noRot="1" noChangeAspect="1" noMove="1" noResize="1" noEditPoints="1" noAdjustHandles="1" noChangeArrowheads="1" noChangeShapeType="1" noCrop="1"/>
          </p:cNvPicPr>
          <p:nvPr/>
        </p:nvPicPr>
        <p:blipFill rotWithShape="1">
          <a:blip r:embed="rId7"/>
          <a:srcRect l="34140" t="30905" r="5399" b="-3095"/>
          <a:stretch/>
        </p:blipFill>
        <p:spPr>
          <a:xfrm>
            <a:off x="651910" y="4044399"/>
            <a:ext cx="2129594" cy="216322"/>
          </a:xfrm>
          <a:prstGeom prst="rect">
            <a:avLst/>
          </a:prstGeom>
        </p:spPr>
      </p:pic>
      <p:sp>
        <p:nvSpPr>
          <p:cNvPr id="17" name="TextBox 16">
            <a:extLst>
              <a:ext uri="{FF2B5EF4-FFF2-40B4-BE49-F238E27FC236}">
                <a16:creationId xmlns:a16="http://schemas.microsoft.com/office/drawing/2014/main" id="{3AD5A2B4-A62E-61EE-B07D-7FDF13A1CFAB}"/>
              </a:ext>
            </a:extLst>
          </p:cNvPr>
          <p:cNvSpPr txBox="1">
            <a:spLocks noGrp="1" noRot="1" noMove="1" noResize="1" noEditPoints="1" noAdjustHandles="1" noChangeArrowheads="1" noChangeShapeType="1"/>
          </p:cNvSpPr>
          <p:nvPr/>
        </p:nvSpPr>
        <p:spPr>
          <a:xfrm>
            <a:off x="7905138" y="5558714"/>
            <a:ext cx="2838145" cy="276999"/>
          </a:xfrm>
          <a:prstGeom prst="rect">
            <a:avLst/>
          </a:prstGeom>
          <a:noFill/>
        </p:spPr>
        <p:txBody>
          <a:bodyPr wrap="square" rtlCol="0">
            <a:spAutoFit/>
          </a:bodyPr>
          <a:lstStyle/>
          <a:p>
            <a:r>
              <a:rPr lang="en-GB" sz="1200" dirty="0">
                <a:solidFill>
                  <a:schemeClr val="tx1">
                    <a:lumMod val="50000"/>
                    <a:lumOff val="50000"/>
                  </a:schemeClr>
                </a:solidFill>
                <a:latin typeface="Arial"/>
              </a:rPr>
              <a:t>Click here to open the full web index.</a:t>
            </a:r>
            <a:endParaRPr lang="en-GB" sz="1200" b="0" i="0" u="none" strike="noStrike" noProof="0" dirty="0">
              <a:solidFill>
                <a:schemeClr val="tx1">
                  <a:lumMod val="50000"/>
                  <a:lumOff val="50000"/>
                </a:schemeClr>
              </a:solidFill>
              <a:latin typeface="Arial"/>
            </a:endParaRPr>
          </a:p>
        </p:txBody>
      </p:sp>
      <p:sp>
        <p:nvSpPr>
          <p:cNvPr id="7" name="TextBox 6">
            <a:extLst>
              <a:ext uri="{FF2B5EF4-FFF2-40B4-BE49-F238E27FC236}">
                <a16:creationId xmlns:a16="http://schemas.microsoft.com/office/drawing/2014/main" id="{D4348D22-1B6B-916E-558C-618FDA8FBC57}"/>
              </a:ext>
            </a:extLst>
          </p:cNvPr>
          <p:cNvSpPr txBox="1">
            <a:spLocks noGrp="1" noRot="1" noMove="1" noResize="1" noEditPoints="1" noAdjustHandles="1" noChangeArrowheads="1" noChangeShapeType="1"/>
          </p:cNvSpPr>
          <p:nvPr/>
        </p:nvSpPr>
        <p:spPr>
          <a:xfrm>
            <a:off x="4389414" y="5328788"/>
            <a:ext cx="2838145" cy="276999"/>
          </a:xfrm>
          <a:prstGeom prst="rect">
            <a:avLst/>
          </a:prstGeom>
          <a:noFill/>
        </p:spPr>
        <p:txBody>
          <a:bodyPr wrap="square" rtlCol="0">
            <a:spAutoFit/>
          </a:bodyPr>
          <a:lstStyle/>
          <a:p>
            <a:r>
              <a:rPr lang="en-GB" sz="1200" b="1" i="0" u="none" strike="noStrike" noProof="0" dirty="0">
                <a:solidFill>
                  <a:srgbClr val="EE2A24"/>
                </a:solidFill>
                <a:latin typeface="Arial"/>
              </a:rPr>
              <a:t>Rate these resources</a:t>
            </a:r>
          </a:p>
        </p:txBody>
      </p:sp>
      <p:pic>
        <p:nvPicPr>
          <p:cNvPr id="9" name="Picture 8">
            <a:extLst>
              <a:ext uri="{FF2B5EF4-FFF2-40B4-BE49-F238E27FC236}">
                <a16:creationId xmlns:a16="http://schemas.microsoft.com/office/drawing/2014/main" id="{EF0D9239-EC5A-53FD-FDB7-7ADCC37B3C9F}"/>
              </a:ext>
            </a:extLst>
          </p:cNvPr>
          <p:cNvPicPr>
            <a:picLocks noGrp="1" noRot="1" noChangeAspect="1" noMove="1" noResize="1" noEditPoints="1" noAdjustHandles="1" noChangeArrowheads="1" noChangeShapeType="1" noCrop="1"/>
          </p:cNvPicPr>
          <p:nvPr/>
        </p:nvPicPr>
        <p:blipFill rotWithShape="1">
          <a:blip r:embed="rId11"/>
          <a:srcRect l="34210" t="21074" r="59821" b="28566"/>
          <a:stretch/>
        </p:blipFill>
        <p:spPr>
          <a:xfrm>
            <a:off x="4272464" y="5367208"/>
            <a:ext cx="218682" cy="200157"/>
          </a:xfrm>
          <a:prstGeom prst="rect">
            <a:avLst/>
          </a:prstGeom>
        </p:spPr>
      </p:pic>
      <p:sp>
        <p:nvSpPr>
          <p:cNvPr id="14" name="Rectangle 13">
            <a:hlinkClick r:id="rId16"/>
            <a:extLst>
              <a:ext uri="{FF2B5EF4-FFF2-40B4-BE49-F238E27FC236}">
                <a16:creationId xmlns:a16="http://schemas.microsoft.com/office/drawing/2014/main" id="{CF5E5D50-4C8D-E3F6-5E4D-441A08499C32}"/>
              </a:ext>
            </a:extLst>
          </p:cNvPr>
          <p:cNvSpPr>
            <a:spLocks noGrp="1" noRot="1" noMove="1" noResize="1" noEditPoints="1" noAdjustHandles="1" noChangeArrowheads="1" noChangeShapeType="1"/>
          </p:cNvSpPr>
          <p:nvPr/>
        </p:nvSpPr>
        <p:spPr>
          <a:xfrm>
            <a:off x="6804536" y="5390689"/>
            <a:ext cx="514434" cy="523220"/>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latin typeface="Arial" panose="020B0604020202020204" pitchFamily="34" charset="0"/>
                <a:cs typeface="Arial" panose="020B0604020202020204" pitchFamily="34" charset="0"/>
              </a:rPr>
              <a:t>Link</a:t>
            </a:r>
          </a:p>
        </p:txBody>
      </p:sp>
      <p:sp>
        <p:nvSpPr>
          <p:cNvPr id="15" name="TextBox 14">
            <a:extLst>
              <a:ext uri="{FF2B5EF4-FFF2-40B4-BE49-F238E27FC236}">
                <a16:creationId xmlns:a16="http://schemas.microsoft.com/office/drawing/2014/main" id="{C0EAD123-06E5-ED54-6FAD-66DF8156B5C8}"/>
              </a:ext>
            </a:extLst>
          </p:cNvPr>
          <p:cNvSpPr txBox="1">
            <a:spLocks noGrp="1" noRot="1" noMove="1" noResize="1" noEditPoints="1" noAdjustHandles="1" noChangeArrowheads="1" noChangeShapeType="1"/>
          </p:cNvSpPr>
          <p:nvPr/>
        </p:nvSpPr>
        <p:spPr>
          <a:xfrm>
            <a:off x="7980076" y="5326916"/>
            <a:ext cx="2838145" cy="276999"/>
          </a:xfrm>
          <a:prstGeom prst="rect">
            <a:avLst/>
          </a:prstGeom>
          <a:noFill/>
        </p:spPr>
        <p:txBody>
          <a:bodyPr wrap="square" rtlCol="0">
            <a:spAutoFit/>
          </a:bodyPr>
          <a:lstStyle/>
          <a:p>
            <a:r>
              <a:rPr lang="en-GB" sz="1200" b="1" i="0" u="none" strike="noStrike" noProof="0" dirty="0">
                <a:solidFill>
                  <a:srgbClr val="EE2A24"/>
                </a:solidFill>
                <a:latin typeface="Arial"/>
              </a:rPr>
              <a:t>Open another activity</a:t>
            </a:r>
          </a:p>
        </p:txBody>
      </p:sp>
      <p:pic>
        <p:nvPicPr>
          <p:cNvPr id="18" name="Picture 17">
            <a:extLst>
              <a:ext uri="{FF2B5EF4-FFF2-40B4-BE49-F238E27FC236}">
                <a16:creationId xmlns:a16="http://schemas.microsoft.com/office/drawing/2014/main" id="{B61775E1-09DF-B156-F386-44C653F7D65A}"/>
              </a:ext>
            </a:extLst>
          </p:cNvPr>
          <p:cNvPicPr>
            <a:picLocks noGrp="1" noRot="1" noChangeAspect="1" noMove="1" noResize="1" noEditPoints="1" noAdjustHandles="1" noChangeArrowheads="1" noChangeShapeType="1" noCrop="1"/>
          </p:cNvPicPr>
          <p:nvPr/>
        </p:nvPicPr>
        <p:blipFill rotWithShape="1">
          <a:blip r:embed="rId11"/>
          <a:srcRect l="34210" t="21074" r="59821" b="28566"/>
          <a:stretch/>
        </p:blipFill>
        <p:spPr>
          <a:xfrm>
            <a:off x="7776505" y="5365336"/>
            <a:ext cx="218682" cy="200157"/>
          </a:xfrm>
          <a:prstGeom prst="rect">
            <a:avLst/>
          </a:prstGeom>
        </p:spPr>
      </p:pic>
      <p:sp>
        <p:nvSpPr>
          <p:cNvPr id="20" name="Rectangle 19">
            <a:hlinkClick r:id="rId17"/>
            <a:extLst>
              <a:ext uri="{FF2B5EF4-FFF2-40B4-BE49-F238E27FC236}">
                <a16:creationId xmlns:a16="http://schemas.microsoft.com/office/drawing/2014/main" id="{081618CC-521B-0783-B28E-2FFB6AA99BF4}"/>
              </a:ext>
            </a:extLst>
          </p:cNvPr>
          <p:cNvSpPr>
            <a:spLocks noGrp="1" noRot="1" noMove="1" noResize="1" noEditPoints="1" noAdjustHandles="1" noChangeArrowheads="1" noChangeShapeType="1"/>
          </p:cNvSpPr>
          <p:nvPr/>
        </p:nvSpPr>
        <p:spPr>
          <a:xfrm>
            <a:off x="10620756" y="5400810"/>
            <a:ext cx="514434" cy="523220"/>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latin typeface="Arial" panose="020B0604020202020204" pitchFamily="34" charset="0"/>
                <a:cs typeface="Arial" panose="020B0604020202020204" pitchFamily="34" charset="0"/>
              </a:rPr>
              <a:t>Link</a:t>
            </a:r>
            <a:endParaRPr lang="en-GB" sz="1000" dirty="0">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762334BB-06B5-09FF-0AE7-53F74452922D}"/>
              </a:ext>
            </a:extLst>
          </p:cNvPr>
          <p:cNvSpPr>
            <a:spLocks noGrp="1" noRot="1" noMove="1" noResize="1" noEditPoints="1" noAdjustHandles="1" noChangeArrowheads="1" noChangeShapeType="1"/>
          </p:cNvSpPr>
          <p:nvPr/>
        </p:nvSpPr>
        <p:spPr>
          <a:xfrm>
            <a:off x="29162" y="101166"/>
            <a:ext cx="12053981" cy="52257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09662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48B02F-62F4-49AE-800A-AF4AC913279C}"/>
              </a:ext>
            </a:extLst>
          </p:cNvPr>
          <p:cNvSpPr>
            <a:spLocks noGrp="1" noRot="1" noMove="1" noResize="1" noEditPoints="1" noAdjustHandles="1" noChangeArrowheads="1" noChangeShapeType="1"/>
          </p:cNvSpPr>
          <p:nvPr>
            <p:ph type="body" idx="4294967295"/>
          </p:nvPr>
        </p:nvSpPr>
        <p:spPr>
          <a:xfrm>
            <a:off x="715520" y="1672216"/>
            <a:ext cx="7324345" cy="4079145"/>
          </a:xfrm>
        </p:spPr>
        <p:txBody>
          <a:bodyPr vert="horz" lIns="91440" tIns="45720" rIns="91440" bIns="45720" rtlCol="0" anchor="t">
            <a:noAutofit/>
          </a:bodyPr>
          <a:lstStyle/>
          <a:p>
            <a:pPr marL="514350" indent="-514350" algn="l">
              <a:lnSpc>
                <a:spcPct val="110000"/>
              </a:lnSpc>
              <a:buFont typeface="+mj-lt"/>
              <a:buAutoNum type="arabicPeriod"/>
            </a:pPr>
            <a:r>
              <a:rPr lang="en-GB" sz="2300">
                <a:cs typeface="Calibri"/>
              </a:rPr>
              <a:t>Sit up straight with your feet flat on the floor. </a:t>
            </a:r>
          </a:p>
          <a:p>
            <a:pPr marL="514350" indent="-514350" algn="l">
              <a:lnSpc>
                <a:spcPct val="110000"/>
              </a:lnSpc>
              <a:buAutoNum type="arabicPeriod"/>
            </a:pPr>
            <a:r>
              <a:rPr lang="en-GB" sz="2300">
                <a:cs typeface="Calibri"/>
              </a:rPr>
              <a:t>Take a long slow breath and ask yourself: how does my body feel now? </a:t>
            </a:r>
          </a:p>
          <a:p>
            <a:pPr marL="514350" indent="-514350" algn="l">
              <a:lnSpc>
                <a:spcPct val="110000"/>
              </a:lnSpc>
              <a:buAutoNum type="arabicPeriod"/>
            </a:pPr>
            <a:r>
              <a:rPr lang="en-GB" sz="2300">
                <a:cs typeface="Calibri"/>
              </a:rPr>
              <a:t>Listen to the song and see if you can focus on a particular instrument or vocal. Keep focussing on this </a:t>
            </a:r>
            <a:r>
              <a:rPr lang="en-GB" sz="2200">
                <a:cs typeface="Calibri"/>
              </a:rPr>
              <a:t>throughout</a:t>
            </a:r>
            <a:r>
              <a:rPr lang="en-GB" sz="2300">
                <a:cs typeface="Calibri"/>
              </a:rPr>
              <a:t> the song.</a:t>
            </a:r>
          </a:p>
          <a:p>
            <a:pPr marL="514350" indent="-514350" algn="l">
              <a:lnSpc>
                <a:spcPct val="110000"/>
              </a:lnSpc>
              <a:buFont typeface="+mj-lt"/>
              <a:buAutoNum type="arabicPeriod"/>
            </a:pPr>
            <a:r>
              <a:rPr lang="en-GB" sz="2300">
                <a:cs typeface="Calibri"/>
              </a:rPr>
              <a:t>At the end, check in with yourself again by asking: how does my body feel just now?</a:t>
            </a:r>
          </a:p>
        </p:txBody>
      </p:sp>
      <p:pic>
        <p:nvPicPr>
          <p:cNvPr id="5" name="Picture 4">
            <a:extLst>
              <a:ext uri="{FF2B5EF4-FFF2-40B4-BE49-F238E27FC236}">
                <a16:creationId xmlns:a16="http://schemas.microsoft.com/office/drawing/2014/main" id="{A73F39B6-92F3-DCE4-1108-C57988F4BC1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rotWithShape="1">
          <a:blip r:embed="rId3"/>
          <a:srcRect l="826" t="40296" r="-826" b="2753"/>
          <a:stretch/>
        </p:blipFill>
        <p:spPr>
          <a:xfrm rot="21327749">
            <a:off x="-189572" y="-411409"/>
            <a:ext cx="10458508" cy="1198087"/>
          </a:xfrm>
          <a:prstGeom prst="rect">
            <a:avLst/>
          </a:prstGeom>
        </p:spPr>
      </p:pic>
      <p:sp>
        <p:nvSpPr>
          <p:cNvPr id="6" name="Title 5">
            <a:extLst>
              <a:ext uri="{FF2B5EF4-FFF2-40B4-BE49-F238E27FC236}">
                <a16:creationId xmlns:a16="http://schemas.microsoft.com/office/drawing/2014/main" id="{1CA21017-BB73-A603-C95E-55D52A6C3B7F}"/>
              </a:ext>
            </a:extLst>
          </p:cNvPr>
          <p:cNvSpPr txBox="1">
            <a:spLocks noGrp="1" noRot="1" noMove="1" noResize="1" noEditPoints="1" noAdjustHandles="1" noChangeArrowheads="1" noChangeShapeType="1"/>
          </p:cNvSpPr>
          <p:nvPr>
            <p:ph type="title" idx="4294967295"/>
          </p:nvPr>
        </p:nvSpPr>
        <p:spPr>
          <a:xfrm rot="16200000">
            <a:off x="10760533" y="821223"/>
            <a:ext cx="1748582"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FF0000"/>
                </a:solidFill>
                <a:effectLst/>
                <a:uLnTx/>
                <a:uFillTx/>
                <a:latin typeface="HelveticaNeueLT Pro 55 Roman" panose="020B0604020202020204"/>
                <a:ea typeface="+mn-ea"/>
                <a:cs typeface="+mn-cs"/>
              </a:rPr>
              <a:t>Pause</a:t>
            </a:r>
          </a:p>
        </p:txBody>
      </p:sp>
      <p:sp>
        <p:nvSpPr>
          <p:cNvPr id="8" name="TextBox 7">
            <a:extLst>
              <a:ext uri="{FF2B5EF4-FFF2-40B4-BE49-F238E27FC236}">
                <a16:creationId xmlns:a16="http://schemas.microsoft.com/office/drawing/2014/main" id="{7DAA8A7D-2CE0-ACAC-D505-F91DDA04C30F}"/>
              </a:ext>
            </a:extLst>
          </p:cNvPr>
          <p:cNvSpPr txBox="1">
            <a:spLocks noGrp="1" noRot="1" noMove="1" noResize="1" noEditPoints="1" noAdjustHandles="1" noChangeArrowheads="1" noChangeShapeType="1"/>
          </p:cNvSpPr>
          <p:nvPr/>
        </p:nvSpPr>
        <p:spPr>
          <a:xfrm>
            <a:off x="715520" y="806508"/>
            <a:ext cx="10458508" cy="587853"/>
          </a:xfrm>
          <a:prstGeom prst="rect">
            <a:avLst/>
          </a:prstGeom>
          <a:noFill/>
        </p:spPr>
        <p:txBody>
          <a:bodyPr wrap="square">
            <a:spAutoFit/>
          </a:bodyPr>
          <a:lstStyle/>
          <a:p>
            <a:pPr marL="0" indent="0" algn="l">
              <a:lnSpc>
                <a:spcPct val="110000"/>
              </a:lnSpc>
              <a:buNone/>
            </a:pPr>
            <a:r>
              <a:rPr lang="en-GB" sz="3200" b="1">
                <a:latin typeface="HelveticaNeueLT Pro 45 Lt"/>
                <a:cs typeface="Calibri"/>
              </a:rPr>
              <a:t>Take a moment to really listen</a:t>
            </a:r>
          </a:p>
        </p:txBody>
      </p:sp>
      <p:pic>
        <p:nvPicPr>
          <p:cNvPr id="4" name="Picture 3" descr="Logo&#10;&#10;Description automatically generated">
            <a:extLst>
              <a:ext uri="{FF2B5EF4-FFF2-40B4-BE49-F238E27FC236}">
                <a16:creationId xmlns:a16="http://schemas.microsoft.com/office/drawing/2014/main" id="{BAA906DA-D0DB-A3E6-3FA6-1C798B695101}"/>
              </a:ext>
            </a:extLst>
          </p:cNvPr>
          <p:cNvPicPr>
            <a:picLocks noGrp="1" noRot="1" noChangeAspect="1" noMove="1" noResize="1" noEditPoints="1" noAdjustHandles="1" noChangeArrowheads="1" noChangeShapeType="1" noCrop="1"/>
          </p:cNvPicPr>
          <p:nvPr/>
        </p:nvPicPr>
        <p:blipFill rotWithShape="1">
          <a:blip r:embed="rId4" cstate="email">
            <a:extLst>
              <a:ext uri="{28A0092B-C50C-407E-A947-70E740481C1C}">
                <a14:useLocalDpi xmlns:a14="http://schemas.microsoft.com/office/drawing/2010/main" val="0"/>
              </a:ext>
            </a:extLst>
          </a:blip>
          <a:srcRect l="28300" t="14389" r="27052" b="10271"/>
          <a:stretch/>
        </p:blipFill>
        <p:spPr>
          <a:xfrm>
            <a:off x="8575364" y="2442595"/>
            <a:ext cx="2373086" cy="2253342"/>
          </a:xfrm>
          <a:prstGeom prst="rect">
            <a:avLst/>
          </a:prstGeom>
          <a:ln w="19050">
            <a:solidFill>
              <a:schemeClr val="bg1"/>
            </a:solidFill>
          </a:ln>
        </p:spPr>
      </p:pic>
      <p:sp>
        <p:nvSpPr>
          <p:cNvPr id="7" name="Rectangle 6" descr="A pause symbol">
            <a:extLst>
              <a:ext uri="{FF2B5EF4-FFF2-40B4-BE49-F238E27FC236}">
                <a16:creationId xmlns:a16="http://schemas.microsoft.com/office/drawing/2014/main" id="{EBF4570E-6D7A-3FA2-D929-B0CEFE9C5BAA}"/>
              </a:ext>
            </a:extLst>
          </p:cNvPr>
          <p:cNvSpPr>
            <a:spLocks noGrp="1" noRot="1" noMove="1" noResize="1" noEditPoints="1" noAdjustHandles="1" noChangeArrowheads="1" noChangeShapeType="1"/>
          </p:cNvSpPr>
          <p:nvPr/>
        </p:nvSpPr>
        <p:spPr>
          <a:xfrm>
            <a:off x="8433850" y="2406789"/>
            <a:ext cx="2514600" cy="2253342"/>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534F0C41-83B7-4BD4-A0C7-6A305442B793}"/>
              </a:ext>
            </a:extLst>
          </p:cNvPr>
          <p:cNvSpPr>
            <a:spLocks noGrp="1" noRot="1" noMove="1" noResize="1" noEditPoints="1" noAdjustHandles="1" noChangeArrowheads="1" noChangeShapeType="1"/>
          </p:cNvSpPr>
          <p:nvPr/>
        </p:nvSpPr>
        <p:spPr>
          <a:xfrm>
            <a:off x="8620196" y="2425171"/>
            <a:ext cx="2283421" cy="2253342"/>
          </a:xfrm>
          <a:prstGeom prst="rect">
            <a:avLst/>
          </a:prstGeom>
          <a:noFill/>
          <a:ln w="152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a:extLst>
              <a:ext uri="{FF2B5EF4-FFF2-40B4-BE49-F238E27FC236}">
                <a16:creationId xmlns:a16="http://schemas.microsoft.com/office/drawing/2014/main" id="{AEC52CA1-BD66-B5F4-D494-4F07EF5593AE}"/>
              </a:ext>
            </a:extLst>
          </p:cNvPr>
          <p:cNvSpPr txBox="1">
            <a:spLocks noGrp="1" noRot="1" noMove="1" noResize="1" noEditPoints="1" noAdjustHandles="1" noChangeArrowheads="1" noChangeShapeType="1"/>
          </p:cNvSpPr>
          <p:nvPr/>
        </p:nvSpPr>
        <p:spPr>
          <a:xfrm>
            <a:off x="8257484" y="1987902"/>
            <a:ext cx="2867333" cy="31775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a:r>
              <a:rPr lang="en-GB" sz="2800" b="1">
                <a:solidFill>
                  <a:srgbClr val="FF0000"/>
                </a:solidFill>
                <a:latin typeface="HelveticaNeueLT Pro 55 Roman" panose="020B0604020202020204" pitchFamily="34" charset="0"/>
              </a:rPr>
              <a:t>Take a pause</a:t>
            </a:r>
            <a:br>
              <a:rPr lang="en-GB" sz="2800">
                <a:latin typeface="HelveticaNeueLT Pro 55 Roman" panose="020B0604020202020204" pitchFamily="34" charset="0"/>
              </a:rPr>
            </a:br>
            <a:br>
              <a:rPr lang="en-GB" sz="2800">
                <a:latin typeface="HelveticaNeueLT Pro 55 Roman" panose="020B0604020202020204" pitchFamily="34" charset="0"/>
              </a:rPr>
            </a:br>
            <a:br>
              <a:rPr lang="en-GB" sz="2800">
                <a:latin typeface="HelveticaNeueLT Pro 55 Roman" panose="020B0604020202020204" pitchFamily="34" charset="0"/>
              </a:rPr>
            </a:br>
            <a:br>
              <a:rPr lang="en-GB" sz="2800">
                <a:latin typeface="HelveticaNeueLT Pro 55 Roman" panose="020B0604020202020204" pitchFamily="34" charset="0"/>
              </a:rPr>
            </a:br>
            <a:br>
              <a:rPr lang="en-GB" sz="2800">
                <a:latin typeface="HelveticaNeueLT Pro 55 Roman" panose="020B0604020202020204" pitchFamily="34" charset="0"/>
              </a:rPr>
            </a:br>
            <a:br>
              <a:rPr lang="en-GB" sz="2800">
                <a:latin typeface="HelveticaNeueLT Pro 55 Roman" panose="020B0604020202020204" pitchFamily="34" charset="0"/>
              </a:rPr>
            </a:br>
            <a:br>
              <a:rPr lang="en-GB" sz="2800">
                <a:latin typeface="HelveticaNeueLT Pro 55 Roman" panose="020B0604020202020204" pitchFamily="34" charset="0"/>
              </a:rPr>
            </a:br>
            <a:r>
              <a:rPr lang="en-GB" sz="2800">
                <a:latin typeface="HelveticaNeueLT Pro 55 Roman" panose="020B0604020202020204" pitchFamily="34" charset="0"/>
              </a:rPr>
              <a:t> </a:t>
            </a:r>
            <a:r>
              <a:rPr lang="en-GB" sz="2800" b="1">
                <a:solidFill>
                  <a:srgbClr val="FF0000"/>
                </a:solidFill>
                <a:latin typeface="HelveticaNeueLT Pro 55 Roman"/>
              </a:rPr>
              <a:t>mindful music</a:t>
            </a:r>
            <a:endParaRPr lang="en-GB" sz="2800" b="1">
              <a:solidFill>
                <a:srgbClr val="FF0000"/>
              </a:solidFill>
              <a:latin typeface="HelveticaNeueLT Pro 55 Roman" panose="020B0604020202020204" pitchFamily="34" charset="0"/>
            </a:endParaRPr>
          </a:p>
        </p:txBody>
      </p:sp>
      <p:pic>
        <p:nvPicPr>
          <p:cNvPr id="2" name="Picture 1" descr="A picture containing logo&#10;&#10;Description automatically generated">
            <a:extLst>
              <a:ext uri="{FF2B5EF4-FFF2-40B4-BE49-F238E27FC236}">
                <a16:creationId xmlns:a16="http://schemas.microsoft.com/office/drawing/2014/main" id="{6E12CB1B-CE4B-575B-37AB-B3944728DE18}"/>
              </a:ext>
            </a:extLst>
          </p:cNvPr>
          <p:cNvPicPr>
            <a:picLocks noGrp="1" noRot="1" noChangeAspect="1" noMove="1" noResize="1" noEditPoints="1" noAdjustHandles="1" noChangeArrowheads="1" noChangeShapeType="1" noCrop="1"/>
          </p:cNvPicPr>
          <p:nvPr/>
        </p:nvPicPr>
        <p:blipFill rotWithShape="1">
          <a:blip r:embed="rId5" cstate="email">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757917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
                                            <p:txEl>
                                              <p:pRg st="0" end="0"/>
                                            </p:txEl>
                                          </p:spTgt>
                                        </p:tgtEl>
                                      </p:cBhvr>
                                    </p:animEffect>
                                    <p:set>
                                      <p:cBhvr>
                                        <p:cTn id="12"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3">
                                            <p:txEl>
                                              <p:pRg st="1" end="1"/>
                                            </p:txEl>
                                          </p:spTgt>
                                        </p:tgtEl>
                                      </p:cBhvr>
                                    </p:animEffect>
                                    <p:set>
                                      <p:cBhvr>
                                        <p:cTn id="22" dur="1" fill="hold">
                                          <p:stCondLst>
                                            <p:cond delay="499"/>
                                          </p:stCondLst>
                                        </p:cTn>
                                        <p:tgtEl>
                                          <p:spTgt spid="3">
                                            <p:txEl>
                                              <p:pRg st="1" end="1"/>
                                            </p:txEl>
                                          </p:spTgt>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3">
                                            <p:txEl>
                                              <p:pRg st="2" end="2"/>
                                            </p:txEl>
                                          </p:spTgt>
                                        </p:tgtEl>
                                      </p:cBhvr>
                                    </p:animEffect>
                                    <p:set>
                                      <p:cBhvr>
                                        <p:cTn id="32" dur="1" fill="hold">
                                          <p:stCondLst>
                                            <p:cond delay="499"/>
                                          </p:stCondLst>
                                        </p:cTn>
                                        <p:tgtEl>
                                          <p:spTgt spid="3">
                                            <p:txEl>
                                              <p:pRg st="2" end="2"/>
                                            </p:txEl>
                                          </p:spTgt>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3">
                                            <p:txEl>
                                              <p:pRg st="3" end="3"/>
                                            </p:txEl>
                                          </p:spTgt>
                                        </p:tgtEl>
                                      </p:cBhvr>
                                    </p:animEffect>
                                    <p:set>
                                      <p:cBhvr>
                                        <p:cTn id="42" dur="1" fill="hold">
                                          <p:stCondLst>
                                            <p:cond delay="499"/>
                                          </p:stCondLst>
                                        </p:cTn>
                                        <p:tgtEl>
                                          <p:spTgt spid="3">
                                            <p:txEl>
                                              <p:pRg st="3" end="3"/>
                                            </p:txEl>
                                          </p:spTgt>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A cartoon of a house in a flood, there are sandbags in front of the house. There is a person kayaking in the floodwater. ">
            <a:extLst>
              <a:ext uri="{FF2B5EF4-FFF2-40B4-BE49-F238E27FC236}">
                <a16:creationId xmlns:a16="http://schemas.microsoft.com/office/drawing/2014/main" id="{79F7B17C-B45F-41BB-30B0-D22DE3085E9E}"/>
              </a:ext>
            </a:extLst>
          </p:cNvPr>
          <p:cNvPicPr>
            <a:picLocks noGrp="1" noRot="1" noChangeAspect="1" noMove="1" noResize="1" noEditPoints="1" noAdjustHandles="1" noChangeArrowheads="1" noChangeShapeType="1" noCrop="1"/>
          </p:cNvPicPr>
          <p:nvPr/>
        </p:nvPicPr>
        <p:blipFill>
          <a:blip r:embed="rId3"/>
          <a:stretch>
            <a:fillRect/>
          </a:stretch>
        </p:blipFill>
        <p:spPr>
          <a:xfrm>
            <a:off x="596996" y="329159"/>
            <a:ext cx="10985809" cy="5571304"/>
          </a:xfrm>
          <a:prstGeom prst="rect">
            <a:avLst/>
          </a:prstGeom>
        </p:spPr>
      </p:pic>
      <p:pic>
        <p:nvPicPr>
          <p:cNvPr id="7" name="Picture 2">
            <a:extLst>
              <a:ext uri="{FF2B5EF4-FFF2-40B4-BE49-F238E27FC236}">
                <a16:creationId xmlns:a16="http://schemas.microsoft.com/office/drawing/2014/main" id="{3D7F7519-5B04-7B31-A377-D2EEEFF6916D}"/>
              </a:ext>
            </a:extLst>
          </p:cNvPr>
          <p:cNvPicPr>
            <a:picLocks noGrp="1" noRo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1182350" cy="238125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0">
            <a:extLst>
              <a:ext uri="{FF2B5EF4-FFF2-40B4-BE49-F238E27FC236}">
                <a16:creationId xmlns:a16="http://schemas.microsoft.com/office/drawing/2014/main" id="{5FBE0452-AC8A-1681-7F13-5FE7F69B69F9}"/>
              </a:ext>
            </a:extLst>
          </p:cNvPr>
          <p:cNvSpPr txBox="1">
            <a:spLocks noGrp="1" noRot="1" noMove="1" noResize="1" noEditPoints="1" noAdjustHandles="1" noChangeArrowheads="1" noChangeShapeType="1"/>
          </p:cNvSpPr>
          <p:nvPr>
            <p:ph type="title" idx="4294967295"/>
          </p:nvPr>
        </p:nvSpPr>
        <p:spPr>
          <a:xfrm>
            <a:off x="1341763" y="4062319"/>
            <a:ext cx="9496274" cy="1274195"/>
          </a:xfrm>
          <a:prstGeom prst="rect">
            <a:avLst/>
          </a:prstGeom>
          <a:solidFill>
            <a:schemeClr val="bg1"/>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2400" b="0" i="0" u="none" strike="noStrike" kern="1200" cap="none" spc="0" normalizeH="0" baseline="0" noProof="0">
                <a:ln>
                  <a:noFill/>
                </a:ln>
                <a:solidFill>
                  <a:schemeClr val="tx1"/>
                </a:solidFill>
                <a:effectLst/>
                <a:uLnTx/>
                <a:uFillTx/>
                <a:latin typeface="HelveticaNeueLT Pro 55 Roman"/>
                <a:ea typeface="+mn-ea"/>
                <a:cs typeface="+mn-cs"/>
              </a:rPr>
              <a:t>Objective: </a:t>
            </a:r>
            <a:r>
              <a:rPr kumimoji="0" lang="en-GB" sz="2400" b="1" i="0" u="none" strike="noStrike" kern="1200" cap="none" spc="0" normalizeH="0" baseline="0" noProof="0">
                <a:ln>
                  <a:noFill/>
                </a:ln>
                <a:solidFill>
                  <a:srgbClr val="FF0000"/>
                </a:solidFill>
                <a:effectLst/>
                <a:uLnTx/>
                <a:uFillTx/>
                <a:latin typeface="HelveticaNeueLT Pro 55 Roman"/>
                <a:ea typeface="+mn-ea"/>
                <a:cs typeface="+mn-cs"/>
              </a:rPr>
              <a:t>Apply</a:t>
            </a:r>
            <a:r>
              <a:rPr kumimoji="0" lang="en-GB" sz="2400" b="0" i="0" u="none" strike="noStrike" kern="1200" cap="none" spc="0" normalizeH="0" baseline="0" noProof="0">
                <a:ln>
                  <a:noFill/>
                </a:ln>
                <a:solidFill>
                  <a:srgbClr val="000000"/>
                </a:solidFill>
                <a:effectLst/>
                <a:uLnTx/>
                <a:uFillTx/>
                <a:latin typeface="HelveticaNeueLT Pro 55 Roman"/>
                <a:ea typeface="+mn-ea"/>
                <a:cs typeface="+mn-cs"/>
              </a:rPr>
              <a:t> </a:t>
            </a:r>
            <a:r>
              <a:rPr kumimoji="0" lang="en-GB" sz="2400" b="0" i="0" u="none" strike="noStrike" kern="1200" cap="none" spc="0" normalizeH="0" baseline="0" noProof="0">
                <a:ln>
                  <a:noFill/>
                </a:ln>
                <a:solidFill>
                  <a:srgbClr val="000000"/>
                </a:solidFill>
                <a:effectLst/>
                <a:uLnTx/>
                <a:uFillTx/>
                <a:latin typeface="HelveticaNeueLT Pro 55 Roman" panose="020B0604020202020204" pitchFamily="34" charset="0"/>
                <a:ea typeface="+mn-ea"/>
                <a:cs typeface="+mn-cs"/>
              </a:rPr>
              <a:t>your learning to prepare for and cope with a flood.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chemeClr val="tx1"/>
                </a:solidFill>
                <a:effectLst/>
                <a:uLnTx/>
                <a:uFillTx/>
                <a:latin typeface="HelveticaNeueLT Pro 55 Roman"/>
                <a:ea typeface="+mn-ea"/>
                <a:cs typeface="+mn-cs"/>
              </a:rPr>
              <a:t>To meet this objective, you’ll play through a scenario game to learn how to prepare for a flood.</a:t>
            </a:r>
            <a:endParaRPr kumimoji="0" lang="en-GB" sz="2400" b="0" i="0" u="none" strike="noStrike" kern="1200" cap="none" spc="0" normalizeH="0" baseline="0" noProof="0">
              <a:ln>
                <a:noFill/>
              </a:ln>
              <a:solidFill>
                <a:schemeClr val="tx1"/>
              </a:solidFill>
              <a:effectLst/>
              <a:uLnTx/>
              <a:uFillTx/>
              <a:latin typeface="HelveticaNeueLT Pro 55 Roman" panose="020B0604020202020204" pitchFamily="34" charset="0"/>
              <a:ea typeface="+mn-ea"/>
              <a:cs typeface="+mn-cs"/>
            </a:endParaRPr>
          </a:p>
        </p:txBody>
      </p:sp>
      <p:sp>
        <p:nvSpPr>
          <p:cNvPr id="2" name="TextBox 1">
            <a:extLst>
              <a:ext uri="{FF2B5EF4-FFF2-40B4-BE49-F238E27FC236}">
                <a16:creationId xmlns:a16="http://schemas.microsoft.com/office/drawing/2014/main" id="{72E3D393-9F54-4FDE-C140-384DA68C3F65}"/>
              </a:ext>
            </a:extLst>
          </p:cNvPr>
          <p:cNvSpPr txBox="1">
            <a:spLocks noGrp="1" noRot="1" noMove="1" noResize="1" noEditPoints="1" noAdjustHandles="1" noChangeArrowheads="1" noChangeShapeType="1"/>
          </p:cNvSpPr>
          <p:nvPr/>
        </p:nvSpPr>
        <p:spPr>
          <a:xfrm rot="16200000">
            <a:off x="10404378" y="1130623"/>
            <a:ext cx="2381250" cy="584775"/>
          </a:xfrm>
          <a:prstGeom prst="rect">
            <a:avLst/>
          </a:prstGeom>
          <a:noFill/>
        </p:spPr>
        <p:txBody>
          <a:bodyPr wrap="square" rtlCol="0">
            <a:spAutoFit/>
          </a:bodyPr>
          <a:lstStyle/>
          <a:p>
            <a:r>
              <a:rPr lang="en-GB" sz="3200" b="1">
                <a:solidFill>
                  <a:srgbClr val="FF0000"/>
                </a:solidFill>
                <a:latin typeface="HelveticaNeueLT Pro 55 Roman" panose="020B0604020202020204"/>
              </a:rPr>
              <a:t>Welcome</a:t>
            </a:r>
          </a:p>
        </p:txBody>
      </p:sp>
      <p:pic>
        <p:nvPicPr>
          <p:cNvPr id="3" name="Picture 2" descr="Shape&#10;&#10;Description automatically generated with medium confidence">
            <a:extLst>
              <a:ext uri="{FF2B5EF4-FFF2-40B4-BE49-F238E27FC236}">
                <a16:creationId xmlns:a16="http://schemas.microsoft.com/office/drawing/2014/main" id="{CF06701C-F199-4877-8E46-F5E0D92ADA33}"/>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val="0"/>
              </a:ext>
            </a:extLst>
          </a:blip>
          <a:stretch>
            <a:fillRect/>
          </a:stretch>
        </p:blipFill>
        <p:spPr>
          <a:xfrm>
            <a:off x="2947988" y="541336"/>
            <a:ext cx="5672137" cy="3191824"/>
          </a:xfrm>
          <a:prstGeom prst="rect">
            <a:avLst/>
          </a:prstGeom>
        </p:spPr>
      </p:pic>
      <p:pic>
        <p:nvPicPr>
          <p:cNvPr id="4" name="Picture 3" descr="A picture containing logo&#10;&#10;Description automatically generated">
            <a:extLst>
              <a:ext uri="{FF2B5EF4-FFF2-40B4-BE49-F238E27FC236}">
                <a16:creationId xmlns:a16="http://schemas.microsoft.com/office/drawing/2014/main" id="{F7DB2E6D-7A09-21ED-05AB-DC18319346A7}"/>
              </a:ext>
            </a:extLst>
          </p:cNvPr>
          <p:cNvPicPr>
            <a:picLocks noGrp="1" noRot="1" noChangeAspect="1" noMove="1" noResize="1" noEditPoints="1" noAdjustHandles="1" noChangeArrowheads="1" noChangeShapeType="1" noCrop="1"/>
          </p:cNvPicPr>
          <p:nvPr/>
        </p:nvPicPr>
        <p:blipFill rotWithShape="1">
          <a:blip r:embed="rId6" cstate="email">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2982768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sitting on a couch&#10;&#10;">
            <a:extLst>
              <a:ext uri="{FF2B5EF4-FFF2-40B4-BE49-F238E27FC236}">
                <a16:creationId xmlns:a16="http://schemas.microsoft.com/office/drawing/2014/main" id="{85A938E9-545C-3B7A-7491-A559CC67170F}"/>
              </a:ext>
            </a:extLst>
          </p:cNvPr>
          <p:cNvPicPr>
            <a:picLocks noGrp="1" noRot="1" noChangeAspect="1" noMove="1" noResize="1" noEditPoints="1" noAdjustHandles="1" noChangeArrowheads="1" noChangeShapeType="1" noCrop="1"/>
          </p:cNvPicPr>
          <p:nvPr/>
        </p:nvPicPr>
        <p:blipFill rotWithShape="1">
          <a:blip r:embed="rId3" cstate="email">
            <a:extLst>
              <a:ext uri="{28A0092B-C50C-407E-A947-70E740481C1C}">
                <a14:useLocalDpi xmlns:a14="http://schemas.microsoft.com/office/drawing/2010/main" val="0"/>
              </a:ext>
            </a:extLst>
          </a:blip>
          <a:srcRect/>
          <a:stretch/>
        </p:blipFill>
        <p:spPr>
          <a:xfrm>
            <a:off x="710606" y="299656"/>
            <a:ext cx="10375676" cy="5553869"/>
          </a:xfrm>
          <a:prstGeom prst="rect">
            <a:avLst/>
          </a:prstGeom>
        </p:spPr>
      </p:pic>
      <p:pic>
        <p:nvPicPr>
          <p:cNvPr id="18" name="Picture 17" descr="A large question mark.">
            <a:extLst>
              <a:ext uri="{FF2B5EF4-FFF2-40B4-BE49-F238E27FC236}">
                <a16:creationId xmlns:a16="http://schemas.microsoft.com/office/drawing/2014/main" id="{2AA7C2FA-77AB-5457-8BC8-0106FA776226}"/>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val="0"/>
              </a:ext>
            </a:extLst>
          </a:blip>
          <a:stretch>
            <a:fillRect/>
          </a:stretch>
        </p:blipFill>
        <p:spPr>
          <a:xfrm>
            <a:off x="0" y="685871"/>
            <a:ext cx="4781438" cy="4781438"/>
          </a:xfrm>
          <a:prstGeom prst="rect">
            <a:avLst/>
          </a:prstGeom>
        </p:spPr>
      </p:pic>
      <p:sp>
        <p:nvSpPr>
          <p:cNvPr id="7" name="Title 1">
            <a:extLst>
              <a:ext uri="{FF2B5EF4-FFF2-40B4-BE49-F238E27FC236}">
                <a16:creationId xmlns:a16="http://schemas.microsoft.com/office/drawing/2014/main" id="{EA329A60-0DA7-99A1-0452-D803210AAADE}"/>
              </a:ext>
            </a:extLst>
          </p:cNvPr>
          <p:cNvSpPr txBox="1">
            <a:spLocks noGrp="1" noRot="1" noMove="1" noResize="1" noEditPoints="1" noAdjustHandles="1" noChangeArrowheads="1" noChangeShapeType="1"/>
          </p:cNvSpPr>
          <p:nvPr/>
        </p:nvSpPr>
        <p:spPr>
          <a:xfrm>
            <a:off x="3416853" y="659569"/>
            <a:ext cx="9825037" cy="1325563"/>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GB" sz="3600" b="1">
                <a:solidFill>
                  <a:prstClr val="black"/>
                </a:solidFill>
                <a:latin typeface="HelveticaNeueLT Pro 55 Roman" panose="020B0604020202020204" pitchFamily="34" charset="0"/>
              </a:rPr>
              <a:t>     </a:t>
            </a:r>
            <a:r>
              <a:rPr kumimoji="0" lang="en-GB" sz="3600" b="1" i="0" u="none" strike="noStrike" kern="1200" cap="none" spc="0" normalizeH="0" baseline="0" noProof="0">
                <a:ln>
                  <a:noFill/>
                </a:ln>
                <a:solidFill>
                  <a:prstClr val="black"/>
                </a:solidFill>
                <a:effectLst/>
                <a:uLnTx/>
                <a:uFillTx/>
                <a:latin typeface="HelveticaNeueLT Pro 55 Roman" panose="020B0604020202020204" pitchFamily="34" charset="0"/>
                <a:ea typeface="+mj-ea"/>
                <a:cs typeface="+mj-cs"/>
              </a:rPr>
              <a:t> </a:t>
            </a:r>
            <a:endParaRPr kumimoji="0" lang="en-GB" sz="3600" b="1" i="0" u="none" strike="noStrike" kern="1200" cap="none" spc="0" normalizeH="0" baseline="0" noProof="0">
              <a:ln>
                <a:noFill/>
              </a:ln>
              <a:solidFill>
                <a:schemeClr val="bg1"/>
              </a:solidFill>
              <a:effectLst/>
              <a:uLnTx/>
              <a:uFillTx/>
              <a:latin typeface="HelveticaNeueLT Pro 55 Roman" panose="020B0604020202020204" pitchFamily="34" charset="0"/>
              <a:ea typeface="+mj-ea"/>
              <a:cs typeface="+mj-cs"/>
            </a:endParaRPr>
          </a:p>
        </p:txBody>
      </p:sp>
      <p:sp>
        <p:nvSpPr>
          <p:cNvPr id="2" name="TextBox 1">
            <a:extLst>
              <a:ext uri="{FF2B5EF4-FFF2-40B4-BE49-F238E27FC236}">
                <a16:creationId xmlns:a16="http://schemas.microsoft.com/office/drawing/2014/main" id="{C8ECA51D-48C6-5AF4-2C65-E04AFD288AEB}"/>
              </a:ext>
            </a:extLst>
          </p:cNvPr>
          <p:cNvSpPr txBox="1">
            <a:spLocks noGrp="1" noRot="1" noMove="1" noResize="1" noEditPoints="1" noAdjustHandles="1" noChangeArrowheads="1" noChangeShapeType="1"/>
          </p:cNvSpPr>
          <p:nvPr/>
        </p:nvSpPr>
        <p:spPr>
          <a:xfrm rot="16200000">
            <a:off x="10149081" y="1487969"/>
            <a:ext cx="2886077" cy="584775"/>
          </a:xfrm>
          <a:prstGeom prst="rect">
            <a:avLst/>
          </a:prstGeom>
          <a:noFill/>
        </p:spPr>
        <p:txBody>
          <a:bodyPr wrap="square" rtlCol="0">
            <a:spAutoFit/>
          </a:bodyPr>
          <a:lstStyle/>
          <a:p>
            <a:r>
              <a:rPr lang="en-GB" sz="3200" b="1">
                <a:solidFill>
                  <a:srgbClr val="FF0000"/>
                </a:solidFill>
                <a:latin typeface="HelveticaNeueLT Pro 55 Roman" panose="020B0604020202020204"/>
              </a:rPr>
              <a:t>Big question</a:t>
            </a:r>
          </a:p>
        </p:txBody>
      </p:sp>
      <p:sp>
        <p:nvSpPr>
          <p:cNvPr id="8" name="Rectangle 7">
            <a:extLst>
              <a:ext uri="{FF2B5EF4-FFF2-40B4-BE49-F238E27FC236}">
                <a16:creationId xmlns:a16="http://schemas.microsoft.com/office/drawing/2014/main" id="{635C4FAB-F340-11AB-B8B3-F0F68E78A1CC}"/>
              </a:ext>
            </a:extLst>
          </p:cNvPr>
          <p:cNvSpPr>
            <a:spLocks noGrp="1" noRot="1" noMove="1" noResize="1" noEditPoints="1" noAdjustHandles="1" noChangeArrowheads="1" noChangeShapeType="1"/>
          </p:cNvSpPr>
          <p:nvPr/>
        </p:nvSpPr>
        <p:spPr>
          <a:xfrm>
            <a:off x="8871935" y="3429000"/>
            <a:ext cx="2697692" cy="25963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ontent Placeholder 5">
            <a:extLst>
              <a:ext uri="{FF2B5EF4-FFF2-40B4-BE49-F238E27FC236}">
                <a16:creationId xmlns:a16="http://schemas.microsoft.com/office/drawing/2014/main" id="{D3640B6C-28BF-5E91-F761-D3C80198E2D6}"/>
              </a:ext>
            </a:extLst>
          </p:cNvPr>
          <p:cNvSpPr txBox="1">
            <a:spLocks noGrp="1" noRot="1" noMove="1" noResize="1" noEditPoints="1" noAdjustHandles="1" noChangeArrowheads="1" noChangeShapeType="1"/>
          </p:cNvSpPr>
          <p:nvPr>
            <p:ph type="title" idx="4294967295"/>
          </p:nvPr>
        </p:nvSpPr>
        <p:spPr>
          <a:xfrm>
            <a:off x="9028940" y="3693274"/>
            <a:ext cx="2270792" cy="15489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sz="2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How can </a:t>
            </a:r>
            <a:r>
              <a:rPr kumimoji="0" lang="en-GB" sz="2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you</a:t>
            </a:r>
            <a:r>
              <a:rPr kumimoji="0" lang="en-GB" sz="24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GB" sz="2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prepare for a flood emergency?</a:t>
            </a:r>
          </a:p>
          <a:p>
            <a:pPr marL="342900" marR="0" lvl="0" indent="-342900" algn="ctr"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GB" sz="320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3" name="Picture 2" descr="A picture containing logo&#10;&#10;Description automatically generated">
            <a:extLst>
              <a:ext uri="{FF2B5EF4-FFF2-40B4-BE49-F238E27FC236}">
                <a16:creationId xmlns:a16="http://schemas.microsoft.com/office/drawing/2014/main" id="{6179BFB6-0D31-1EF8-3952-A3AD16215295}"/>
              </a:ext>
            </a:extLst>
          </p:cNvPr>
          <p:cNvPicPr>
            <a:picLocks noGrp="1" noRot="1" noChangeAspect="1" noMove="1" noResize="1" noEditPoints="1" noAdjustHandles="1" noChangeArrowheads="1" noChangeShapeType="1" noCrop="1"/>
          </p:cNvPicPr>
          <p:nvPr/>
        </p:nvPicPr>
        <p:blipFill rotWithShape="1">
          <a:blip r:embed="rId5" cstate="email">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1781548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BE6C30D-D5D5-828E-0181-31B12342CB07}"/>
              </a:ext>
            </a:extLst>
          </p:cNvPr>
          <p:cNvSpPr txBox="1">
            <a:spLocks noGrp="1" noRot="1" noMove="1" noResize="1" noEditPoints="1" noAdjustHandles="1" noChangeArrowheads="1" noChangeShapeType="1"/>
          </p:cNvSpPr>
          <p:nvPr/>
        </p:nvSpPr>
        <p:spPr>
          <a:xfrm>
            <a:off x="1894028" y="5332482"/>
            <a:ext cx="8573947" cy="400110"/>
          </a:xfrm>
          <a:prstGeom prst="rect">
            <a:avLst/>
          </a:prstGeom>
          <a:solidFill>
            <a:srgbClr val="FF0000"/>
          </a:solidFill>
        </p:spPr>
        <p:txBody>
          <a:bodyPr wrap="square" rtlCol="0">
            <a:spAutoFit/>
          </a:bodyPr>
          <a:lstStyle/>
          <a:p>
            <a:r>
              <a:rPr lang="en-GB" sz="2000">
                <a:latin typeface="HelveticaNeueLT Pro 55 Roman" panose="020B0604020202020204" pitchFamily="34" charset="0"/>
              </a:rPr>
              <a:t>Evacuated = leave a dangerous place and go to a safe place.</a:t>
            </a:r>
          </a:p>
        </p:txBody>
      </p:sp>
      <p:sp>
        <p:nvSpPr>
          <p:cNvPr id="12" name="TextBox 11">
            <a:extLst>
              <a:ext uri="{FF2B5EF4-FFF2-40B4-BE49-F238E27FC236}">
                <a16:creationId xmlns:a16="http://schemas.microsoft.com/office/drawing/2014/main" id="{B2DF7DD8-90CA-7EB1-D68B-EDD8A38B7735}"/>
              </a:ext>
            </a:extLst>
          </p:cNvPr>
          <p:cNvSpPr txBox="1">
            <a:spLocks noGrp="1" noRot="1" noMove="1" noResize="1" noEditPoints="1" noAdjustHandles="1" noChangeArrowheads="1" noChangeShapeType="1"/>
          </p:cNvSpPr>
          <p:nvPr/>
        </p:nvSpPr>
        <p:spPr>
          <a:xfrm rot="16200000">
            <a:off x="10382862" y="1488626"/>
            <a:ext cx="2444085" cy="584775"/>
          </a:xfrm>
          <a:prstGeom prst="rect">
            <a:avLst/>
          </a:prstGeom>
          <a:noFill/>
        </p:spPr>
        <p:txBody>
          <a:bodyPr wrap="square" rtlCol="0">
            <a:spAutoFit/>
          </a:bodyPr>
          <a:lstStyle/>
          <a:p>
            <a:r>
              <a:rPr lang="en-GB" sz="3200" b="1">
                <a:solidFill>
                  <a:srgbClr val="FF0000"/>
                </a:solidFill>
                <a:latin typeface="HelveticaNeueLT Pro 55 Roman" panose="020B0604020202020204"/>
              </a:rPr>
              <a:t>Ben’s story</a:t>
            </a:r>
          </a:p>
        </p:txBody>
      </p:sp>
      <p:sp>
        <p:nvSpPr>
          <p:cNvPr id="14" name="Rectangle: Rounded Corners 13">
            <a:extLst>
              <a:ext uri="{FF2B5EF4-FFF2-40B4-BE49-F238E27FC236}">
                <a16:creationId xmlns:a16="http://schemas.microsoft.com/office/drawing/2014/main" id="{39C168EE-1868-D5F7-CF2C-DA8A6523447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495365" y="1859194"/>
            <a:ext cx="3784668" cy="2287721"/>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A0D61B1-73CA-8CBD-DFF5-1C332BC26DE7}"/>
              </a:ext>
            </a:extLst>
          </p:cNvPr>
          <p:cNvSpPr>
            <a:spLocks noGrp="1" noRot="1" noMove="1" noResize="1" noEditPoints="1" noAdjustHandles="1" noChangeArrowheads="1" noChangeShapeType="1"/>
          </p:cNvSpPr>
          <p:nvPr/>
        </p:nvSpPr>
        <p:spPr>
          <a:xfrm>
            <a:off x="664297" y="936087"/>
            <a:ext cx="3447592" cy="41339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a:ln>
                  <a:noFill/>
                </a:ln>
                <a:solidFill>
                  <a:schemeClr val="bg1"/>
                </a:solidFill>
                <a:effectLst/>
                <a:uLnTx/>
                <a:uFillTx/>
                <a:latin typeface="HelveticaNeueLT Pro 55 Roman"/>
                <a:ea typeface="+mj-ea"/>
                <a:cs typeface="Arial" panose="020B0604020202020204" pitchFamily="34" charset="0"/>
              </a:rPr>
              <a:t>What is it like to be evacuated in a flood?</a:t>
            </a:r>
          </a:p>
        </p:txBody>
      </p:sp>
      <p:sp>
        <p:nvSpPr>
          <p:cNvPr id="5" name="Title 4">
            <a:extLst>
              <a:ext uri="{FF2B5EF4-FFF2-40B4-BE49-F238E27FC236}">
                <a16:creationId xmlns:a16="http://schemas.microsoft.com/office/drawing/2014/main" id="{22B7E27F-0375-35C0-93E2-3594755F965D}"/>
              </a:ext>
            </a:extLst>
          </p:cNvPr>
          <p:cNvSpPr txBox="1">
            <a:spLocks noGrp="1" noRot="1" noMove="1" noResize="1" noEditPoints="1" noAdjustHandles="1" noChangeArrowheads="1" noChangeShapeType="1"/>
          </p:cNvSpPr>
          <p:nvPr>
            <p:ph type="title" idx="4294967295"/>
          </p:nvPr>
        </p:nvSpPr>
        <p:spPr>
          <a:xfrm>
            <a:off x="495759" y="558971"/>
            <a:ext cx="6096000"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chemeClr val="tx1"/>
                </a:solidFill>
                <a:effectLst/>
                <a:uLnTx/>
                <a:uFillTx/>
                <a:latin typeface="HelveticaNeueLT Pro 55 Roman"/>
                <a:ea typeface="+mn-ea"/>
                <a:cs typeface="+mn-cs"/>
              </a:rPr>
              <a:t>Learn from Ben's story</a:t>
            </a:r>
            <a:endParaRPr kumimoji="0" lang="en-GB" sz="3200" b="0" i="0" u="none" strike="noStrike" kern="1200" cap="none" spc="0" normalizeH="0" baseline="0" noProof="0">
              <a:ln>
                <a:noFill/>
              </a:ln>
              <a:solidFill>
                <a:schemeClr val="tx1"/>
              </a:solidFill>
              <a:effectLst/>
              <a:uLnTx/>
              <a:uFillTx/>
              <a:latin typeface="+mn-lt"/>
              <a:ea typeface="+mn-ea"/>
              <a:cs typeface="+mn-cs"/>
            </a:endParaRPr>
          </a:p>
        </p:txBody>
      </p:sp>
      <p:pic>
        <p:nvPicPr>
          <p:cNvPr id="7" name="Picture 6" descr="A picture containing rectangle&#10;&#10;Description automatically generated">
            <a:extLst>
              <a:ext uri="{FF2B5EF4-FFF2-40B4-BE49-F238E27FC236}">
                <a16:creationId xmlns:a16="http://schemas.microsoft.com/office/drawing/2014/main" id="{802DB03C-815C-EF37-EDCC-062FB65D7A43}"/>
              </a:ext>
            </a:extLst>
          </p:cNvPr>
          <p:cNvPicPr>
            <a:picLocks noGrp="1" noRot="1" noChangeAspect="1" noMove="1" noResize="1" noEditPoints="1" noAdjustHandles="1" noChangeArrowheads="1" noChangeShapeType="1" noCrop="1"/>
          </p:cNvPicPr>
          <p:nvPr/>
        </p:nvPicPr>
        <p:blipFill rotWithShape="1">
          <a:blip r:embed="rId5">
            <a:extLst>
              <a:ext uri="{28A0092B-C50C-407E-A947-70E740481C1C}">
                <a14:useLocalDpi xmlns:a14="http://schemas.microsoft.com/office/drawing/2010/main" val="0"/>
              </a:ext>
            </a:extLst>
          </a:blip>
          <a:srcRect/>
          <a:stretch/>
        </p:blipFill>
        <p:spPr>
          <a:xfrm rot="16200000">
            <a:off x="5885914" y="-356579"/>
            <a:ext cx="3988864" cy="6864342"/>
          </a:xfrm>
          <a:prstGeom prst="rect">
            <a:avLst/>
          </a:prstGeom>
        </p:spPr>
      </p:pic>
      <p:pic>
        <p:nvPicPr>
          <p:cNvPr id="11" name="CE_weathertogether_ben">
            <a:hlinkClick r:id="" action="ppaction://media"/>
            <a:extLst>
              <a:ext uri="{FF2B5EF4-FFF2-40B4-BE49-F238E27FC236}">
                <a16:creationId xmlns:a16="http://schemas.microsoft.com/office/drawing/2014/main" id="{F6EE8ACF-690D-84D5-31CF-46B2BB0FF9BC}"/>
              </a:ext>
            </a:extLst>
          </p:cNvPr>
          <p:cNvPicPr>
            <a:picLocks noGrp="1" noRot="1" noChangeAspect="1" noMove="1" noResize="1" noEditPoints="1" noAdjustHandles="1" noChangeArrowheads="1" noChangeShapeType="1" noCrop="1"/>
          </p:cNvPicPr>
          <p:nvPr>
            <a:videoFile r:link="rId2"/>
            <p:extLst>
              <p:ext uri="{DAA4B4D4-6D71-4841-9C94-3DE7FCFB9230}">
                <p14:media xmlns:p14="http://schemas.microsoft.com/office/powerpoint/2010/main" r:embed="rId1"/>
              </p:ext>
            </p:extLst>
          </p:nvPr>
        </p:nvPicPr>
        <p:blipFill>
          <a:blip r:embed="rId6"/>
          <a:stretch>
            <a:fillRect/>
          </a:stretch>
        </p:blipFill>
        <p:spPr>
          <a:xfrm>
            <a:off x="5117525" y="1710183"/>
            <a:ext cx="5655250" cy="2570568"/>
          </a:xfrm>
          <a:prstGeom prst="rect">
            <a:avLst/>
          </a:prstGeom>
        </p:spPr>
      </p:pic>
      <p:pic>
        <p:nvPicPr>
          <p:cNvPr id="4" name="Picture 3" descr="A picture containing logo&#10;&#10;Description automatically generated">
            <a:extLst>
              <a:ext uri="{FF2B5EF4-FFF2-40B4-BE49-F238E27FC236}">
                <a16:creationId xmlns:a16="http://schemas.microsoft.com/office/drawing/2014/main" id="{5249EC77-F426-D2C1-65FC-BD4F7106F800}"/>
              </a:ext>
            </a:extLst>
          </p:cNvPr>
          <p:cNvPicPr>
            <a:picLocks noGrp="1" noRot="1" noChangeAspect="1" noMove="1" noResize="1" noEditPoints="1" noAdjustHandles="1" noChangeArrowheads="1" noChangeShapeType="1" noCrop="1"/>
          </p:cNvPicPr>
          <p:nvPr/>
        </p:nvPicPr>
        <p:blipFill rotWithShape="1">
          <a:blip r:embed="rId7" cstate="email">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3056505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video>
              <p:cMediaNode vol="80000">
                <p:cTn id="11" fill="hold" display="0">
                  <p:stCondLst>
                    <p:cond delay="indefinite"/>
                  </p:stCondLst>
                </p:cTn>
                <p:tgtEl>
                  <p:spTgt spid="11"/>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7BCC04-B938-D03E-3B7C-184B8A25DF8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21385434">
            <a:off x="9159389" y="5023412"/>
            <a:ext cx="1274440" cy="115746"/>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0B5B129-4D34-32A1-28A4-A63F3C2396DD}"/>
              </a:ext>
            </a:extLst>
          </p:cNvPr>
          <p:cNvSpPr>
            <a:spLocks noGrp="1" noRot="1" noMove="1" noResize="1" noEditPoints="1" noAdjustHandles="1" noChangeArrowheads="1" noChangeShapeType="1"/>
          </p:cNvSpPr>
          <p:nvPr/>
        </p:nvSpPr>
        <p:spPr>
          <a:xfrm>
            <a:off x="301236" y="213892"/>
            <a:ext cx="3378889" cy="58600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100" b="1" i="0" u="none" strike="noStrike" kern="1200" cap="none" spc="0" normalizeH="0" baseline="0" noProof="0">
                <a:ln>
                  <a:noFill/>
                </a:ln>
                <a:solidFill>
                  <a:schemeClr val="tx1"/>
                </a:solidFill>
                <a:effectLst/>
                <a:uLnTx/>
                <a:uFillTx/>
                <a:latin typeface="HelveticaNeueLT Pro 55 Roman"/>
                <a:ea typeface="+mj-ea"/>
                <a:cs typeface="Arial" panose="020B0604020202020204" pitchFamily="34" charset="0"/>
              </a:rPr>
              <a:t>Play</a:t>
            </a:r>
            <a:br>
              <a:rPr kumimoji="0" lang="en-GB" sz="3100" b="0" i="0" u="none" strike="noStrike" kern="1200" cap="none" spc="0" normalizeH="0" baseline="0" noProof="0">
                <a:ln>
                  <a:noFill/>
                </a:ln>
                <a:solidFill>
                  <a:schemeClr val="tx1"/>
                </a:solidFill>
                <a:effectLst/>
                <a:uLnTx/>
                <a:uFillTx/>
                <a:latin typeface="HelveticaNeueLT Pro 55 Roman"/>
                <a:ea typeface="+mj-ea"/>
                <a:cs typeface="Arial" panose="020B0604020202020204" pitchFamily="34" charset="0"/>
              </a:rPr>
            </a:br>
            <a:br>
              <a:rPr kumimoji="0" lang="en-GB" sz="4400" b="0" i="0" u="none" strike="noStrike" kern="1200" cap="none" spc="0" normalizeH="0" baseline="0" noProof="0">
                <a:ln>
                  <a:noFill/>
                </a:ln>
                <a:solidFill>
                  <a:schemeClr val="tx1"/>
                </a:solidFill>
                <a:effectLst/>
                <a:uLnTx/>
                <a:uFillTx/>
                <a:latin typeface="HelveticaNeueLT Pro 55 Roman"/>
                <a:ea typeface="+mj-ea"/>
                <a:cs typeface="Arial" panose="020B0604020202020204" pitchFamily="34" charset="0"/>
              </a:rPr>
            </a:br>
            <a:br>
              <a:rPr kumimoji="0" lang="en-GB" sz="4400" b="0" i="0" u="none" strike="noStrike" kern="1200" cap="none" spc="0" normalizeH="0" baseline="0" noProof="0">
                <a:ln>
                  <a:noFill/>
                </a:ln>
                <a:solidFill>
                  <a:schemeClr val="tx1"/>
                </a:solidFill>
                <a:effectLst/>
                <a:uLnTx/>
                <a:uFillTx/>
                <a:latin typeface="HelveticaNeueLT Pro 55 Roman"/>
                <a:ea typeface="+mj-ea"/>
                <a:cs typeface="Arial" panose="020B0604020202020204" pitchFamily="34" charset="0"/>
              </a:rPr>
            </a:br>
            <a:br>
              <a:rPr kumimoji="0" lang="en-GB" sz="4400" b="0" i="0" u="none" strike="noStrike" kern="1200" cap="none" spc="0" normalizeH="0" baseline="0" noProof="0">
                <a:ln>
                  <a:noFill/>
                </a:ln>
                <a:solidFill>
                  <a:schemeClr val="tx1"/>
                </a:solidFill>
                <a:effectLst/>
                <a:uLnTx/>
                <a:uFillTx/>
                <a:latin typeface="HelveticaNeueLT Pro 55 Roman"/>
                <a:ea typeface="+mj-ea"/>
                <a:cs typeface="Arial" panose="020B0604020202020204" pitchFamily="34" charset="0"/>
              </a:rPr>
            </a:br>
            <a:br>
              <a:rPr kumimoji="0" lang="en-GB" sz="4400" b="0" i="0" u="none" strike="noStrike" kern="1200" cap="none" spc="0" normalizeH="0" baseline="0" noProof="0">
                <a:ln>
                  <a:noFill/>
                </a:ln>
                <a:solidFill>
                  <a:schemeClr val="tx1"/>
                </a:solidFill>
                <a:effectLst/>
                <a:uLnTx/>
                <a:uFillTx/>
                <a:latin typeface="HelveticaNeueLT Pro 55 Roman"/>
                <a:ea typeface="+mj-ea"/>
                <a:cs typeface="Arial" panose="020B0604020202020204" pitchFamily="34" charset="0"/>
              </a:rPr>
            </a:br>
            <a:br>
              <a:rPr kumimoji="0" lang="en-GB" sz="4400" b="0" i="0" u="none" strike="noStrike" kern="1200" cap="none" spc="0" normalizeH="0" baseline="0" noProof="0">
                <a:ln>
                  <a:noFill/>
                </a:ln>
                <a:solidFill>
                  <a:schemeClr val="tx1"/>
                </a:solidFill>
                <a:effectLst/>
                <a:uLnTx/>
                <a:uFillTx/>
                <a:latin typeface="HelveticaNeueLT Pro 55 Roman"/>
                <a:ea typeface="+mj-ea"/>
                <a:cs typeface="Arial" panose="020B0604020202020204" pitchFamily="34" charset="0"/>
              </a:rPr>
            </a:br>
            <a:r>
              <a:rPr kumimoji="0" lang="en-GB" sz="4400" b="0" i="0" u="none" strike="noStrike" kern="1200" cap="none" spc="0" normalizeH="0" baseline="0" noProof="0">
                <a:ln>
                  <a:noFill/>
                </a:ln>
                <a:solidFill>
                  <a:schemeClr val="tx1"/>
                </a:solidFill>
                <a:effectLst/>
                <a:uLnTx/>
                <a:uFillTx/>
                <a:latin typeface="HelveticaNeueLT Pro 55 Roman"/>
                <a:ea typeface="+mj-ea"/>
                <a:cs typeface="Arial" panose="020B0604020202020204" pitchFamily="34" charset="0"/>
              </a:rPr>
              <a:t> </a:t>
            </a:r>
            <a:r>
              <a:rPr kumimoji="0" lang="en-GB" sz="4400" b="0" i="0" u="none" strike="noStrike" kern="1200" cap="none" spc="0" normalizeH="0" baseline="0" noProof="0">
                <a:ln>
                  <a:noFill/>
                </a:ln>
                <a:solidFill>
                  <a:srgbClr val="FF0000"/>
                </a:solidFill>
                <a:effectLst/>
                <a:uLnTx/>
                <a:uFillTx/>
                <a:latin typeface="HelveticaNeueLT Pro 55 Roman"/>
                <a:ea typeface="+mj-ea"/>
                <a:cs typeface="Arial" panose="020B0604020202020204" pitchFamily="34" charset="0"/>
              </a:rPr>
              <a:t> </a:t>
            </a:r>
            <a:br>
              <a:rPr kumimoji="0" lang="en-GB" sz="4400" b="0" i="0" u="none" strike="noStrike" kern="1200" cap="none" spc="0" normalizeH="0" baseline="0" noProof="0">
                <a:ln>
                  <a:noFill/>
                </a:ln>
                <a:solidFill>
                  <a:srgbClr val="FF0000"/>
                </a:solidFill>
                <a:effectLst/>
                <a:uLnTx/>
                <a:uFillTx/>
                <a:latin typeface="HelveticaNeueLT Pro 55 Roman"/>
                <a:ea typeface="+mj-ea"/>
                <a:cs typeface="Arial" panose="020B0604020202020204" pitchFamily="34" charset="0"/>
              </a:rPr>
            </a:br>
            <a:endParaRPr kumimoji="0" lang="en-US" sz="4400" b="0" i="0" u="none" strike="noStrike" kern="1200" cap="none" spc="0" normalizeH="0" baseline="0" noProof="0">
              <a:ln>
                <a:noFill/>
              </a:ln>
              <a:solidFill>
                <a:schemeClr val="tx1"/>
              </a:solidFill>
              <a:effectLst/>
              <a:uLnTx/>
              <a:uFillTx/>
              <a:latin typeface="Arial" panose="020B0604020202020204" pitchFamily="34" charset="0"/>
              <a:ea typeface="+mj-ea"/>
              <a:cs typeface="Arial" panose="020B0604020202020204" pitchFamily="34" charset="0"/>
            </a:endParaRPr>
          </a:p>
        </p:txBody>
      </p:sp>
      <p:sp>
        <p:nvSpPr>
          <p:cNvPr id="3" name="Content Placeholder 2">
            <a:extLst>
              <a:ext uri="{FF2B5EF4-FFF2-40B4-BE49-F238E27FC236}">
                <a16:creationId xmlns:a16="http://schemas.microsoft.com/office/drawing/2014/main" id="{AB87ADA4-137F-8B2A-CEFF-B7EBD4CAC051}"/>
              </a:ext>
            </a:extLst>
          </p:cNvPr>
          <p:cNvSpPr>
            <a:spLocks noGrp="1" noRot="1" noMove="1" noResize="1" noEditPoints="1" noAdjustHandles="1" noChangeArrowheads="1" noChangeShapeType="1"/>
          </p:cNvSpPr>
          <p:nvPr>
            <p:ph idx="4294967295"/>
          </p:nvPr>
        </p:nvSpPr>
        <p:spPr>
          <a:xfrm>
            <a:off x="4058965" y="423712"/>
            <a:ext cx="6922041" cy="1652705"/>
          </a:xfrm>
        </p:spPr>
        <p:txBody>
          <a:bodyPr vert="horz" lIns="91440" tIns="45720" rIns="91440" bIns="45720" rtlCol="0" anchor="t">
            <a:normAutofit/>
          </a:bodyPr>
          <a:lstStyle/>
          <a:p>
            <a:pPr marL="0" indent="0">
              <a:lnSpc>
                <a:spcPct val="120000"/>
              </a:lnSpc>
              <a:buNone/>
            </a:pPr>
            <a:r>
              <a:rPr lang="en-GB" sz="2400">
                <a:latin typeface="HelveticaNeueLT Pro 55 Roman"/>
              </a:rPr>
              <a:t>It’s hard to hear about Ben’s experience. Sadly, this has happened to many people in the UK.</a:t>
            </a:r>
            <a:endParaRPr lang="en-US" sz="2400">
              <a:latin typeface="HelveticaNeueLT Pro 55 Roman"/>
            </a:endParaRPr>
          </a:p>
          <a:p>
            <a:pPr marL="0" indent="0">
              <a:lnSpc>
                <a:spcPct val="120000"/>
              </a:lnSpc>
              <a:buNone/>
            </a:pPr>
            <a:endParaRPr lang="en-GB">
              <a:latin typeface="HelveticaNeueLT Pro 55 Roman"/>
            </a:endParaRPr>
          </a:p>
          <a:p>
            <a:pPr marL="0" indent="0">
              <a:lnSpc>
                <a:spcPct val="120000"/>
              </a:lnSpc>
              <a:buNone/>
            </a:pPr>
            <a:endParaRPr lang="en-GB">
              <a:latin typeface="HelveticaNeueLT Pro 55 Roman"/>
            </a:endParaRPr>
          </a:p>
          <a:p>
            <a:pPr marL="0" indent="0">
              <a:lnSpc>
                <a:spcPct val="120000"/>
              </a:lnSpc>
              <a:buNone/>
            </a:pPr>
            <a:endParaRPr lang="en-GB" b="1">
              <a:latin typeface="HelveticaNeueLT Pro 55 Roman"/>
            </a:endParaRPr>
          </a:p>
        </p:txBody>
      </p:sp>
      <p:sp>
        <p:nvSpPr>
          <p:cNvPr id="6" name="TextBox 5">
            <a:extLst>
              <a:ext uri="{FF2B5EF4-FFF2-40B4-BE49-F238E27FC236}">
                <a16:creationId xmlns:a16="http://schemas.microsoft.com/office/drawing/2014/main" id="{2E582B23-5336-129C-A00B-159D2F18AE41}"/>
              </a:ext>
            </a:extLst>
          </p:cNvPr>
          <p:cNvSpPr txBox="1">
            <a:spLocks noGrp="1" noRot="1" noMove="1" noResize="1" noEditPoints="1" noAdjustHandles="1" noChangeArrowheads="1" noChangeShapeType="1"/>
          </p:cNvSpPr>
          <p:nvPr/>
        </p:nvSpPr>
        <p:spPr>
          <a:xfrm rot="16200000">
            <a:off x="10092838" y="1536945"/>
            <a:ext cx="3011076" cy="584775"/>
          </a:xfrm>
          <a:prstGeom prst="rect">
            <a:avLst/>
          </a:prstGeom>
          <a:noFill/>
        </p:spPr>
        <p:txBody>
          <a:bodyPr wrap="square" rtlCol="0">
            <a:spAutoFit/>
          </a:bodyPr>
          <a:lstStyle/>
          <a:p>
            <a:r>
              <a:rPr lang="en-GB" sz="3200" b="1">
                <a:solidFill>
                  <a:srgbClr val="FF0000"/>
                </a:solidFill>
                <a:latin typeface="HelveticaNeueLT Pro 55 Roman" panose="020B0604020202020204"/>
              </a:rPr>
              <a:t>Game of BOB</a:t>
            </a:r>
          </a:p>
        </p:txBody>
      </p:sp>
      <p:sp>
        <p:nvSpPr>
          <p:cNvPr id="8" name="Title 7">
            <a:extLst>
              <a:ext uri="{FF2B5EF4-FFF2-40B4-BE49-F238E27FC236}">
                <a16:creationId xmlns:a16="http://schemas.microsoft.com/office/drawing/2014/main" id="{EA198CB5-CB39-770E-C5A0-131545399113}"/>
              </a:ext>
            </a:extLst>
          </p:cNvPr>
          <p:cNvSpPr>
            <a:spLocks noGrp="1" noRot="1" noMove="1" noResize="1" noEditPoints="1" noAdjustHandles="1" noChangeArrowheads="1" noChangeShapeType="1"/>
          </p:cNvSpPr>
          <p:nvPr>
            <p:ph type="title" idx="4294967295"/>
          </p:nvPr>
        </p:nvSpPr>
        <p:spPr>
          <a:xfrm>
            <a:off x="3751938" y="1539432"/>
            <a:ext cx="7139839" cy="2858947"/>
          </a:xfrm>
          <a:prstGeom prst="roundRect">
            <a:avLst/>
          </a:prstGeom>
          <a:solidFill>
            <a:srgbClr val="8BA5D7"/>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457200" marR="0" lvl="1" indent="0" algn="l" defTabSz="914400" rtl="0" eaLnBrk="1" fontAlgn="auto" latinLnBrk="0" hangingPunct="1">
              <a:lnSpc>
                <a:spcPct val="120000"/>
              </a:lnSpc>
              <a:spcBef>
                <a:spcPts val="0"/>
              </a:spcBef>
              <a:spcAft>
                <a:spcPts val="0"/>
              </a:spcAft>
              <a:buClrTx/>
              <a:buSzTx/>
              <a:buFontTx/>
              <a:buNone/>
              <a:tabLst/>
              <a:defRPr/>
            </a:pPr>
            <a:r>
              <a:rPr kumimoji="0" lang="en-GB" sz="1800" b="0" i="0" u="none" strike="noStrike" kern="1200" cap="none" spc="0" normalizeH="0" baseline="0" noProof="0">
                <a:ln>
                  <a:noFill/>
                </a:ln>
                <a:solidFill>
                  <a:schemeClr val="tx1"/>
                </a:solidFill>
                <a:effectLst/>
                <a:uLnTx/>
                <a:uFillTx/>
                <a:latin typeface="HelveticaNeueLT Pro 55 Roman"/>
                <a:ea typeface="+mn-ea"/>
                <a:cs typeface="+mn-cs"/>
              </a:rPr>
              <a:t>How to play:</a:t>
            </a:r>
          </a:p>
          <a:p>
            <a:pPr marL="457200" marR="0" lvl="1" indent="0" algn="l" defTabSz="914400" rtl="0" eaLnBrk="1" fontAlgn="auto" latinLnBrk="0" hangingPunct="1">
              <a:lnSpc>
                <a:spcPct val="12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HelveticaNeueLT Pro 55 Roman"/>
              <a:ea typeface="+mn-ea"/>
              <a:cs typeface="+mn-cs"/>
            </a:endParaRPr>
          </a:p>
          <a:p>
            <a:pPr marL="971550" marR="0" lvl="1" indent="-514350" algn="l" defTabSz="914400" rtl="0" eaLnBrk="1" fontAlgn="auto" latinLnBrk="0" hangingPunct="1">
              <a:lnSpc>
                <a:spcPct val="120000"/>
              </a:lnSpc>
              <a:spcBef>
                <a:spcPts val="0"/>
              </a:spcBef>
              <a:spcAft>
                <a:spcPts val="0"/>
              </a:spcAft>
              <a:buClr>
                <a:srgbClr val="FF0000"/>
              </a:buClr>
              <a:buSzTx/>
              <a:buFont typeface="+mj-lt"/>
              <a:buAutoNum type="arabicPeriod"/>
              <a:tabLst/>
              <a:defRPr/>
            </a:pPr>
            <a:r>
              <a:rPr kumimoji="0" lang="en-GB" sz="1800" b="0" i="0" u="none" strike="noStrike" kern="1200" cap="none" spc="0" normalizeH="0" baseline="0" noProof="0">
                <a:ln>
                  <a:noFill/>
                </a:ln>
                <a:solidFill>
                  <a:schemeClr val="tx1"/>
                </a:solidFill>
                <a:effectLst/>
                <a:uLnTx/>
                <a:uFillTx/>
                <a:latin typeface="HelveticaNeueLT Pro 55 Roman"/>
                <a:ea typeface="+mn-ea"/>
                <a:cs typeface="+mn-cs"/>
              </a:rPr>
              <a:t>Working in your group, choose a character from the three that you will hear about shortly</a:t>
            </a:r>
          </a:p>
          <a:p>
            <a:pPr marL="971550" marR="0" lvl="1" indent="-514350" algn="l" defTabSz="914400" rtl="0" eaLnBrk="1" fontAlgn="auto" latinLnBrk="0" hangingPunct="1">
              <a:lnSpc>
                <a:spcPct val="120000"/>
              </a:lnSpc>
              <a:spcBef>
                <a:spcPts val="0"/>
              </a:spcBef>
              <a:spcAft>
                <a:spcPts val="0"/>
              </a:spcAft>
              <a:buClr>
                <a:srgbClr val="FF0000"/>
              </a:buClr>
              <a:buSzTx/>
              <a:buFont typeface="+mj-lt"/>
              <a:buAutoNum type="arabicPeriod"/>
              <a:tabLst/>
              <a:defRPr/>
            </a:pPr>
            <a:r>
              <a:rPr kumimoji="0" lang="en-GB" sz="1800" b="0" i="0" u="none" strike="noStrike" kern="1200" cap="none" spc="0" normalizeH="0" baseline="0" noProof="0">
                <a:ln>
                  <a:noFill/>
                </a:ln>
                <a:solidFill>
                  <a:schemeClr val="tx1"/>
                </a:solidFill>
                <a:effectLst/>
                <a:uLnTx/>
                <a:uFillTx/>
                <a:latin typeface="HelveticaNeueLT Pro 55 Roman"/>
                <a:ea typeface="+mn-ea"/>
                <a:cs typeface="+mn-cs"/>
              </a:rPr>
              <a:t>Listen as a scenario is shared with you</a:t>
            </a:r>
          </a:p>
          <a:p>
            <a:pPr marL="971550" marR="0" lvl="1" indent="-514350" algn="l" defTabSz="914400" rtl="0" eaLnBrk="1" fontAlgn="auto" latinLnBrk="0" hangingPunct="1">
              <a:lnSpc>
                <a:spcPct val="120000"/>
              </a:lnSpc>
              <a:spcBef>
                <a:spcPts val="0"/>
              </a:spcBef>
              <a:spcAft>
                <a:spcPts val="0"/>
              </a:spcAft>
              <a:buClr>
                <a:srgbClr val="FF0000"/>
              </a:buClr>
              <a:buSzTx/>
              <a:buFont typeface="+mj-lt"/>
              <a:buAutoNum type="arabicPeriod"/>
              <a:tabLst/>
              <a:defRPr/>
            </a:pPr>
            <a:r>
              <a:rPr kumimoji="0" lang="en-GB" sz="1800" b="0" i="0" u="none" strike="noStrike" kern="1200" cap="none" spc="0" normalizeH="0" baseline="0" noProof="0">
                <a:ln>
                  <a:noFill/>
                </a:ln>
                <a:solidFill>
                  <a:schemeClr val="tx1"/>
                </a:solidFill>
                <a:effectLst/>
                <a:uLnTx/>
                <a:uFillTx/>
                <a:latin typeface="HelveticaNeueLT Pro 55 Roman"/>
                <a:ea typeface="+mn-ea"/>
                <a:cs typeface="+mn-cs"/>
              </a:rPr>
              <a:t>Your character has 1 minute to take action.</a:t>
            </a:r>
          </a:p>
          <a:p>
            <a:pPr marL="971550" marR="0" lvl="1" indent="-514350" algn="l" defTabSz="914400" rtl="0" eaLnBrk="1" fontAlgn="auto" latinLnBrk="0" hangingPunct="1">
              <a:lnSpc>
                <a:spcPct val="120000"/>
              </a:lnSpc>
              <a:spcBef>
                <a:spcPts val="0"/>
              </a:spcBef>
              <a:spcAft>
                <a:spcPts val="0"/>
              </a:spcAft>
              <a:buClr>
                <a:srgbClr val="FF0000"/>
              </a:buClr>
              <a:buSzTx/>
              <a:buFont typeface="+mj-lt"/>
              <a:buAutoNum type="arabicPeriod"/>
              <a:tabLst/>
              <a:defRPr/>
            </a:pPr>
            <a:endParaRPr kumimoji="0" lang="en-GB" sz="1800" b="0" i="0" u="none" strike="noStrike" kern="1200" cap="none" spc="0" normalizeH="0" baseline="0" noProof="0">
              <a:ln>
                <a:noFill/>
              </a:ln>
              <a:solidFill>
                <a:schemeClr val="tx1"/>
              </a:solidFill>
              <a:effectLst/>
              <a:uLnTx/>
              <a:uFillTx/>
              <a:latin typeface="HelveticaNeueLT Pro 55 Roman"/>
              <a:ea typeface="+mn-ea"/>
              <a:cs typeface="+mn-cs"/>
            </a:endParaRPr>
          </a:p>
          <a:p>
            <a:pPr marL="457200" marR="0" lvl="1" indent="0" algn="ctr" defTabSz="914400" rtl="0" eaLnBrk="1" fontAlgn="auto" latinLnBrk="0" hangingPunct="1">
              <a:lnSpc>
                <a:spcPct val="120000"/>
              </a:lnSpc>
              <a:spcBef>
                <a:spcPts val="0"/>
              </a:spcBef>
              <a:spcAft>
                <a:spcPts val="0"/>
              </a:spcAft>
              <a:buClrTx/>
              <a:buSzTx/>
              <a:buFontTx/>
              <a:buNone/>
              <a:tabLst/>
              <a:defRPr/>
            </a:pPr>
            <a:r>
              <a:rPr kumimoji="0" lang="en-GB" sz="1800" b="1" i="0" u="none" strike="noStrike" kern="1200" cap="none" spc="0" normalizeH="0" baseline="0" noProof="0">
                <a:ln>
                  <a:noFill/>
                </a:ln>
                <a:solidFill>
                  <a:schemeClr val="tx1"/>
                </a:solidFill>
                <a:effectLst/>
                <a:uLnTx/>
                <a:uFillTx/>
                <a:latin typeface="HelveticaNeueLT Pro 55 Roman"/>
                <a:ea typeface="+mn-ea"/>
                <a:cs typeface="+mn-cs"/>
              </a:rPr>
              <a:t>What should they grab?</a:t>
            </a:r>
            <a:endParaRPr kumimoji="0" lang="en-GB" sz="1800" b="0" i="0" u="none" strike="noStrike" kern="1200" cap="none" spc="0" normalizeH="0" baseline="0" noProof="0">
              <a:ln>
                <a:noFill/>
              </a:ln>
              <a:solidFill>
                <a:schemeClr val="tx1"/>
              </a:solidFill>
              <a:effectLst/>
              <a:uLnTx/>
              <a:uFillTx/>
              <a:latin typeface="+mn-lt"/>
              <a:ea typeface="+mn-ea"/>
              <a:cs typeface="+mn-cs"/>
            </a:endParaRPr>
          </a:p>
        </p:txBody>
      </p:sp>
      <p:sp>
        <p:nvSpPr>
          <p:cNvPr id="9" name="Content Placeholder 2">
            <a:extLst>
              <a:ext uri="{FF2B5EF4-FFF2-40B4-BE49-F238E27FC236}">
                <a16:creationId xmlns:a16="http://schemas.microsoft.com/office/drawing/2014/main" id="{47C36291-1155-961F-E90C-2F12B37B110D}"/>
              </a:ext>
            </a:extLst>
          </p:cNvPr>
          <p:cNvSpPr txBox="1">
            <a:spLocks noGrp="1" noRot="1" noMove="1" noResize="1" noEditPoints="1" noAdjustHandles="1" noChangeArrowheads="1" noChangeShapeType="1"/>
          </p:cNvSpPr>
          <p:nvPr/>
        </p:nvSpPr>
        <p:spPr>
          <a:xfrm>
            <a:off x="3876118" y="4033920"/>
            <a:ext cx="6939457" cy="543242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rgbClr val="EE2A24"/>
              </a:buClr>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E2A24"/>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E2A24"/>
              </a:buClr>
              <a:buFont typeface="System Font Regular"/>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System Font Regular"/>
              <a:buNone/>
            </a:pPr>
            <a:endParaRPr lang="en-GB">
              <a:latin typeface="HelveticaNeueLT Pro 55 Roman"/>
            </a:endParaRPr>
          </a:p>
          <a:p>
            <a:pPr marL="0" indent="0">
              <a:lnSpc>
                <a:spcPct val="120000"/>
              </a:lnSpc>
              <a:buNone/>
            </a:pPr>
            <a:r>
              <a:rPr lang="en-GB" sz="2400">
                <a:latin typeface="HelveticaNeueLT Pro 55 Roman"/>
                <a:cs typeface="Arial"/>
              </a:rPr>
              <a:t>Play the Game of BOB to help you be prepared if you are ever in this situation.</a:t>
            </a:r>
          </a:p>
          <a:p>
            <a:pPr marL="0" indent="0">
              <a:lnSpc>
                <a:spcPct val="120000"/>
              </a:lnSpc>
              <a:buFont typeface="System Font Regular"/>
              <a:buNone/>
            </a:pPr>
            <a:endParaRPr lang="en-GB" sz="2400">
              <a:latin typeface="HelveticaNeueLT Pro 55 Roman"/>
            </a:endParaRPr>
          </a:p>
          <a:p>
            <a:pPr marL="0" indent="0">
              <a:lnSpc>
                <a:spcPct val="120000"/>
              </a:lnSpc>
              <a:buFont typeface="System Font Regular"/>
              <a:buNone/>
            </a:pPr>
            <a:endParaRPr lang="en-GB" b="1">
              <a:latin typeface="HelveticaNeueLT Pro 55 Roman"/>
            </a:endParaRPr>
          </a:p>
        </p:txBody>
      </p:sp>
      <p:pic>
        <p:nvPicPr>
          <p:cNvPr id="12" name="Picture 11" descr="Logo&#10;&#10;Description automatically generated">
            <a:extLst>
              <a:ext uri="{FF2B5EF4-FFF2-40B4-BE49-F238E27FC236}">
                <a16:creationId xmlns:a16="http://schemas.microsoft.com/office/drawing/2014/main" id="{0A6AD723-A311-B3B9-2085-C436E8BDFDCC}"/>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val="0"/>
              </a:ext>
            </a:extLst>
          </a:blip>
          <a:stretch>
            <a:fillRect/>
          </a:stretch>
        </p:blipFill>
        <p:spPr>
          <a:xfrm>
            <a:off x="390631" y="1386807"/>
            <a:ext cx="3236707" cy="3164195"/>
          </a:xfrm>
          <a:prstGeom prst="rect">
            <a:avLst/>
          </a:prstGeom>
        </p:spPr>
      </p:pic>
      <p:pic>
        <p:nvPicPr>
          <p:cNvPr id="4" name="Picture 3" descr="A picture containing logo&#10;&#10;Description automatically generated">
            <a:extLst>
              <a:ext uri="{FF2B5EF4-FFF2-40B4-BE49-F238E27FC236}">
                <a16:creationId xmlns:a16="http://schemas.microsoft.com/office/drawing/2014/main" id="{3D4F484F-AFAE-A839-FE67-DECA117E0816}"/>
              </a:ext>
            </a:extLst>
          </p:cNvPr>
          <p:cNvPicPr>
            <a:picLocks noGrp="1" noRot="1" noChangeAspect="1" noMove="1" noResize="1" noEditPoints="1" noAdjustHandles="1" noChangeArrowheads="1" noChangeShapeType="1" noCrop="1"/>
          </p:cNvPicPr>
          <p:nvPr/>
        </p:nvPicPr>
        <p:blipFill rotWithShape="1">
          <a:blip r:embed="rId4" cstate="email">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3926519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bile phone with a cartoon image of a boy smiling. ">
            <a:extLst>
              <a:ext uri="{FF2B5EF4-FFF2-40B4-BE49-F238E27FC236}">
                <a16:creationId xmlns:a16="http://schemas.microsoft.com/office/drawing/2014/main" id="{B1B6FEEA-55F2-9794-E466-839905E9422B}"/>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a:stretch/>
        </p:blipFill>
        <p:spPr>
          <a:xfrm>
            <a:off x="538410" y="131381"/>
            <a:ext cx="3328653" cy="5728200"/>
          </a:xfrm>
          <a:prstGeom prst="rect">
            <a:avLst/>
          </a:prstGeom>
        </p:spPr>
      </p:pic>
      <p:sp>
        <p:nvSpPr>
          <p:cNvPr id="2" name="Title 1">
            <a:extLst>
              <a:ext uri="{FF2B5EF4-FFF2-40B4-BE49-F238E27FC236}">
                <a16:creationId xmlns:a16="http://schemas.microsoft.com/office/drawing/2014/main" id="{408FADD9-5F00-29D7-3B99-3179E50FB059}"/>
              </a:ext>
            </a:extLst>
          </p:cNvPr>
          <p:cNvSpPr>
            <a:spLocks noGrp="1" noRot="1" noMove="1" noResize="1" noEditPoints="1" noAdjustHandles="1" noChangeArrowheads="1" noChangeShapeType="1"/>
          </p:cNvSpPr>
          <p:nvPr>
            <p:ph type="title" idx="4294967295"/>
          </p:nvPr>
        </p:nvSpPr>
        <p:spPr>
          <a:xfrm>
            <a:off x="1154199" y="2520203"/>
            <a:ext cx="4140200" cy="1325562"/>
          </a:xfrm>
        </p:spPr>
        <p:txBody>
          <a:bodyPr/>
          <a:lstStyle/>
          <a:p>
            <a:r>
              <a:rPr lang="en-GB">
                <a:latin typeface="HelveticaNeueLT Pro 55 Roman"/>
              </a:rPr>
              <a:t>@Femi</a:t>
            </a:r>
          </a:p>
        </p:txBody>
      </p:sp>
      <p:pic>
        <p:nvPicPr>
          <p:cNvPr id="9" name="Picture 9" descr="A picture containing text, doll, clipart&#10;&#10;Description automatically generated">
            <a:extLst>
              <a:ext uri="{FF2B5EF4-FFF2-40B4-BE49-F238E27FC236}">
                <a16:creationId xmlns:a16="http://schemas.microsoft.com/office/drawing/2014/main" id="{8A2C0E48-266F-998B-D384-98FD6FC06764}"/>
              </a:ext>
            </a:extLst>
          </p:cNvPr>
          <p:cNvPicPr>
            <a:picLocks noGrp="1" noRot="1" noChangeAspect="1" noMove="1" noResize="1" noEditPoints="1" noAdjustHandles="1" noChangeArrowheads="1" noChangeShapeType="1" noCrop="1"/>
          </p:cNvPicPr>
          <p:nvPr>
            <p:ph idx="4294967295"/>
          </p:nvPr>
        </p:nvPicPr>
        <p:blipFill>
          <a:blip r:embed="rId3"/>
          <a:stretch>
            <a:fillRect/>
          </a:stretch>
        </p:blipFill>
        <p:spPr>
          <a:xfrm>
            <a:off x="1476853" y="779563"/>
            <a:ext cx="1653405" cy="1687626"/>
          </a:xfrm>
        </p:spPr>
      </p:pic>
      <p:sp>
        <p:nvSpPr>
          <p:cNvPr id="6" name="TextBox 5">
            <a:extLst>
              <a:ext uri="{FF2B5EF4-FFF2-40B4-BE49-F238E27FC236}">
                <a16:creationId xmlns:a16="http://schemas.microsoft.com/office/drawing/2014/main" id="{7D08C2A2-EE22-F946-E5C5-BAA729B71EB0}"/>
              </a:ext>
            </a:extLst>
          </p:cNvPr>
          <p:cNvSpPr txBox="1">
            <a:spLocks noGrp="1" noRot="1" noMove="1" noResize="1" noEditPoints="1" noAdjustHandles="1" noChangeArrowheads="1" noChangeShapeType="1"/>
          </p:cNvSpPr>
          <p:nvPr/>
        </p:nvSpPr>
        <p:spPr>
          <a:xfrm>
            <a:off x="5055102" y="766938"/>
            <a:ext cx="6372033" cy="4832092"/>
          </a:xfrm>
          <a:prstGeom prst="rect">
            <a:avLst/>
          </a:prstGeom>
          <a:noFill/>
        </p:spPr>
        <p:txBody>
          <a:bodyPr wrap="square" lIns="91440" tIns="45720" rIns="91440" bIns="45720" rtlCol="0" anchor="t">
            <a:spAutoFit/>
          </a:bodyPr>
          <a:lstStyle/>
          <a:p>
            <a:r>
              <a:rPr lang="en-GB" sz="2200">
                <a:latin typeface="HelveticaNeueLT Pro 55 Roman"/>
              </a:rPr>
              <a:t>Creativity 8/10</a:t>
            </a:r>
          </a:p>
          <a:p>
            <a:r>
              <a:rPr lang="en-GB" sz="2200">
                <a:latin typeface="HelveticaNeueLT Pro 55 Roman"/>
              </a:rPr>
              <a:t>Resilience 6/10</a:t>
            </a:r>
          </a:p>
          <a:p>
            <a:r>
              <a:rPr lang="en-GB" sz="2200">
                <a:latin typeface="HelveticaNeueLT Pro 55 Roman"/>
              </a:rPr>
              <a:t>Resourcefulness 5/10</a:t>
            </a:r>
          </a:p>
          <a:p>
            <a:r>
              <a:rPr lang="en-GB" sz="2200">
                <a:latin typeface="HelveticaNeueLT Pro 55 Roman"/>
              </a:rPr>
              <a:t>Community connections 9/10</a:t>
            </a:r>
          </a:p>
          <a:p>
            <a:endParaRPr lang="en-GB" sz="2200">
              <a:latin typeface="HelveticaNeueLT Pro 55 Roman" panose="020B0604020202020204" pitchFamily="34" charset="0"/>
            </a:endParaRPr>
          </a:p>
          <a:p>
            <a:r>
              <a:rPr lang="en-GB" sz="2200">
                <a:latin typeface="HelveticaNeueLT Pro 55 Roman"/>
              </a:rPr>
              <a:t>Femi lives in a semi-detached house with his dad. Their house is on a hill. Femi’s family have lived in this town for generations, so he has lots of relatives nearby. Femi is a member of the under 16s football team and his dad runs the Scout group, so they are well known in the community. They have a car, but it is quite old and not very reliable. Femi generally cycles everywhere he needs to go. He has a BMX bike.</a:t>
            </a:r>
          </a:p>
        </p:txBody>
      </p:sp>
      <p:pic>
        <p:nvPicPr>
          <p:cNvPr id="10" name="Picture 10" descr="Text&#10;&#10;Description automatically generated">
            <a:extLst>
              <a:ext uri="{FF2B5EF4-FFF2-40B4-BE49-F238E27FC236}">
                <a16:creationId xmlns:a16="http://schemas.microsoft.com/office/drawing/2014/main" id="{BFD006A4-FF50-A504-1485-05D9850F0C6D}"/>
              </a:ext>
            </a:extLst>
          </p:cNvPr>
          <p:cNvPicPr>
            <a:picLocks noGrp="1" noRot="1" noChangeAspect="1" noMove="1" noResize="1" noEditPoints="1" noAdjustHandles="1" noChangeArrowheads="1" noChangeShapeType="1" noCrop="1"/>
          </p:cNvPicPr>
          <p:nvPr/>
        </p:nvPicPr>
        <p:blipFill>
          <a:blip r:embed="rId4"/>
          <a:stretch>
            <a:fillRect/>
          </a:stretch>
        </p:blipFill>
        <p:spPr>
          <a:xfrm>
            <a:off x="957430" y="4459078"/>
            <a:ext cx="2594050" cy="852152"/>
          </a:xfrm>
          <a:prstGeom prst="rect">
            <a:avLst/>
          </a:prstGeom>
        </p:spPr>
      </p:pic>
      <p:sp>
        <p:nvSpPr>
          <p:cNvPr id="3" name="TextBox 2">
            <a:extLst>
              <a:ext uri="{FF2B5EF4-FFF2-40B4-BE49-F238E27FC236}">
                <a16:creationId xmlns:a16="http://schemas.microsoft.com/office/drawing/2014/main" id="{537AB8CC-B1FA-665A-068A-B5D69C39586A}"/>
              </a:ext>
            </a:extLst>
          </p:cNvPr>
          <p:cNvSpPr txBox="1">
            <a:spLocks noGrp="1" noRot="1" noMove="1" noResize="1" noEditPoints="1" noAdjustHandles="1" noChangeArrowheads="1" noChangeShapeType="1"/>
          </p:cNvSpPr>
          <p:nvPr/>
        </p:nvSpPr>
        <p:spPr>
          <a:xfrm rot="16200000">
            <a:off x="10905041" y="724743"/>
            <a:ext cx="1386670" cy="584775"/>
          </a:xfrm>
          <a:prstGeom prst="rect">
            <a:avLst/>
          </a:prstGeom>
          <a:noFill/>
        </p:spPr>
        <p:txBody>
          <a:bodyPr wrap="square" rtlCol="0">
            <a:spAutoFit/>
          </a:bodyPr>
          <a:lstStyle/>
          <a:p>
            <a:r>
              <a:rPr lang="en-GB" sz="3200" b="1">
                <a:solidFill>
                  <a:srgbClr val="FF0000"/>
                </a:solidFill>
                <a:latin typeface="HelveticaNeueLT Pro 55 Roman" panose="020B0604020202020204"/>
              </a:rPr>
              <a:t>Femi</a:t>
            </a:r>
          </a:p>
        </p:txBody>
      </p:sp>
      <p:sp>
        <p:nvSpPr>
          <p:cNvPr id="8" name="Rectangle 7">
            <a:extLst>
              <a:ext uri="{FF2B5EF4-FFF2-40B4-BE49-F238E27FC236}">
                <a16:creationId xmlns:a16="http://schemas.microsoft.com/office/drawing/2014/main" id="{6C976394-A99F-B63B-2045-5124E1C9E45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9132425" y="779563"/>
            <a:ext cx="1436758" cy="23756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2CDF7DD7-FD0B-9C05-4861-E9D6104B4EE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9121599" y="1140186"/>
            <a:ext cx="855778" cy="23756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9C1CB889-AE47-8A00-FEB8-CACAD5060B9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9121599" y="1500809"/>
            <a:ext cx="728457" cy="23756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94138EB4-F534-0A63-A021-8FE4669B262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9132425" y="1864656"/>
            <a:ext cx="1759352" cy="237567"/>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picture containing logo&#10;&#10;Description automatically generated">
            <a:extLst>
              <a:ext uri="{FF2B5EF4-FFF2-40B4-BE49-F238E27FC236}">
                <a16:creationId xmlns:a16="http://schemas.microsoft.com/office/drawing/2014/main" id="{4B36C227-BDD7-9AF1-7CD6-1B4418E25448}"/>
              </a:ext>
            </a:extLst>
          </p:cNvPr>
          <p:cNvPicPr>
            <a:picLocks noGrp="1" noRot="1" noChangeAspect="1" noMove="1" noResize="1" noEditPoints="1" noAdjustHandles="1" noChangeArrowheads="1" noChangeShapeType="1" noCrop="1"/>
          </p:cNvPicPr>
          <p:nvPr/>
        </p:nvPicPr>
        <p:blipFill rotWithShape="1">
          <a:blip r:embed="rId5" cstate="email">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1551432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obile phone with a cartoon image of a boy with pink hair. ">
            <a:extLst>
              <a:ext uri="{FF2B5EF4-FFF2-40B4-BE49-F238E27FC236}">
                <a16:creationId xmlns:a16="http://schemas.microsoft.com/office/drawing/2014/main" id="{E1243F4A-1B9A-21CC-AFA6-417CF946705A}"/>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a:stretch/>
        </p:blipFill>
        <p:spPr>
          <a:xfrm>
            <a:off x="538410" y="131381"/>
            <a:ext cx="3328653" cy="5728200"/>
          </a:xfrm>
          <a:prstGeom prst="rect">
            <a:avLst/>
          </a:prstGeom>
        </p:spPr>
      </p:pic>
      <p:sp>
        <p:nvSpPr>
          <p:cNvPr id="2" name="Title 1">
            <a:extLst>
              <a:ext uri="{FF2B5EF4-FFF2-40B4-BE49-F238E27FC236}">
                <a16:creationId xmlns:a16="http://schemas.microsoft.com/office/drawing/2014/main" id="{408FADD9-5F00-29D7-3B99-3179E50FB059}"/>
              </a:ext>
            </a:extLst>
          </p:cNvPr>
          <p:cNvSpPr>
            <a:spLocks noGrp="1" noRot="1" noMove="1" noResize="1" noEditPoints="1" noAdjustHandles="1" noChangeArrowheads="1" noChangeShapeType="1"/>
          </p:cNvSpPr>
          <p:nvPr>
            <p:ph type="title" idx="4294967295"/>
          </p:nvPr>
        </p:nvSpPr>
        <p:spPr>
          <a:xfrm>
            <a:off x="953079" y="2856886"/>
            <a:ext cx="4138613" cy="1325563"/>
          </a:xfrm>
        </p:spPr>
        <p:txBody>
          <a:bodyPr/>
          <a:lstStyle/>
          <a:p>
            <a:r>
              <a:rPr lang="en-GB">
                <a:latin typeface="HelveticaNeueLT Pro 55 Roman"/>
              </a:rPr>
              <a:t>@</a:t>
            </a:r>
            <a:r>
              <a:rPr lang="en-GB">
                <a:latin typeface="Segoe UI"/>
                <a:cs typeface="Segoe UI"/>
              </a:rPr>
              <a:t>Charlie</a:t>
            </a:r>
            <a:endParaRPr lang="en-GB">
              <a:latin typeface="HelveticaNeueLT Pro 55 Roman"/>
            </a:endParaRPr>
          </a:p>
        </p:txBody>
      </p:sp>
      <p:sp>
        <p:nvSpPr>
          <p:cNvPr id="6" name="TextBox 5">
            <a:extLst>
              <a:ext uri="{FF2B5EF4-FFF2-40B4-BE49-F238E27FC236}">
                <a16:creationId xmlns:a16="http://schemas.microsoft.com/office/drawing/2014/main" id="{7D08C2A2-EE22-F946-E5C5-BAA729B71EB0}"/>
              </a:ext>
            </a:extLst>
          </p:cNvPr>
          <p:cNvSpPr txBox="1">
            <a:spLocks noGrp="1" noRot="1" noMove="1" noResize="1" noEditPoints="1" noAdjustHandles="1" noChangeArrowheads="1" noChangeShapeType="1"/>
          </p:cNvSpPr>
          <p:nvPr/>
        </p:nvSpPr>
        <p:spPr>
          <a:xfrm>
            <a:off x="4726850" y="725749"/>
            <a:ext cx="6419570" cy="5170646"/>
          </a:xfrm>
          <a:prstGeom prst="rect">
            <a:avLst/>
          </a:prstGeom>
          <a:noFill/>
        </p:spPr>
        <p:txBody>
          <a:bodyPr wrap="square" lIns="91440" tIns="45720" rIns="91440" bIns="45720" rtlCol="0" anchor="t">
            <a:spAutoFit/>
          </a:bodyPr>
          <a:lstStyle/>
          <a:p>
            <a:r>
              <a:rPr lang="en-GB" sz="2200">
                <a:latin typeface="HelveticaNeueLT Pro 55 Roman"/>
                <a:ea typeface="+mn-lt"/>
                <a:cs typeface="+mn-lt"/>
              </a:rPr>
              <a:t>Creativity 7/10</a:t>
            </a:r>
            <a:endParaRPr lang="en-US" sz="2200">
              <a:latin typeface="HelveticaNeueLT Pro 55 Roman"/>
              <a:ea typeface="+mn-lt"/>
              <a:cs typeface="+mn-lt"/>
            </a:endParaRPr>
          </a:p>
          <a:p>
            <a:r>
              <a:rPr lang="en-GB" sz="2200">
                <a:latin typeface="HelveticaNeueLT Pro 55 Roman"/>
                <a:ea typeface="+mn-lt"/>
                <a:cs typeface="+mn-lt"/>
              </a:rPr>
              <a:t>Resilience 7/10</a:t>
            </a:r>
            <a:endParaRPr lang="en-US" sz="2200">
              <a:latin typeface="HelveticaNeueLT Pro 55 Roman"/>
              <a:ea typeface="+mn-lt"/>
              <a:cs typeface="+mn-lt"/>
            </a:endParaRPr>
          </a:p>
          <a:p>
            <a:r>
              <a:rPr lang="en-GB" sz="2200">
                <a:latin typeface="HelveticaNeueLT Pro 55 Roman"/>
                <a:ea typeface="+mn-lt"/>
                <a:cs typeface="+mn-lt"/>
              </a:rPr>
              <a:t>Resourcefulness 6/10</a:t>
            </a:r>
            <a:endParaRPr lang="en-US" sz="2200">
              <a:latin typeface="HelveticaNeueLT Pro 55 Roman"/>
              <a:ea typeface="+mn-lt"/>
              <a:cs typeface="+mn-lt"/>
            </a:endParaRPr>
          </a:p>
          <a:p>
            <a:r>
              <a:rPr lang="en-GB" sz="2200">
                <a:latin typeface="HelveticaNeueLT Pro 55 Roman"/>
                <a:ea typeface="+mn-lt"/>
                <a:cs typeface="+mn-lt"/>
              </a:rPr>
              <a:t>Community connections 4/10</a:t>
            </a:r>
            <a:endParaRPr lang="en-US" sz="2200">
              <a:latin typeface="HelveticaNeueLT Pro 55 Roman"/>
              <a:ea typeface="+mn-lt"/>
              <a:cs typeface="+mn-lt"/>
            </a:endParaRPr>
          </a:p>
          <a:p>
            <a:endParaRPr lang="en-GB" sz="2200">
              <a:latin typeface="HelveticaNeueLT Pro 55 Roman" panose="020B0604020202020204" pitchFamily="34" charset="0"/>
              <a:ea typeface="+mn-lt"/>
              <a:cs typeface="+mn-lt"/>
            </a:endParaRPr>
          </a:p>
          <a:p>
            <a:r>
              <a:rPr lang="en-GB" sz="2200">
                <a:latin typeface="HelveticaNeueLT Pro 55 Roman"/>
                <a:ea typeface="+mn-lt"/>
                <a:cs typeface="+mn-lt"/>
              </a:rPr>
              <a:t>Charlie lives in a small village with her parents, two sisters, and three dogs. They are surrounded by fields, which is great for long walks and bike rides. They moved to the village from the middle of Birmingham. Charlie’s parents love being away from the noise and busyness of the city, but Charlie doesn’t. They work from home and Charlie and their sisters go to school fifteen minutes away by car. They don’t have any family in the area: just a few friends in the village.</a:t>
            </a:r>
          </a:p>
        </p:txBody>
      </p:sp>
      <p:pic>
        <p:nvPicPr>
          <p:cNvPr id="10" name="Picture 10" descr="Text&#10;&#10;Description automatically generated">
            <a:extLst>
              <a:ext uri="{FF2B5EF4-FFF2-40B4-BE49-F238E27FC236}">
                <a16:creationId xmlns:a16="http://schemas.microsoft.com/office/drawing/2014/main" id="{BFD006A4-FF50-A504-1485-05D9850F0C6D}"/>
              </a:ext>
            </a:extLst>
          </p:cNvPr>
          <p:cNvPicPr>
            <a:picLocks noGrp="1" noRot="1" noChangeAspect="1" noMove="1" noResize="1" noEditPoints="1" noAdjustHandles="1" noChangeArrowheads="1" noChangeShapeType="1" noCrop="1"/>
          </p:cNvPicPr>
          <p:nvPr/>
        </p:nvPicPr>
        <p:blipFill>
          <a:blip r:embed="rId3"/>
          <a:stretch>
            <a:fillRect/>
          </a:stretch>
        </p:blipFill>
        <p:spPr>
          <a:xfrm>
            <a:off x="953079" y="4591789"/>
            <a:ext cx="2588774" cy="850419"/>
          </a:xfrm>
          <a:prstGeom prst="rect">
            <a:avLst/>
          </a:prstGeom>
        </p:spPr>
      </p:pic>
      <p:pic>
        <p:nvPicPr>
          <p:cNvPr id="26" name="Picture 26">
            <a:extLst>
              <a:ext uri="{FF2B5EF4-FFF2-40B4-BE49-F238E27FC236}">
                <a16:creationId xmlns:a16="http://schemas.microsoft.com/office/drawing/2014/main" id="{16820835-85CE-D528-03D0-109F5911D395}"/>
              </a:ext>
            </a:extLst>
          </p:cNvPr>
          <p:cNvPicPr>
            <a:picLocks noGrp="1" noRot="1" noChangeAspect="1" noMove="1" noResize="1" noEditPoints="1" noAdjustHandles="1" noChangeArrowheads="1" noChangeShapeType="1" noCrop="1"/>
          </p:cNvPicPr>
          <p:nvPr/>
        </p:nvPicPr>
        <p:blipFill>
          <a:blip r:embed="rId4"/>
          <a:stretch>
            <a:fillRect/>
          </a:stretch>
        </p:blipFill>
        <p:spPr>
          <a:xfrm>
            <a:off x="1449745" y="1015688"/>
            <a:ext cx="1609725" cy="1647825"/>
          </a:xfrm>
          <a:prstGeom prst="rect">
            <a:avLst/>
          </a:prstGeom>
        </p:spPr>
      </p:pic>
      <p:sp>
        <p:nvSpPr>
          <p:cNvPr id="3" name="TextBox 2">
            <a:extLst>
              <a:ext uri="{FF2B5EF4-FFF2-40B4-BE49-F238E27FC236}">
                <a16:creationId xmlns:a16="http://schemas.microsoft.com/office/drawing/2014/main" id="{0F153098-1AC0-730B-15D8-43BF314EEC3C}"/>
              </a:ext>
            </a:extLst>
          </p:cNvPr>
          <p:cNvSpPr txBox="1">
            <a:spLocks noGrp="1" noRot="1" noMove="1" noResize="1" noEditPoints="1" noAdjustHandles="1" noChangeArrowheads="1" noChangeShapeType="1"/>
          </p:cNvSpPr>
          <p:nvPr/>
        </p:nvSpPr>
        <p:spPr>
          <a:xfrm rot="16200000">
            <a:off x="10679129" y="950653"/>
            <a:ext cx="1838492" cy="584775"/>
          </a:xfrm>
          <a:prstGeom prst="rect">
            <a:avLst/>
          </a:prstGeom>
          <a:noFill/>
        </p:spPr>
        <p:txBody>
          <a:bodyPr wrap="square" rtlCol="0">
            <a:spAutoFit/>
          </a:bodyPr>
          <a:lstStyle/>
          <a:p>
            <a:r>
              <a:rPr lang="en-GB" sz="3200" b="1">
                <a:solidFill>
                  <a:srgbClr val="FF0000"/>
                </a:solidFill>
                <a:latin typeface="HelveticaNeueLT Pro 55 Roman" panose="020B0604020202020204"/>
              </a:rPr>
              <a:t>Charlie</a:t>
            </a:r>
          </a:p>
        </p:txBody>
      </p:sp>
      <p:sp>
        <p:nvSpPr>
          <p:cNvPr id="5" name="Rectangle 4">
            <a:extLst>
              <a:ext uri="{FF2B5EF4-FFF2-40B4-BE49-F238E27FC236}">
                <a16:creationId xmlns:a16="http://schemas.microsoft.com/office/drawing/2014/main" id="{5BDFF894-BA0E-7FEF-E6EE-59CEF28462E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9132425" y="779563"/>
            <a:ext cx="1365969" cy="234343"/>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649042DA-3D62-CF87-4323-ECADA5CB77BF}"/>
              </a:ext>
            </a:extLst>
          </p:cNvPr>
          <p:cNvSpPr>
            <a:spLocks noGrp="1" noRot="1" noMove="1" noResize="1" noEditPoints="1" noAdjustHandles="1" noChangeArrowheads="1" noChangeShapeType="1"/>
          </p:cNvSpPr>
          <p:nvPr/>
        </p:nvSpPr>
        <p:spPr>
          <a:xfrm>
            <a:off x="9121598" y="1140186"/>
            <a:ext cx="1365969" cy="23434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5398D407-E6C3-D1D4-E74F-7DE272FEDAD3}"/>
              </a:ext>
            </a:extLst>
          </p:cNvPr>
          <p:cNvSpPr>
            <a:spLocks noGrp="1" noRot="1" noMove="1" noResize="1" noEditPoints="1" noAdjustHandles="1" noChangeArrowheads="1" noChangeShapeType="1"/>
          </p:cNvSpPr>
          <p:nvPr/>
        </p:nvSpPr>
        <p:spPr>
          <a:xfrm>
            <a:off x="9121599" y="1500809"/>
            <a:ext cx="1168295" cy="23434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1575CAF5-EE0C-4E75-C779-1C4F32B0929A}"/>
              </a:ext>
            </a:extLst>
          </p:cNvPr>
          <p:cNvSpPr>
            <a:spLocks noGrp="1" noRot="1" noMove="1" noResize="1" noEditPoints="1" noAdjustHandles="1" noChangeArrowheads="1" noChangeShapeType="1"/>
          </p:cNvSpPr>
          <p:nvPr/>
        </p:nvSpPr>
        <p:spPr>
          <a:xfrm>
            <a:off x="9132425" y="1864656"/>
            <a:ext cx="717631" cy="234343"/>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picture containing logo&#10;&#10;Description automatically generated">
            <a:extLst>
              <a:ext uri="{FF2B5EF4-FFF2-40B4-BE49-F238E27FC236}">
                <a16:creationId xmlns:a16="http://schemas.microsoft.com/office/drawing/2014/main" id="{4E9F5B2C-FC13-307C-B15E-BAE9982B2387}"/>
              </a:ext>
            </a:extLst>
          </p:cNvPr>
          <p:cNvPicPr>
            <a:picLocks noGrp="1" noRot="1" noChangeAspect="1" noMove="1" noResize="1" noEditPoints="1" noAdjustHandles="1" noChangeArrowheads="1" noChangeShapeType="1" noCrop="1"/>
          </p:cNvPicPr>
          <p:nvPr/>
        </p:nvPicPr>
        <p:blipFill rotWithShape="1">
          <a:blip r:embed="rId5" cstate="email">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2734883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470018B266A524D8C6ED64754E3AA0C" ma:contentTypeVersion="37" ma:contentTypeDescription="Create a new document." ma:contentTypeScope="" ma:versionID="c831e5b4ba52a2175605a5b4f6d6f25f">
  <xsd:schema xmlns:xsd="http://www.w3.org/2001/XMLSchema" xmlns:xs="http://www.w3.org/2001/XMLSchema" xmlns:p="http://schemas.microsoft.com/office/2006/metadata/properties" xmlns:ns2="097b2218-eb8c-44f0-b50d-d57756f492cd" xmlns:ns3="7aff5d3a-ac69-412e-8e86-2dc83d63a9de" targetNamespace="http://schemas.microsoft.com/office/2006/metadata/properties" ma:root="true" ma:fieldsID="f0fd2728a11996335c4f59060800ad63" ns2:_="" ns3:_="">
    <xsd:import namespace="097b2218-eb8c-44f0-b50d-d57756f492cd"/>
    <xsd:import namespace="7aff5d3a-ac69-412e-8e86-2dc83d63a9d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Area"/>
                <xsd:element ref="ns3:HighLevelFolder"/>
                <xsd:element ref="ns3:SubFolder" minOccurs="0"/>
                <xsd:element ref="ns3:Archive" minOccurs="0"/>
                <xsd:element ref="ns3:Subfolder2" minOccurs="0"/>
                <xsd:element ref="ns3:Status" minOccurs="0"/>
                <xsd:element ref="ns3:GDPRnonCompliancedate" minOccurs="0"/>
                <xsd:element ref="ns3:Misc_x002e_" minOccurs="0"/>
                <xsd:element ref="ns3:MediaServiceLocation" minOccurs="0"/>
                <xsd:element ref="ns3:MediaLengthInSeconds" minOccurs="0"/>
                <xsd:element ref="ns3: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7b2218-eb8c-44f0-b50d-d57756f492c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aff5d3a-ac69-412e-8e86-2dc83d63a9d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Area" ma:index="19" ma:displayName="Area (of responsibility)" ma:description="An area of CE activity with a named manager responsible for it. " ma:format="Dropdown" ma:indexed="true" ma:internalName="Area">
      <xsd:simpleType>
        <xsd:restriction base="dms:Choice">
          <xsd:enumeration value="Adult Portfolio"/>
          <xsd:enumeration value="Learning Design"/>
          <xsd:enumeration value="Direct Delivery"/>
          <xsd:enumeration value="Learning and Development"/>
          <xsd:enumeration value="Marketing"/>
          <xsd:enumeration value="Youth Portfolio"/>
          <xsd:enumeration value="Leadership Team"/>
          <xsd:enumeration value="Funding"/>
        </xsd:restriction>
      </xsd:simpleType>
    </xsd:element>
    <xsd:element name="HighLevelFolder" ma:index="20" ma:displayName="High Level Folder" ma:description="The main types of document CE produce" ma:format="Dropdown" ma:indexed="true" ma:internalName="HighLevelFolder">
      <xsd:simpleType>
        <xsd:restriction base="dms:Choice">
          <xsd:enumeration value="Communication"/>
          <xsd:enumeration value="Learning Design"/>
          <xsd:enumeration value="Products"/>
          <xsd:enumeration value="Procedural Documents"/>
          <xsd:enumeration value="Policy Documents"/>
          <xsd:enumeration value="Portfolio"/>
          <xsd:enumeration value="Content Assets"/>
          <xsd:enumeration value="Strategy"/>
          <xsd:enumeration value="Research and Insight"/>
          <xsd:enumeration value="Products / Resources"/>
        </xsd:restriction>
      </xsd:simpleType>
    </xsd:element>
    <xsd:element name="SubFolder" ma:index="21" nillable="true" ma:displayName="Topic" ma:description="What overall topic does this file belong under? - A tag audit is currently ongoing, currently available tags are not representative of the final selection." ma:format="Dropdown" ma:internalName="SubFolder">
      <xsd:complexType>
        <xsd:complexContent>
          <xsd:extension base="dms:MultiChoice">
            <xsd:sequence>
              <xsd:element name="Value" maxOccurs="unbounded" minOccurs="0" nillable="true">
                <xsd:simpleType>
                  <xsd:restriction base="dms:Choice">
                    <xsd:enumeration value="-Apps"/>
                    <xsd:enumeration value="-Kindness"/>
                    <xsd:enumeration value="-Climate Change"/>
                    <xsd:enumeration value="-Curriculum"/>
                    <xsd:enumeration value="-Loneliness"/>
                    <xsd:enumeration value="-Disasters and Emergencies"/>
                    <xsd:enumeration value="-First Aid"/>
                    <xsd:enumeration value="-Refugees and Migration"/>
                    <xsd:enumeration value="-Empathy"/>
                    <xsd:enumeration value="-Pedagogy"/>
                    <xsd:enumeration value="-Agile"/>
                    <xsd:enumeration value="-Support Centre"/>
                    <xsd:enumeration value="-Recruitment and Development"/>
                    <xsd:enumeration value="-Volunteers"/>
                    <xsd:enumeration value="-Ways of Working"/>
                    <xsd:enumeration value="-Conflict"/>
                    <xsd:enumeration value="-Marketing Tools"/>
                    <xsd:enumeration value="-Preparedness"/>
                    <xsd:enumeration value="-Returning to Face to Face"/>
                    <xsd:enumeration value="-Handovers"/>
                    <xsd:enumeration value="-Wellbeing"/>
                    <xsd:enumeration value="-Equality Diversity and Inclusion (EDI)"/>
                    <xsd:enumeration value="- Adapt and Recover"/>
                    <xsd:enumeration value="-Health inequalities"/>
                    <xsd:enumeration value="-Education Standards"/>
                    <xsd:enumeration value="-Respect"/>
                  </xsd:restriction>
                </xsd:simpleType>
              </xsd:element>
            </xsd:sequence>
          </xsd:extension>
        </xsd:complexContent>
      </xsd:complexType>
    </xsd:element>
    <xsd:element name="Archive" ma:index="22" nillable="true" ma:displayName="Archive" ma:default="0" ma:description="If yes is selected the file will be archived and no longer appear in the general view. It will instead appear in the archive view." ma:format="Dropdown" ma:indexed="true" ma:internalName="Archive">
      <xsd:simpleType>
        <xsd:restriction base="dms:Boolean"/>
      </xsd:simpleType>
    </xsd:element>
    <xsd:element name="Subfolder2" ma:index="23" nillable="true" ma:displayName="Project" ma:description="Which Product or Project does this file relate to? - A tag audit is currently ongoing, currently available tags are not representative of the final selection." ma:format="Dropdown" ma:internalName="Subfolder2">
      <xsd:complexType>
        <xsd:complexContent>
          <xsd:extension base="dms:MultiChoice">
            <xsd:sequence>
              <xsd:element name="Value" maxOccurs="unbounded" minOccurs="0" nillable="true">
                <xsd:simpleType>
                  <xsd:restriction base="dms:Choice">
                    <xsd:enumeration value="-Drugs and Alcohol"/>
                    <xsd:enumeration value="-First Aid Champions"/>
                    <xsd:enumeration value="-Homelessness"/>
                    <xsd:enumeration value="-Knife Crime"/>
                    <xsd:enumeration value="-Lifescan"/>
                    <xsd:enumeration value="-Museums and Archives Posters"/>
                    <xsd:enumeration value="-Older People"/>
                    <xsd:enumeration value="-Sprint"/>
                    <xsd:enumeration value="-Summer of Kindness"/>
                    <xsd:enumeration value="-Training Programmes"/>
                    <xsd:enumeration value="-Bitesize"/>
                    <xsd:enumeration value="-Life Live It"/>
                    <xsd:enumeration value="-Global Disaster Preparedness Centre"/>
                    <xsd:enumeration value="-Not on Sunday"/>
                    <xsd:enumeration value="-World First Aid Day"/>
                    <xsd:enumeration value="-EveryDay First Aid"/>
                    <xsd:enumeration value="-EDI Working Group"/>
                    <xsd:enumeration value="-Scouts"/>
                    <xsd:enumeration value="-Vaccine Voices"/>
                    <xsd:enumeration value="-Refugee Week"/>
                    <xsd:enumeration value="-Newsthink"/>
                    <xsd:enumeration value="-Black Lives Matter"/>
                    <xsd:enumeration value="-Online Teaching Resource"/>
                    <xsd:enumeration value="-Education Standards"/>
                    <xsd:enumeration value="-Co-production"/>
                    <xsd:enumeration value="-Face to Face"/>
                    <xsd:enumeration value="Coping with challenges"/>
                    <xsd:enumeration value="Quality Assurance"/>
                  </xsd:restriction>
                </xsd:simpleType>
              </xsd:element>
            </xsd:sequence>
          </xsd:extension>
        </xsd:complexContent>
      </xsd:complexType>
    </xsd:element>
    <xsd:element name="Status" ma:index="24" nillable="true" ma:displayName="Status" ma:description="To show which of the documents reflects the final live product, and which are just drafts or supported development of product" ma:format="Dropdown" ma:internalName="Status">
      <xsd:simpleType>
        <xsd:union memberTypes="dms:Text">
          <xsd:simpleType>
            <xsd:restriction base="dms:Choice">
              <xsd:enumeration value="Live"/>
              <xsd:enumeration value="In review"/>
              <xsd:enumeration value="Draft"/>
              <xsd:enumeration value="Supporting documents"/>
              <xsd:enumeration value="Non GDPR Compliant"/>
            </xsd:restriction>
          </xsd:simpleType>
        </xsd:union>
      </xsd:simpleType>
    </xsd:element>
    <xsd:element name="GDPRnonCompliancedate" ma:index="25" nillable="true" ma:displayName="GDPR non Compliance date" ma:format="DateOnly" ma:indexed="true" ma:internalName="GDPRnonCompliancedate">
      <xsd:simpleType>
        <xsd:restriction base="dms:DateTime"/>
      </xsd:simpleType>
    </xsd:element>
    <xsd:element name="Misc_x002e_" ma:index="26" nillable="true" ma:displayName="Misc. " ma:description="After the file has been tagged under Topic and Project, this column is for any further description to be added. Please avoid acronyms where possible. " ma:format="Dropdown" ma:internalName="Misc_x002e_">
      <xsd:complexType>
        <xsd:complexContent>
          <xsd:extension base="dms:MultiChoice">
            <xsd:sequence>
              <xsd:element name="Value" maxOccurs="unbounded" minOccurs="0" nillable="true">
                <xsd:simpleType>
                  <xsd:restriction base="dms:Choice">
                    <xsd:enumeration value="Business Case"/>
                    <xsd:enumeration value="-Covid-19"/>
                    <xsd:enumeration value="-Comms Plans"/>
                    <xsd:enumeration value="-Creative"/>
                    <xsd:enumeration value="-Direct Delivery"/>
                    <xsd:enumeration value="-Discrimination"/>
                    <xsd:enumeration value="-Diversity"/>
                    <xsd:enumeration value="-Evaluation"/>
                    <xsd:enumeration value="-GDPR"/>
                    <xsd:enumeration value="-Guidance"/>
                    <xsd:enumeration value="-Induction"/>
                    <xsd:enumeration value="-Minutes"/>
                    <xsd:enumeration value="-Partnerships"/>
                    <xsd:enumeration value="-Printed Pack"/>
                    <xsd:enumeration value="-Retrospective"/>
                    <xsd:enumeration value="-Analysis"/>
                    <xsd:enumeration value="-21 Day Challenge"/>
                    <xsd:enumeration value="-Bookings"/>
                    <xsd:enumeration value="-Competitor Landscape"/>
                    <xsd:enumeration value="-Advocacy"/>
                    <xsd:enumeration value="-Style Guide"/>
                    <xsd:enumeration value="-Engagement"/>
                    <xsd:enumeration value="-Impact Assessment"/>
                    <xsd:enumeration value="-Evidence"/>
                    <xsd:enumeration value="-Kick-off"/>
                    <xsd:enumeration value="-Forms"/>
                    <xsd:enumeration value="-Kids Kits Cards"/>
                    <xsd:enumeration value="-Icons"/>
                    <xsd:enumeration value="-Intern"/>
                    <xsd:enumeration value="-Introduction"/>
                    <xsd:enumeration value="-July 2020 survey"/>
                    <xsd:enumeration value="-Lunch and Learn"/>
                    <xsd:enumeration value="-Visuals and Artwork"/>
                    <xsd:enumeration value="-Pilot"/>
                    <xsd:enumeration value="-Primary School"/>
                    <xsd:enumeration value="-Project Board"/>
                    <xsd:enumeration value="-React"/>
                    <xsd:enumeration value="-Recover"/>
                    <xsd:enumeration value="-Reflect"/>
                    <xsd:enumeration value="-Reporting"/>
                    <xsd:enumeration value="-Risk Assessments"/>
                    <xsd:enumeration value="-Secondary School"/>
                    <xsd:enumeration value="-Skill Guide"/>
                    <xsd:enumeration value="-Comms"/>
                    <xsd:enumeration value="-Content"/>
                    <xsd:enumeration value="-Other"/>
                    <xsd:enumeration value="-Welsh Language"/>
                    <xsd:enumeration value="-Sticker"/>
                    <xsd:enumeration value="-Minutes"/>
                    <xsd:enumeration value="-Template"/>
                    <xsd:enumeration value="-User Workshop"/>
                    <xsd:enumeration value="-Project Management"/>
                    <xsd:enumeration value="-Baby and Child"/>
                    <xsd:enumeration value="-E-mails"/>
                    <xsd:enumeration value="-Photos"/>
                    <xsd:enumeration value="-Video"/>
                    <xsd:enumeration value="Leaflet"/>
                  </xsd:restriction>
                </xsd:simpleType>
              </xsd:element>
            </xsd:sequence>
          </xsd:extension>
        </xsd:complexContent>
      </xsd:complexType>
    </xsd:element>
    <xsd:element name="MediaServiceLocation" ma:index="27" nillable="true" ma:displayName="Location" ma:internalName="MediaServiceLocation" ma:readOnly="true">
      <xsd:simpleType>
        <xsd:restriction base="dms:Text"/>
      </xsd:simpleType>
    </xsd:element>
    <xsd:element name="MediaLengthInSeconds" ma:index="28" nillable="true" ma:displayName="Length (seconds)" ma:internalName="MediaLengthInSeconds" ma:readOnly="true">
      <xsd:simpleType>
        <xsd:restriction base="dms:Unknown"/>
      </xsd:simpleType>
    </xsd:element>
    <xsd:element name="lcf76f155ced4ddcb4097134ff3c332f" ma:index="30" nillable="true" ma:taxonomy="true" ma:internalName="lcf76f155ced4ddcb4097134ff3c332f" ma:taxonomyFieldName="MediaServiceImageTags" ma:displayName="Image Tags" ma:readOnly="false" ma:fieldId="{5cf76f15-5ced-4ddc-b409-7134ff3c332f}" ma:taxonomyMulti="true" ma:sspId="15167c16-a890-4d0e-8066-19c144e748d9"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Archive xmlns="7aff5d3a-ac69-412e-8e86-2dc83d63a9de">false</Archive>
    <Area xmlns="7aff5d3a-ac69-412e-8e86-2dc83d63a9de">Youth Portfolio</Area>
    <GDPRnonCompliancedate xmlns="7aff5d3a-ac69-412e-8e86-2dc83d63a9de" xsi:nil="true"/>
    <HighLevelFolder xmlns="7aff5d3a-ac69-412e-8e86-2dc83d63a9de">Products / Resources</HighLevelFolder>
    <Subfolder2 xmlns="7aff5d3a-ac69-412e-8e86-2dc83d63a9de" xsi:nil="true"/>
    <SubFolder xmlns="7aff5d3a-ac69-412e-8e86-2dc83d63a9de" xsi:nil="true"/>
    <Misc_x002e_ xmlns="7aff5d3a-ac69-412e-8e86-2dc83d63a9de" xsi:nil="true"/>
    <lcf76f155ced4ddcb4097134ff3c332f xmlns="7aff5d3a-ac69-412e-8e86-2dc83d63a9de">
      <Terms xmlns="http://schemas.microsoft.com/office/infopath/2007/PartnerControls"/>
    </lcf76f155ced4ddcb4097134ff3c332f>
    <Status xmlns="7aff5d3a-ac69-412e-8e86-2dc83d63a9de" xsi:nil="true"/>
  </documentManagement>
</p:properties>
</file>

<file path=customXml/itemProps1.xml><?xml version="1.0" encoding="utf-8"?>
<ds:datastoreItem xmlns:ds="http://schemas.openxmlformats.org/officeDocument/2006/customXml" ds:itemID="{6E4A781E-2C90-47D6-ADB1-31506D72A038}"/>
</file>

<file path=customXml/itemProps2.xml><?xml version="1.0" encoding="utf-8"?>
<ds:datastoreItem xmlns:ds="http://schemas.openxmlformats.org/officeDocument/2006/customXml" ds:itemID="{C19688A6-2A4A-41C2-BF90-FCE59E1782B8}"/>
</file>

<file path=customXml/itemProps3.xml><?xml version="1.0" encoding="utf-8"?>
<ds:datastoreItem xmlns:ds="http://schemas.openxmlformats.org/officeDocument/2006/customXml" ds:itemID="{EA7F337E-8FD0-489D-8B63-02CBA4B414DC}"/>
</file>

<file path=docProps/app.xml><?xml version="1.0" encoding="utf-8"?>
<Properties xmlns="http://schemas.openxmlformats.org/officeDocument/2006/extended-properties" xmlns:vt="http://schemas.openxmlformats.org/officeDocument/2006/docPropsVTypes">
  <TotalTime>0</TotalTime>
  <Words>3232</Words>
  <Application>Microsoft Office PowerPoint</Application>
  <PresentationFormat>Widescreen</PresentationFormat>
  <Paragraphs>302</Paragraphs>
  <Slides>25</Slides>
  <Notes>19</Notes>
  <HiddenSlides>0</HiddenSlides>
  <MMClips>2</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25</vt:i4>
      </vt:variant>
    </vt:vector>
  </HeadingPairs>
  <TitlesOfParts>
    <vt:vector size="36" baseType="lpstr">
      <vt:lpstr>Arial</vt:lpstr>
      <vt:lpstr>Calibri</vt:lpstr>
      <vt:lpstr>Calibri Light</vt:lpstr>
      <vt:lpstr>HelveticaNeueLT Pro 45 Lt</vt:lpstr>
      <vt:lpstr>HelveticaNeueLT Pro 55 Roman</vt:lpstr>
      <vt:lpstr>HelveticaNeueLT Pro 65 Md</vt:lpstr>
      <vt:lpstr>Lato</vt:lpstr>
      <vt:lpstr>Segoe UI</vt:lpstr>
      <vt:lpstr>System Font Regular</vt:lpstr>
      <vt:lpstr>1_Office Theme</vt:lpstr>
      <vt:lpstr>Office Theme 2013 - 2022</vt:lpstr>
      <vt:lpstr>Weather Together – Flooding: Game of BOB</vt:lpstr>
      <vt:lpstr>Weather Together title page</vt:lpstr>
      <vt:lpstr>Pause</vt:lpstr>
      <vt:lpstr>Objective: Apply your learning to prepare for and cope with a flood. To meet this objective, you’ll play through a scenario game to learn how to prepare for a flood.</vt:lpstr>
      <vt:lpstr>How can you prepare for a flood emergency? </vt:lpstr>
      <vt:lpstr>Learn from Ben's story</vt:lpstr>
      <vt:lpstr>How to play:  Working in your group, choose a character from the three that you will hear about shortly Listen as a scenario is shared with you Your character has 1 minute to take action.  What should they grab?</vt:lpstr>
      <vt:lpstr>@Femi</vt:lpstr>
      <vt:lpstr>@Charlie</vt:lpstr>
      <vt:lpstr>@Cheyenne</vt:lpstr>
      <vt:lpstr>Select the images to reveal text in order</vt:lpstr>
      <vt:lpstr>What does your character grab?</vt:lpstr>
      <vt:lpstr>The game of BOB</vt:lpstr>
      <vt:lpstr>The game of BOB</vt:lpstr>
      <vt:lpstr>Bug out bag</vt:lpstr>
      <vt:lpstr>Bug out bag</vt:lpstr>
      <vt:lpstr>Bug out bag</vt:lpstr>
      <vt:lpstr>Bug out bag</vt:lpstr>
      <vt:lpstr>Big question</vt:lpstr>
      <vt:lpstr>End</vt:lpstr>
      <vt:lpstr>Resources and support</vt:lpstr>
      <vt:lpstr>Resources</vt:lpstr>
      <vt:lpstr>First aid app</vt:lpstr>
      <vt:lpstr>How to tell the emergency services where you are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2023-06-15T11:21:26Z</dcterms:created>
  <dcterms:modified xsi:type="dcterms:W3CDTF">2023-06-15T11:21:32Z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policyId">
    <vt:lpwstr/>
  </property>
  <property fmtid="{D5CDD505-2E9C-101B-9397-08002B2CF9AE}" pid="3" name="BRC-Classification">
    <vt:lpwstr/>
  </property>
  <property fmtid="{D5CDD505-2E9C-101B-9397-08002B2CF9AE}" pid="4" name="MediaServiceImageTags">
    <vt:lpwstr/>
  </property>
  <property fmtid="{D5CDD505-2E9C-101B-9397-08002B2CF9AE}" pid="5" name="ContentTypeId">
    <vt:lpwstr>0x0101002470018B266A524D8C6ED64754E3AA0C</vt:lpwstr>
  </property>
  <property fmtid="{D5CDD505-2E9C-101B-9397-08002B2CF9AE}" pid="6" name="ItemRetentionFormula">
    <vt:lpwstr/>
  </property>
  <property fmtid="{D5CDD505-2E9C-101B-9397-08002B2CF9AE}" pid="7" name="b5bd0e747d9243cdba6014139b7d7e8a">
    <vt:lpwstr/>
  </property>
  <property fmtid="{D5CDD505-2E9C-101B-9397-08002B2CF9AE}" pid="8" name="BRC_x002d_Classification">
    <vt:lpwstr/>
  </property>
  <property fmtid="{D5CDD505-2E9C-101B-9397-08002B2CF9AE}" pid="9" name="TaxCatchAll">
    <vt:lpwstr/>
  </property>
</Properties>
</file>