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 id="2147483660" r:id="rId2"/>
  </p:sldMasterIdLst>
  <p:notesMasterIdLst>
    <p:notesMasterId r:id="rId17"/>
  </p:notesMasterIdLst>
  <p:sldIdLst>
    <p:sldId id="276" r:id="rId3"/>
    <p:sldId id="449" r:id="rId4"/>
    <p:sldId id="445" r:id="rId5"/>
    <p:sldId id="461" r:id="rId6"/>
    <p:sldId id="462" r:id="rId7"/>
    <p:sldId id="457" r:id="rId8"/>
    <p:sldId id="459" r:id="rId9"/>
    <p:sldId id="464" r:id="rId10"/>
    <p:sldId id="460" r:id="rId11"/>
    <p:sldId id="463" r:id="rId12"/>
    <p:sldId id="450" r:id="rId13"/>
    <p:sldId id="429" r:id="rId14"/>
    <p:sldId id="390" r:id="rId15"/>
    <p:sldId id="4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D7EE"/>
    <a:srgbClr val="CCFFCC"/>
    <a:srgbClr val="FBE5D6"/>
    <a:srgbClr val="EE2A24"/>
    <a:srgbClr val="E9535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AC20FA-46EA-4FFD-B2A3-5086B0D9DD74}" v="12" dt="2023-06-15T10:46:32.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97" autoAdjust="0"/>
  </p:normalViewPr>
  <p:slideViewPr>
    <p:cSldViewPr snapToGrid="0">
      <p:cViewPr varScale="1">
        <p:scale>
          <a:sx n="44" d="100"/>
          <a:sy n="44" d="100"/>
        </p:scale>
        <p:origin x="15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EA6F9-B01D-4E45-A83A-17786AFBF29B}" type="datetimeFigureOut">
              <a:rPr lang="en-GB" smtClean="0"/>
              <a:t>15/06/2023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A0278-688E-42E3-937F-2133A26C00E2}" type="slidenum">
              <a:rPr lang="en-GB" smtClean="0"/>
              <a:t>‹#›</a:t>
            </a:fld>
            <a:endParaRPr lang="en-GB"/>
          </a:p>
        </p:txBody>
      </p:sp>
    </p:spTree>
    <p:extLst>
      <p:ext uri="{BB962C8B-B14F-4D97-AF65-F5344CB8AC3E}">
        <p14:creationId xmlns:p14="http://schemas.microsoft.com/office/powerpoint/2010/main" val="163485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a:latin typeface="Arial" panose="020B0604020202020204" pitchFamily="34" charset="0"/>
              </a:rPr>
              <a:t>As Weather Together is about emergencies, it has the potential to affect learners who have been</a:t>
            </a:r>
          </a:p>
          <a:p>
            <a:pPr algn="l"/>
            <a:r>
              <a:rPr lang="en-GB" sz="1800" b="0" i="0" u="none" strike="noStrike" baseline="0">
                <a:latin typeface="Arial" panose="020B0604020202020204" pitchFamily="34" charset="0"/>
              </a:rPr>
              <a:t>impacted by trauma in their lives. This trauma may have been related to an emergency event, or it may</a:t>
            </a:r>
          </a:p>
          <a:p>
            <a:pPr algn="l"/>
            <a:r>
              <a:rPr lang="en-GB" sz="1800" b="0" i="0" u="none" strike="noStrike" baseline="0">
                <a:latin typeface="Arial" panose="020B0604020202020204" pitchFamily="34" charset="0"/>
              </a:rPr>
              <a:t>relate to something else. Careful consideration should be given before deciding to ask learners to share</a:t>
            </a:r>
          </a:p>
          <a:p>
            <a:pPr algn="l"/>
            <a:r>
              <a:rPr lang="en-GB" sz="1800" b="0" i="0" u="none" strike="noStrike" baseline="0">
                <a:latin typeface="Arial" panose="020B0604020202020204" pitchFamily="34" charset="0"/>
              </a:rPr>
              <a:t>their personal feelings about past or future emergencies or traumas. If a learner brings up personal</a:t>
            </a:r>
          </a:p>
          <a:p>
            <a:pPr algn="l"/>
            <a:r>
              <a:rPr lang="en-GB" sz="1800" b="0" i="0" u="none" strike="noStrike" baseline="0">
                <a:latin typeface="Arial" panose="020B0604020202020204" pitchFamily="34" charset="0"/>
              </a:rPr>
              <a:t>feelings, you could validate their feelings and then redirect them back to the discussion or activity.</a:t>
            </a:r>
          </a:p>
          <a:p>
            <a:pPr algn="l"/>
            <a:r>
              <a:rPr lang="en-GB"/>
              <a:t>Please always refer to your organisation’s safeguarding policy should you have any concerns about learner wellbeing.</a:t>
            </a:r>
          </a:p>
        </p:txBody>
      </p:sp>
      <p:sp>
        <p:nvSpPr>
          <p:cNvPr id="4" name="Slide Number Placeholder 3"/>
          <p:cNvSpPr>
            <a:spLocks noGrp="1"/>
          </p:cNvSpPr>
          <p:nvPr>
            <p:ph type="sldNum" sz="quarter" idx="5"/>
          </p:nvPr>
        </p:nvSpPr>
        <p:spPr/>
        <p:txBody>
          <a:bodyPr/>
          <a:lstStyle/>
          <a:p>
            <a:fld id="{87AA0278-688E-42E3-937F-2133A26C00E2}" type="slidenum">
              <a:rPr lang="en-GB" smtClean="0"/>
              <a:t>1</a:t>
            </a:fld>
            <a:endParaRPr lang="en-GB"/>
          </a:p>
        </p:txBody>
      </p:sp>
    </p:spTree>
    <p:extLst>
      <p:ext uri="{BB962C8B-B14F-4D97-AF65-F5344CB8AC3E}">
        <p14:creationId xmlns:p14="http://schemas.microsoft.com/office/powerpoint/2010/main" val="966023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Ask learners how their answer has changed from the start of the activity.</a:t>
            </a:r>
          </a:p>
          <a:p>
            <a:r>
              <a:rPr lang="en-GB" sz="1800" dirty="0"/>
              <a:t>Give learners a few moments to reflect on this question before inviting them to discuss with a partner. Then, encourage feedback as a group.</a:t>
            </a:r>
            <a:endParaRPr lang="en-GB" sz="1800" dirty="0">
              <a:ea typeface="Calibri"/>
              <a:cs typeface="Calibri"/>
            </a:endParaRPr>
          </a:p>
          <a:p>
            <a:r>
              <a:rPr lang="en-GB" sz="1800" dirty="0"/>
              <a:t>Referring back to the big question should enable you and your learners to see how much they have learned from the activity. Answers to this question should be more detailed and varied at this point.</a:t>
            </a:r>
          </a:p>
          <a:p>
            <a:r>
              <a:rPr lang="en-GB" sz="1800" dirty="0"/>
              <a:t>Encourage learners to reflect on how their answers have changed since the start of the activity.</a:t>
            </a:r>
            <a:endParaRPr lang="en-GB" sz="1800" dirty="0">
              <a:ea typeface="Calibri"/>
              <a:cs typeface="Calibri"/>
            </a:endParaRPr>
          </a:p>
          <a:p>
            <a:endParaRPr lang="en-GB" sz="18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A0278-688E-42E3-937F-2133A26C00E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039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AA0278-688E-42E3-937F-2133A26C00E2}" type="slidenum">
              <a:rPr lang="en-GB" smtClean="0"/>
              <a:t>12</a:t>
            </a:fld>
            <a:endParaRPr lang="en-GB"/>
          </a:p>
        </p:txBody>
      </p:sp>
    </p:spTree>
    <p:extLst>
      <p:ext uri="{BB962C8B-B14F-4D97-AF65-F5344CB8AC3E}">
        <p14:creationId xmlns:p14="http://schemas.microsoft.com/office/powerpoint/2010/main" val="755391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this slide to signpost learners on to further support for challenges they may be facing and need help with. </a:t>
            </a:r>
          </a:p>
        </p:txBody>
      </p:sp>
      <p:sp>
        <p:nvSpPr>
          <p:cNvPr id="4" name="Slide Number Placeholder 3"/>
          <p:cNvSpPr>
            <a:spLocks noGrp="1"/>
          </p:cNvSpPr>
          <p:nvPr>
            <p:ph type="sldNum" sz="quarter" idx="5"/>
          </p:nvPr>
        </p:nvSpPr>
        <p:spPr/>
        <p:txBody>
          <a:bodyPr/>
          <a:lstStyle/>
          <a:p>
            <a:fld id="{388E93AE-D119-4996-8223-47E80B84AD5C}" type="slidenum">
              <a:rPr lang="en-GB" smtClean="0"/>
              <a:t>13</a:t>
            </a:fld>
            <a:endParaRPr lang="en-GB"/>
          </a:p>
        </p:txBody>
      </p:sp>
    </p:spTree>
    <p:extLst>
      <p:ext uri="{BB962C8B-B14F-4D97-AF65-F5344CB8AC3E}">
        <p14:creationId xmlns:p14="http://schemas.microsoft.com/office/powerpoint/2010/main" val="1074423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FCEE5E9-09BF-49CC-8B49-60464F9E0A86}" type="slidenum">
              <a:rPr lang="en-GB" smtClean="0"/>
              <a:t>14</a:t>
            </a:fld>
            <a:endParaRPr lang="en-GB"/>
          </a:p>
        </p:txBody>
      </p:sp>
    </p:spTree>
    <p:extLst>
      <p:ext uri="{BB962C8B-B14F-4D97-AF65-F5344CB8AC3E}">
        <p14:creationId xmlns:p14="http://schemas.microsoft.com/office/powerpoint/2010/main" val="240659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 screen saver which you could use while settling the group.</a:t>
            </a:r>
          </a:p>
        </p:txBody>
      </p:sp>
      <p:sp>
        <p:nvSpPr>
          <p:cNvPr id="4" name="Slide Number Placeholder 3"/>
          <p:cNvSpPr>
            <a:spLocks noGrp="1"/>
          </p:cNvSpPr>
          <p:nvPr>
            <p:ph type="sldNum" sz="quarter" idx="5"/>
          </p:nvPr>
        </p:nvSpPr>
        <p:spPr/>
        <p:txBody>
          <a:bodyPr/>
          <a:lstStyle/>
          <a:p>
            <a:fld id="{87AA0278-688E-42E3-937F-2133A26C00E2}" type="slidenum">
              <a:rPr lang="en-GB" smtClean="0"/>
              <a:t>2</a:t>
            </a:fld>
            <a:endParaRPr lang="en-GB"/>
          </a:p>
        </p:txBody>
      </p:sp>
    </p:spTree>
    <p:extLst>
      <p:ext uri="{BB962C8B-B14F-4D97-AF65-F5344CB8AC3E}">
        <p14:creationId xmlns:p14="http://schemas.microsoft.com/office/powerpoint/2010/main" val="130858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explain that it can be distressing to listen to other’s experience of the challenges they’re facing, especially if we have similar experiences and challenges. A way of coping with this is to take a moment and focus on our breathing. </a:t>
            </a:r>
          </a:p>
          <a:p>
            <a:r>
              <a:rPr lang="en-GB"/>
              <a:t>Remind learners this is a way of being kind to ourselves which is important. How our body feels matters.</a:t>
            </a:r>
          </a:p>
          <a:p>
            <a:r>
              <a:rPr lang="en-GB"/>
              <a:t>Prompt learners to move through the steps.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You could invite learners to share, if they choose, how they found this breathing activity. Reassure learners that everyone’s body is different so everyone will respond to this activity differently.</a:t>
            </a:r>
          </a:p>
          <a:p>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3</a:t>
            </a:fld>
            <a:endParaRPr lang="en-GB"/>
          </a:p>
        </p:txBody>
      </p:sp>
    </p:spTree>
    <p:extLst>
      <p:ext uri="{BB962C8B-B14F-4D97-AF65-F5344CB8AC3E}">
        <p14:creationId xmlns:p14="http://schemas.microsoft.com/office/powerpoint/2010/main" val="503152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Note: learners may feel anxiety in different ways, there is no right or wrong way to experience feelings. However, it may be important to distinguish between worry and anxiety. Worry is a temporary feeling which is usually caused by something specific. It doesn’t tend to be debilitating and will pass. Whereas, anxiety is a long-term, more generalised feeling. It can be debilitating and has greater effects on the body.</a:t>
            </a:r>
          </a:p>
          <a:p>
            <a:endParaRPr lang="en-GB"/>
          </a:p>
          <a:p>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4</a:t>
            </a:fld>
            <a:endParaRPr lang="en-GB"/>
          </a:p>
        </p:txBody>
      </p:sp>
    </p:spTree>
    <p:extLst>
      <p:ext uri="{BB962C8B-B14F-4D97-AF65-F5344CB8AC3E}">
        <p14:creationId xmlns:p14="http://schemas.microsoft.com/office/powerpoint/2010/main" val="93281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t>Big questions are an assessment tool for educators and learners to demonstrate progress through an activity.</a:t>
            </a:r>
          </a:p>
          <a:p>
            <a:r>
              <a:rPr lang="en-GB" sz="1800"/>
              <a:t>Share this slide with learners and give the a moment to reflect on the question.</a:t>
            </a:r>
          </a:p>
          <a:p>
            <a:r>
              <a:rPr lang="en-GB" sz="1800"/>
              <a:t>Then, ask them to discuss with a partner before sharing their ideas with the group.</a:t>
            </a:r>
          </a:p>
          <a:p>
            <a:r>
              <a:rPr lang="en-GB" sz="1800"/>
              <a:t>At this point in the activity, it is expected that learners may not have many ideas or know how to answer this question. </a:t>
            </a:r>
          </a:p>
          <a:p>
            <a:r>
              <a:rPr lang="en-GB" sz="1800"/>
              <a:t>The question will be reviewed at the end of the activity. This is an opportunity for learners to see how much progress they’ve made and how many more ideas they now have. </a:t>
            </a:r>
          </a:p>
          <a:p>
            <a:endParaRPr lang="en-GB" sz="180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Note: learners may feel anxiety in different ways, there is no right or wrong way to experience feelings. However, it may be important to distinguish between worry and anxiety. Worry is a temporary feeling which is usually caused by something specific. It doesn’t tend to be debilitating and will pass. Whereas, anxiety is a long-term, more generalised feeling. It can be debilitating and has greater effects on the body.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A0278-688E-42E3-937F-2133A26C00E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011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 haven’t met Charlie before in your Weather Together toolkit, you will need to introduce them. Click the link which will take you to the activity where Charlie is introduced.</a:t>
            </a:r>
          </a:p>
          <a:p>
            <a:r>
              <a:rPr lang="en-GB"/>
              <a:t>Read through Charlie’s experience.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Note: learners may feel anxiety in different ways, there is no right or wrong way to experience feelings. However, it may be important to distinguish between worry and anxiety. Worry is a temporary feeling which is usually caused by something specific. It doesn’t tend to be debilitating and will pass. Whereas, anxiety is a long-term, more generalised feeling. It can be debilitating and has greater effects on the body.</a:t>
            </a:r>
          </a:p>
          <a:p>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6</a:t>
            </a:fld>
            <a:endParaRPr lang="en-GB"/>
          </a:p>
        </p:txBody>
      </p:sp>
    </p:spTree>
    <p:extLst>
      <p:ext uri="{BB962C8B-B14F-4D97-AF65-F5344CB8AC3E}">
        <p14:creationId xmlns:p14="http://schemas.microsoft.com/office/powerpoint/2010/main" val="374188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Invite learners to discuss with a partner before sharing their ideas about how eco-anxiety could make Charlie’s body feel. Reiterate that we all feel emotions differently in our bodies. It is important to notice how we are feeling, especially in challenging situations. The take a pause activities can help us notice and also cope. Remind learners that they are valuable exercises to learn so we can rely on them when we need to.</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learners may feel anxiety in different ways, there is no right or wrong way to experience feelings. However, it may be important to distinguish between worry and anxiety. Worry is a temporary feeling which is usually caused by something specific. It doesn’t tend to be debilitating and will pass. Whereas, anxiety is a long-term, more generalised feeling. It can be debilitating and has greater effects on the body.</a:t>
            </a:r>
          </a:p>
          <a:p>
            <a:endParaRPr lang="en-GB" dirty="0"/>
          </a:p>
        </p:txBody>
      </p:sp>
      <p:sp>
        <p:nvSpPr>
          <p:cNvPr id="4" name="Slide Number Placeholder 3"/>
          <p:cNvSpPr>
            <a:spLocks noGrp="1"/>
          </p:cNvSpPr>
          <p:nvPr>
            <p:ph type="sldNum" sz="quarter" idx="5"/>
          </p:nvPr>
        </p:nvSpPr>
        <p:spPr/>
        <p:txBody>
          <a:bodyPr/>
          <a:lstStyle/>
          <a:p>
            <a:fld id="{87AA0278-688E-42E3-937F-2133A26C00E2}" type="slidenum">
              <a:rPr lang="en-GB" smtClean="0"/>
              <a:t>7</a:t>
            </a:fld>
            <a:endParaRPr lang="en-GB"/>
          </a:p>
        </p:txBody>
      </p:sp>
    </p:spTree>
    <p:extLst>
      <p:ext uri="{BB962C8B-B14F-4D97-AF65-F5344CB8AC3E}">
        <p14:creationId xmlns:p14="http://schemas.microsoft.com/office/powerpoint/2010/main" val="39124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Note: learners may feel anxiety in different ways, there is no right or wrong way to experience feelings. However, it may be important to distinguish between worry and anxiety. Worry is a temporary feeling which is usually caused by something specific. It doesn’t tend to be debilitating and will pass. Whereas, anxiety is a long-term, more generalised feeling. It can be debilitating and has greater effects on the body.</a:t>
            </a:r>
          </a:p>
          <a:p>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8</a:t>
            </a:fld>
            <a:endParaRPr lang="en-GB"/>
          </a:p>
        </p:txBody>
      </p:sp>
    </p:spTree>
    <p:extLst>
      <p:ext uri="{BB962C8B-B14F-4D97-AF65-F5344CB8AC3E}">
        <p14:creationId xmlns:p14="http://schemas.microsoft.com/office/powerpoint/2010/main" val="4184175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Note: learners may feel anxiety in different ways, there is no right or wrong way to experience feelings. However, it may be important to distinguish between worry and anxiety. Worry is a temporary feeling which is usually caused by something specific. It doesn’t tend to be debilitating and will pass. Whereas, anxiety is a long-term, more generalised feeling. It can be debilitating and has greater effects on the body.</a:t>
            </a:r>
          </a:p>
          <a:p>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9</a:t>
            </a:fld>
            <a:endParaRPr lang="en-GB"/>
          </a:p>
        </p:txBody>
      </p:sp>
    </p:spTree>
    <p:extLst>
      <p:ext uri="{BB962C8B-B14F-4D97-AF65-F5344CB8AC3E}">
        <p14:creationId xmlns:p14="http://schemas.microsoft.com/office/powerpoint/2010/main" val="122020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7228-FFDC-433D-8482-4BC27938EFCF}"/>
              </a:ext>
            </a:extLst>
          </p:cNvPr>
          <p:cNvSpPr>
            <a:spLocks noGrp="1"/>
          </p:cNvSpPr>
          <p:nvPr>
            <p:ph type="ctrTitle"/>
          </p:nvPr>
        </p:nvSpPr>
        <p:spPr>
          <a:xfrm>
            <a:off x="1353312"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6C795E1-6F31-48D2-8ACF-BB94765DCA75}"/>
              </a:ext>
            </a:extLst>
          </p:cNvPr>
          <p:cNvSpPr>
            <a:spLocks noGrp="1"/>
          </p:cNvSpPr>
          <p:nvPr>
            <p:ph type="subTitle" idx="1"/>
          </p:nvPr>
        </p:nvSpPr>
        <p:spPr>
          <a:xfrm>
            <a:off x="1353312"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942877110"/>
      </p:ext>
    </p:extLst>
  </p:cSld>
  <p:clrMapOvr>
    <a:masterClrMapping/>
  </p:clrMapOvr>
  <p:extLst>
    <p:ext uri="{DCECCB84-F9BA-43D5-87BE-67443E8EF086}">
      <p15:sldGuideLst xmlns:p15="http://schemas.microsoft.com/office/powerpoint/2012/main">
        <p15:guide id="1" pos="70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BC9F-D2AB-7B3E-1075-C1F6484641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286D5EB-CF3C-FAA6-ABB1-6E91476F204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7208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D2E625-496C-0E61-8D2F-14DC8DDEB649}"/>
              </a:ext>
            </a:extLst>
          </p:cNvPr>
          <p:cNvSpPr>
            <a:spLocks noGrp="1"/>
          </p:cNvSpPr>
          <p:nvPr>
            <p:ph type="title" orient="vert"/>
          </p:nvPr>
        </p:nvSpPr>
        <p:spPr>
          <a:xfrm>
            <a:off x="8514831"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C7E0064-6BBF-46F4-51CF-F08EC7C10542}"/>
              </a:ext>
            </a:extLst>
          </p:cNvPr>
          <p:cNvSpPr>
            <a:spLocks noGrp="1"/>
          </p:cNvSpPr>
          <p:nvPr>
            <p:ph type="body" orient="vert" idx="1"/>
          </p:nvPr>
        </p:nvSpPr>
        <p:spPr>
          <a:xfrm>
            <a:off x="62813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9376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729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8D7D-BD5F-4848-87E5-ADD1F4A6E5F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771712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 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452670"/>
            <a:ext cx="1934005" cy="753567"/>
          </a:xfrm>
          <a:prstGeom prst="rect">
            <a:avLst/>
          </a:prstGeom>
        </p:spPr>
        <p:txBody>
          <a:bodyPr/>
          <a:lstStyle>
            <a:lvl1pPr>
              <a:defRPr sz="4267"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sz="half" idx="1" hasCustomPrompt="1"/>
          </p:nvPr>
        </p:nvSpPr>
        <p:spPr>
          <a:xfrm>
            <a:off x="609600" y="1600201"/>
            <a:ext cx="5384800" cy="4525433"/>
          </a:xfrm>
          <a:prstGeom prst="rect">
            <a:avLst/>
          </a:prstGeom>
        </p:spPr>
        <p:txBody>
          <a:bodyPr/>
          <a:lstStyle>
            <a:lvl1pPr marL="380990" indent="-380990">
              <a:buClr>
                <a:srgbClr val="EE2A24"/>
              </a:buClr>
              <a:buFont typeface="Arial" panose="020B0604020202020204" pitchFamily="34" charset="0"/>
              <a:buChar char="­"/>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
        <p:nvSpPr>
          <p:cNvPr id="4" name="Content Placeholder 3"/>
          <p:cNvSpPr>
            <a:spLocks noGrp="1"/>
          </p:cNvSpPr>
          <p:nvPr>
            <p:ph sz="half" idx="2" hasCustomPrompt="1"/>
          </p:nvPr>
        </p:nvSpPr>
        <p:spPr>
          <a:xfrm>
            <a:off x="6197600" y="1600201"/>
            <a:ext cx="5384800" cy="4525433"/>
          </a:xfrm>
          <a:prstGeom prst="rect">
            <a:avLst/>
          </a:prstGeom>
        </p:spPr>
        <p:txBody>
          <a:bodyPr/>
          <a:lstStyle>
            <a:lvl1pPr marL="380990" indent="-380990">
              <a:buClr>
                <a:srgbClr val="EE2A24"/>
              </a:buClr>
              <a:buFont typeface="Arial" panose="020B0604020202020204" pitchFamily="34" charset="0"/>
              <a:buChar char="­"/>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116014183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548681"/>
            <a:ext cx="1741984" cy="753567"/>
          </a:xfrm>
          <a:prstGeom prst="rect">
            <a:avLst/>
          </a:prstGeom>
        </p:spPr>
        <p:txBody>
          <a:bodyPr/>
          <a:lstStyle>
            <a:lvl1pPr>
              <a:defRPr sz="4267"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3"/>
          <p:cNvSpPr>
            <a:spLocks noGrp="1"/>
          </p:cNvSpPr>
          <p:nvPr>
            <p:ph sz="half" idx="2" hasCustomPrompt="1"/>
          </p:nvPr>
        </p:nvSpPr>
        <p:spPr>
          <a:xfrm>
            <a:off x="609600" y="1700809"/>
            <a:ext cx="10094912" cy="4424825"/>
          </a:xfrm>
          <a:prstGeom prst="rect">
            <a:avLst/>
          </a:prstGeom>
        </p:spPr>
        <p:txBody>
          <a:bodyPr/>
          <a:lstStyle>
            <a:lvl1pPr marL="380990" indent="-380990">
              <a:buClr>
                <a:srgbClr val="EE2A24"/>
              </a:buClr>
              <a:buFont typeface="Arial" panose="020B0604020202020204" pitchFamily="34" charset="0"/>
              <a:buChar char="­"/>
              <a:defRPr sz="24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2360622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E8F030-08E8-746F-6B60-6944293C97BC}"/>
              </a:ext>
            </a:extLst>
          </p:cNvPr>
          <p:cNvSpPr>
            <a:spLocks noGrp="1"/>
          </p:cNvSpPr>
          <p:nvPr>
            <p:ph type="ftr" sz="quarter" idx="11"/>
          </p:nvPr>
        </p:nvSpPr>
        <p:spPr>
          <a:xfrm>
            <a:off x="4038603" y="6356351"/>
            <a:ext cx="4114799" cy="365125"/>
          </a:xfrm>
          <a:prstGeom prst="rect">
            <a:avLst/>
          </a:prstGeom>
        </p:spPr>
        <p:txBody>
          <a:bodyPr/>
          <a:lstStyle/>
          <a:p>
            <a:endParaRPr lang="en-GB"/>
          </a:p>
        </p:txBody>
      </p:sp>
    </p:spTree>
    <p:extLst>
      <p:ext uri="{BB962C8B-B14F-4D97-AF65-F5344CB8AC3E}">
        <p14:creationId xmlns:p14="http://schemas.microsoft.com/office/powerpoint/2010/main" val="258938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4"/>
            <a:ext cx="10363200" cy="2387599"/>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1"/>
            </a:lvl1pPr>
            <a:lvl2pPr marL="457204" indent="0" algn="ctr">
              <a:buNone/>
              <a:defRPr sz="2000"/>
            </a:lvl2pPr>
            <a:lvl3pPr marL="914409" indent="0" algn="ctr">
              <a:buNone/>
              <a:defRPr sz="1800"/>
            </a:lvl3pPr>
            <a:lvl4pPr marL="1371615" indent="0" algn="ctr">
              <a:buNone/>
              <a:defRPr sz="1600"/>
            </a:lvl4pPr>
            <a:lvl5pPr marL="1828820" indent="0" algn="ctr">
              <a:buNone/>
              <a:defRPr sz="1600"/>
            </a:lvl5pPr>
            <a:lvl6pPr marL="2286023" indent="0" algn="ctr">
              <a:buNone/>
              <a:defRPr sz="1600"/>
            </a:lvl6pPr>
            <a:lvl7pPr marL="2743229" indent="0" algn="ctr">
              <a:buNone/>
              <a:defRPr sz="1600"/>
            </a:lvl7pPr>
            <a:lvl8pPr marL="3200435" indent="0" algn="ctr">
              <a:buNone/>
              <a:defRPr sz="1600"/>
            </a:lvl8pPr>
            <a:lvl9pPr marL="365763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2627540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2429383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1"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2401">
                <a:solidFill>
                  <a:schemeClr val="tx1"/>
                </a:solidFill>
              </a:defRPr>
            </a:lvl1pPr>
            <a:lvl2pPr marL="457204" indent="0">
              <a:buNone/>
              <a:defRPr sz="2000">
                <a:solidFill>
                  <a:schemeClr val="tx1">
                    <a:tint val="75000"/>
                  </a:schemeClr>
                </a:solidFill>
              </a:defRPr>
            </a:lvl2pPr>
            <a:lvl3pPr marL="914409" indent="0">
              <a:buNone/>
              <a:defRPr sz="1800">
                <a:solidFill>
                  <a:schemeClr val="tx1">
                    <a:tint val="75000"/>
                  </a:schemeClr>
                </a:solidFill>
              </a:defRPr>
            </a:lvl3pPr>
            <a:lvl4pPr marL="1371615" indent="0">
              <a:buNone/>
              <a:defRPr sz="1600">
                <a:solidFill>
                  <a:schemeClr val="tx1">
                    <a:tint val="75000"/>
                  </a:schemeClr>
                </a:solidFill>
              </a:defRPr>
            </a:lvl4pPr>
            <a:lvl5pPr marL="1828820" indent="0">
              <a:buNone/>
              <a:defRPr sz="1600">
                <a:solidFill>
                  <a:schemeClr val="tx1">
                    <a:tint val="75000"/>
                  </a:schemeClr>
                </a:solidFill>
              </a:defRPr>
            </a:lvl5pPr>
            <a:lvl6pPr marL="2286023" indent="0">
              <a:buNone/>
              <a:defRPr sz="1600">
                <a:solidFill>
                  <a:schemeClr val="tx1">
                    <a:tint val="75000"/>
                  </a:schemeClr>
                </a:solidFill>
              </a:defRPr>
            </a:lvl6pPr>
            <a:lvl7pPr marL="2743229" indent="0">
              <a:buNone/>
              <a:defRPr sz="1600">
                <a:solidFill>
                  <a:schemeClr val="tx1">
                    <a:tint val="75000"/>
                  </a:schemeClr>
                </a:solidFill>
              </a:defRPr>
            </a:lvl7pPr>
            <a:lvl8pPr marL="3200435" indent="0">
              <a:buNone/>
              <a:defRPr sz="1600">
                <a:solidFill>
                  <a:schemeClr val="tx1">
                    <a:tint val="75000"/>
                  </a:schemeClr>
                </a:solidFill>
              </a:defRPr>
            </a:lvl8pPr>
            <a:lvl9pPr marL="365763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208610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C494-0242-4051-FACA-56D5AD7DBCD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4BFD359-A1AB-D695-D3AC-56B6D01A9E0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48066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2555274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6"/>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89" y="1681162"/>
            <a:ext cx="5157786" cy="823913"/>
          </a:xfrm>
        </p:spPr>
        <p:txBody>
          <a:bodyPr anchor="b"/>
          <a:lstStyle>
            <a:lvl1pPr marL="0" indent="0">
              <a:buNone/>
              <a:defRPr sz="2401" b="1"/>
            </a:lvl1pPr>
            <a:lvl2pPr marL="457204" indent="0">
              <a:buNone/>
              <a:defRPr sz="2000" b="1"/>
            </a:lvl2pPr>
            <a:lvl3pPr marL="914409" indent="0">
              <a:buNone/>
              <a:defRPr sz="1800" b="1"/>
            </a:lvl3pPr>
            <a:lvl4pPr marL="1371615" indent="0">
              <a:buNone/>
              <a:defRPr sz="1600" b="1"/>
            </a:lvl4pPr>
            <a:lvl5pPr marL="1828820" indent="0">
              <a:buNone/>
              <a:defRPr sz="1600" b="1"/>
            </a:lvl5pPr>
            <a:lvl6pPr marL="2286023" indent="0">
              <a:buNone/>
              <a:defRPr sz="1600" b="1"/>
            </a:lvl6pPr>
            <a:lvl7pPr marL="2743229" indent="0">
              <a:buNone/>
              <a:defRPr sz="1600" b="1"/>
            </a:lvl7pPr>
            <a:lvl8pPr marL="3200435" indent="0">
              <a:buNone/>
              <a:defRPr sz="1600" b="1"/>
            </a:lvl8pPr>
            <a:lvl9pPr marL="365763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7"/>
            <a:ext cx="515778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2"/>
            <a:ext cx="5183189" cy="823913"/>
          </a:xfrm>
        </p:spPr>
        <p:txBody>
          <a:bodyPr anchor="b"/>
          <a:lstStyle>
            <a:lvl1pPr marL="0" indent="0">
              <a:buNone/>
              <a:defRPr sz="2401" b="1"/>
            </a:lvl1pPr>
            <a:lvl2pPr marL="457204" indent="0">
              <a:buNone/>
              <a:defRPr sz="2000" b="1"/>
            </a:lvl2pPr>
            <a:lvl3pPr marL="914409" indent="0">
              <a:buNone/>
              <a:defRPr sz="1800" b="1"/>
            </a:lvl3pPr>
            <a:lvl4pPr marL="1371615" indent="0">
              <a:buNone/>
              <a:defRPr sz="1600" b="1"/>
            </a:lvl4pPr>
            <a:lvl5pPr marL="1828820" indent="0">
              <a:buNone/>
              <a:defRPr sz="1600" b="1"/>
            </a:lvl5pPr>
            <a:lvl6pPr marL="2286023" indent="0">
              <a:buNone/>
              <a:defRPr sz="1600" b="1"/>
            </a:lvl6pPr>
            <a:lvl7pPr marL="2743229" indent="0">
              <a:buNone/>
              <a:defRPr sz="1600" b="1"/>
            </a:lvl7pPr>
            <a:lvl8pPr marL="3200435" indent="0">
              <a:buNone/>
              <a:defRPr sz="1600" b="1"/>
            </a:lvl8pPr>
            <a:lvl9pPr marL="36576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7"/>
            <a:ext cx="518318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154699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3175299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3661365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0" y="987429"/>
            <a:ext cx="6172199" cy="4873626"/>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4" indent="0">
              <a:buNone/>
              <a:defRPr sz="1400"/>
            </a:lvl2pPr>
            <a:lvl3pPr marL="914409" indent="0">
              <a:buNone/>
              <a:defRPr sz="1200"/>
            </a:lvl3pPr>
            <a:lvl4pPr marL="1371615" indent="0">
              <a:buNone/>
              <a:defRPr sz="1000"/>
            </a:lvl4pPr>
            <a:lvl5pPr marL="1828820" indent="0">
              <a:buNone/>
              <a:defRPr sz="1000"/>
            </a:lvl5pPr>
            <a:lvl6pPr marL="2286023" indent="0">
              <a:buNone/>
              <a:defRPr sz="1000"/>
            </a:lvl6pPr>
            <a:lvl7pPr marL="2743229" indent="0">
              <a:buNone/>
              <a:defRPr sz="1000"/>
            </a:lvl7pPr>
            <a:lvl8pPr marL="3200435" indent="0">
              <a:buNone/>
              <a:defRPr sz="1000"/>
            </a:lvl8pPr>
            <a:lvl9pPr marL="365763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1880417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90" y="987429"/>
            <a:ext cx="6172199" cy="4873626"/>
          </a:xfrm>
        </p:spPr>
        <p:txBody>
          <a:bodyPr anchor="t"/>
          <a:lstStyle>
            <a:lvl1pPr marL="0" indent="0">
              <a:buNone/>
              <a:defRPr sz="3200"/>
            </a:lvl1pPr>
            <a:lvl2pPr marL="457204" indent="0">
              <a:buNone/>
              <a:defRPr sz="2800"/>
            </a:lvl2pPr>
            <a:lvl3pPr marL="914409" indent="0">
              <a:buNone/>
              <a:defRPr sz="2401"/>
            </a:lvl3pPr>
            <a:lvl4pPr marL="1371615" indent="0">
              <a:buNone/>
              <a:defRPr sz="2000"/>
            </a:lvl4pPr>
            <a:lvl5pPr marL="1828820" indent="0">
              <a:buNone/>
              <a:defRPr sz="2000"/>
            </a:lvl5pPr>
            <a:lvl6pPr marL="2286023" indent="0">
              <a:buNone/>
              <a:defRPr sz="2000"/>
            </a:lvl6pPr>
            <a:lvl7pPr marL="2743229" indent="0">
              <a:buNone/>
              <a:defRPr sz="2000"/>
            </a:lvl7pPr>
            <a:lvl8pPr marL="3200435" indent="0">
              <a:buNone/>
              <a:defRPr sz="2000"/>
            </a:lvl8pPr>
            <a:lvl9pPr marL="3657639" indent="0">
              <a:buNone/>
              <a:defRPr sz="2000"/>
            </a:lvl9pPr>
          </a:lstStyle>
          <a:p>
            <a:r>
              <a:rPr lang="en-US"/>
              <a:t>Click icon to add picture</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204" indent="0">
              <a:buNone/>
              <a:defRPr sz="1400"/>
            </a:lvl2pPr>
            <a:lvl3pPr marL="914409" indent="0">
              <a:buNone/>
              <a:defRPr sz="1200"/>
            </a:lvl3pPr>
            <a:lvl4pPr marL="1371615" indent="0">
              <a:buNone/>
              <a:defRPr sz="1000"/>
            </a:lvl4pPr>
            <a:lvl5pPr marL="1828820" indent="0">
              <a:buNone/>
              <a:defRPr sz="1000"/>
            </a:lvl5pPr>
            <a:lvl6pPr marL="2286023" indent="0">
              <a:buNone/>
              <a:defRPr sz="1000"/>
            </a:lvl6pPr>
            <a:lvl7pPr marL="2743229" indent="0">
              <a:buNone/>
              <a:defRPr sz="1000"/>
            </a:lvl7pPr>
            <a:lvl8pPr marL="3200435" indent="0">
              <a:buNone/>
              <a:defRPr sz="1000"/>
            </a:lvl8pPr>
            <a:lvl9pPr marL="365763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3674458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785448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8"/>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8"/>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3825911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E8F030-08E8-746F-6B60-6944293C97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58F925-6232-77A8-0C45-0F49FB2FC649}"/>
              </a:ext>
            </a:extLst>
          </p:cNvPr>
          <p:cNvSpPr>
            <a:spLocks noGrp="1"/>
          </p:cNvSpPr>
          <p:nvPr>
            <p:ph type="sldNum" sz="quarter" idx="12"/>
          </p:nvPr>
        </p:nvSpPr>
        <p:spPr/>
        <p:txBody>
          <a:bodyPr/>
          <a:lstStyle/>
          <a:p>
            <a:fld id="{CDEA46CE-92BB-4B22-8BD4-28032886E2F8}" type="slidenum">
              <a:rPr lang="en-GB" smtClean="0"/>
              <a:t>‹#›</a:t>
            </a:fld>
            <a:endParaRPr lang="en-GB"/>
          </a:p>
        </p:txBody>
      </p:sp>
    </p:spTree>
    <p:extLst>
      <p:ext uri="{BB962C8B-B14F-4D97-AF65-F5344CB8AC3E}">
        <p14:creationId xmlns:p14="http://schemas.microsoft.com/office/powerpoint/2010/main" val="2083850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ouble - 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452670"/>
            <a:ext cx="1934005" cy="753567"/>
          </a:xfrm>
          <a:prstGeom prst="rect">
            <a:avLst/>
          </a:prstGeom>
        </p:spPr>
        <p:txBody>
          <a:bodyPr/>
          <a:lstStyle>
            <a:lvl1pPr>
              <a:defRPr sz="4267"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sz="half" idx="1" hasCustomPrompt="1"/>
          </p:nvPr>
        </p:nvSpPr>
        <p:spPr>
          <a:xfrm>
            <a:off x="609600" y="1600201"/>
            <a:ext cx="5384800" cy="4525433"/>
          </a:xfrm>
          <a:prstGeom prst="rect">
            <a:avLst/>
          </a:prstGeom>
        </p:spPr>
        <p:txBody>
          <a:bodyPr/>
          <a:lstStyle>
            <a:lvl1pPr marL="380990" indent="-380990">
              <a:buClr>
                <a:srgbClr val="EE2A24"/>
              </a:buClr>
              <a:buFont typeface="Arial" panose="020B0604020202020204" pitchFamily="34" charset="0"/>
              <a:buChar char="­"/>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
        <p:nvSpPr>
          <p:cNvPr id="4" name="Content Placeholder 3"/>
          <p:cNvSpPr>
            <a:spLocks noGrp="1"/>
          </p:cNvSpPr>
          <p:nvPr>
            <p:ph sz="half" idx="2" hasCustomPrompt="1"/>
          </p:nvPr>
        </p:nvSpPr>
        <p:spPr>
          <a:xfrm>
            <a:off x="6197600" y="1600201"/>
            <a:ext cx="5384800" cy="4525433"/>
          </a:xfrm>
          <a:prstGeom prst="rect">
            <a:avLst/>
          </a:prstGeom>
        </p:spPr>
        <p:txBody>
          <a:bodyPr/>
          <a:lstStyle>
            <a:lvl1pPr marL="380990" indent="-380990">
              <a:buClr>
                <a:srgbClr val="EE2A24"/>
              </a:buClr>
              <a:buFont typeface="Arial" panose="020B0604020202020204" pitchFamily="34" charset="0"/>
              <a:buChar char="­"/>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64897950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2731-2598-10B6-E463-F1B0400CF8F0}"/>
              </a:ext>
            </a:extLst>
          </p:cNvPr>
          <p:cNvSpPr>
            <a:spLocks noGrp="1"/>
          </p:cNvSpPr>
          <p:nvPr>
            <p:ph type="title"/>
          </p:nvPr>
        </p:nvSpPr>
        <p:spPr>
          <a:xfrm>
            <a:off x="679622" y="1709738"/>
            <a:ext cx="10478529"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34873CD-E7E2-C4CD-B79D-54AA0DE2293D}"/>
              </a:ext>
            </a:extLst>
          </p:cNvPr>
          <p:cNvSpPr>
            <a:spLocks noGrp="1"/>
          </p:cNvSpPr>
          <p:nvPr>
            <p:ph type="body" idx="1"/>
          </p:nvPr>
        </p:nvSpPr>
        <p:spPr>
          <a:xfrm>
            <a:off x="679622" y="4589463"/>
            <a:ext cx="1047852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332543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548681"/>
            <a:ext cx="1741984" cy="753567"/>
          </a:xfrm>
          <a:prstGeom prst="rect">
            <a:avLst/>
          </a:prstGeom>
        </p:spPr>
        <p:txBody>
          <a:bodyPr/>
          <a:lstStyle>
            <a:lvl1pPr>
              <a:defRPr sz="4267"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3"/>
          <p:cNvSpPr>
            <a:spLocks noGrp="1"/>
          </p:cNvSpPr>
          <p:nvPr>
            <p:ph sz="half" idx="2" hasCustomPrompt="1"/>
          </p:nvPr>
        </p:nvSpPr>
        <p:spPr>
          <a:xfrm>
            <a:off x="609600" y="1700809"/>
            <a:ext cx="10094912" cy="4424825"/>
          </a:xfrm>
          <a:prstGeom prst="rect">
            <a:avLst/>
          </a:prstGeom>
        </p:spPr>
        <p:txBody>
          <a:bodyPr/>
          <a:lstStyle>
            <a:lvl1pPr marL="380990" indent="-380990">
              <a:buClr>
                <a:srgbClr val="EE2A24"/>
              </a:buClr>
              <a:buFont typeface="Arial" panose="020B0604020202020204" pitchFamily="34" charset="0"/>
              <a:buChar char="­"/>
              <a:defRPr sz="24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1491380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94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2100-302D-702B-C270-BB286542935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1054B5A-CE49-E90C-8662-E5AFD5CDAE02}"/>
              </a:ext>
            </a:extLst>
          </p:cNvPr>
          <p:cNvSpPr>
            <a:spLocks noGrp="1"/>
          </p:cNvSpPr>
          <p:nvPr>
            <p:ph sz="half" idx="1"/>
          </p:nvPr>
        </p:nvSpPr>
        <p:spPr>
          <a:xfrm>
            <a:off x="679622" y="1825625"/>
            <a:ext cx="5144529"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4928F4A-202A-BDC1-EB3D-C7EDAD367BBD}"/>
              </a:ext>
            </a:extLst>
          </p:cNvPr>
          <p:cNvSpPr>
            <a:spLocks noGrp="1"/>
          </p:cNvSpPr>
          <p:nvPr>
            <p:ph sz="half" idx="2"/>
          </p:nvPr>
        </p:nvSpPr>
        <p:spPr>
          <a:xfrm>
            <a:off x="6013622" y="1825625"/>
            <a:ext cx="5144529"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9269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38CB-DD72-6824-EC2C-BAD0E04EF4F0}"/>
              </a:ext>
            </a:extLst>
          </p:cNvPr>
          <p:cNvSpPr>
            <a:spLocks noGrp="1"/>
          </p:cNvSpPr>
          <p:nvPr>
            <p:ph type="title"/>
          </p:nvPr>
        </p:nvSpPr>
        <p:spPr>
          <a:xfrm>
            <a:off x="679151"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84A20B-F385-EDFE-13FA-D521E62C6E75}"/>
              </a:ext>
            </a:extLst>
          </p:cNvPr>
          <p:cNvSpPr>
            <a:spLocks noGrp="1"/>
          </p:cNvSpPr>
          <p:nvPr>
            <p:ph type="body" idx="1"/>
          </p:nvPr>
        </p:nvSpPr>
        <p:spPr>
          <a:xfrm>
            <a:off x="67915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BF2CAFB-D621-CDC6-AB94-C4386010C2F4}"/>
              </a:ext>
            </a:extLst>
          </p:cNvPr>
          <p:cNvSpPr>
            <a:spLocks noGrp="1"/>
          </p:cNvSpPr>
          <p:nvPr>
            <p:ph sz="half" idx="2"/>
          </p:nvPr>
        </p:nvSpPr>
        <p:spPr>
          <a:xfrm>
            <a:off x="679151"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8AE31F9-2ED2-8504-2CD9-F275A71C4BA5}"/>
              </a:ext>
            </a:extLst>
          </p:cNvPr>
          <p:cNvSpPr>
            <a:spLocks noGrp="1"/>
          </p:cNvSpPr>
          <p:nvPr>
            <p:ph type="body" sz="quarter" idx="3"/>
          </p:nvPr>
        </p:nvSpPr>
        <p:spPr>
          <a:xfrm>
            <a:off x="601156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22CED11-1148-7A55-6EAE-DB32D13AA16C}"/>
              </a:ext>
            </a:extLst>
          </p:cNvPr>
          <p:cNvSpPr>
            <a:spLocks noGrp="1"/>
          </p:cNvSpPr>
          <p:nvPr>
            <p:ph sz="quarter" idx="4"/>
          </p:nvPr>
        </p:nvSpPr>
        <p:spPr>
          <a:xfrm>
            <a:off x="6011563"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205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25CD-AA63-79D4-8C64-D2A66F35D099}"/>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59739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99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1FC8-E374-ED79-CAF6-80167FE44794}"/>
              </a:ext>
            </a:extLst>
          </p:cNvPr>
          <p:cNvSpPr>
            <a:spLocks noGrp="1"/>
          </p:cNvSpPr>
          <p:nvPr>
            <p:ph type="title"/>
          </p:nvPr>
        </p:nvSpPr>
        <p:spPr>
          <a:xfrm>
            <a:off x="691978" y="457200"/>
            <a:ext cx="3869982"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29FF546-57DE-82B2-ECAD-F3089D962ECD}"/>
              </a:ext>
            </a:extLst>
          </p:cNvPr>
          <p:cNvSpPr>
            <a:spLocks noGrp="1"/>
          </p:cNvSpPr>
          <p:nvPr>
            <p:ph idx="1"/>
          </p:nvPr>
        </p:nvSpPr>
        <p:spPr>
          <a:xfrm>
            <a:off x="4973123"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95F1E8F-5D0D-267D-5519-47209A18C43D}"/>
              </a:ext>
            </a:extLst>
          </p:cNvPr>
          <p:cNvSpPr>
            <a:spLocks noGrp="1"/>
          </p:cNvSpPr>
          <p:nvPr>
            <p:ph type="body" sz="half" idx="2"/>
          </p:nvPr>
        </p:nvSpPr>
        <p:spPr>
          <a:xfrm>
            <a:off x="691978" y="2057400"/>
            <a:ext cx="38699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5800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B72FC4-5883-201A-19DA-032BC85F41CD}"/>
              </a:ext>
            </a:extLst>
          </p:cNvPr>
          <p:cNvSpPr>
            <a:spLocks noGrp="1"/>
          </p:cNvSpPr>
          <p:nvPr>
            <p:ph type="pic" idx="1"/>
          </p:nvPr>
        </p:nvSpPr>
        <p:spPr>
          <a:xfrm>
            <a:off x="4973123"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F56BBFCD-6654-3711-C7A7-41F7FC0CB7DD}"/>
              </a:ext>
            </a:extLst>
          </p:cNvPr>
          <p:cNvSpPr>
            <a:spLocks noGrp="1"/>
          </p:cNvSpPr>
          <p:nvPr>
            <p:ph type="title"/>
          </p:nvPr>
        </p:nvSpPr>
        <p:spPr>
          <a:xfrm>
            <a:off x="691978" y="457200"/>
            <a:ext cx="3869982" cy="1600200"/>
          </a:xfrm>
        </p:spPr>
        <p:txBody>
          <a:bodyPr anchor="b"/>
          <a:lstStyle>
            <a:lvl1pPr>
              <a:defRPr sz="3200"/>
            </a:lvl1pPr>
          </a:lstStyle>
          <a:p>
            <a:r>
              <a:rPr lang="en-GB"/>
              <a:t>Click to edit Master title style</a:t>
            </a:r>
            <a:endParaRPr lang="en-US"/>
          </a:p>
        </p:txBody>
      </p:sp>
      <p:sp>
        <p:nvSpPr>
          <p:cNvPr id="9" name="Text Placeholder 3">
            <a:extLst>
              <a:ext uri="{FF2B5EF4-FFF2-40B4-BE49-F238E27FC236}">
                <a16:creationId xmlns:a16="http://schemas.microsoft.com/office/drawing/2014/main" id="{B8991DF8-935B-438E-9A40-D84A4BB820C9}"/>
              </a:ext>
            </a:extLst>
          </p:cNvPr>
          <p:cNvSpPr>
            <a:spLocks noGrp="1"/>
          </p:cNvSpPr>
          <p:nvPr>
            <p:ph type="body" sz="half" idx="2"/>
          </p:nvPr>
        </p:nvSpPr>
        <p:spPr>
          <a:xfrm>
            <a:off x="691978" y="2057400"/>
            <a:ext cx="38699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36150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sv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theme" Target="../theme/theme2.xml"/><Relationship Id="rId20" Type="http://schemas.openxmlformats.org/officeDocument/2006/relationships/image" Target="../media/image7.sv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651CE-BA12-362B-8D63-484D5ECFFD71}"/>
              </a:ext>
            </a:extLst>
          </p:cNvPr>
          <p:cNvSpPr>
            <a:spLocks noGrp="1"/>
          </p:cNvSpPr>
          <p:nvPr>
            <p:ph type="title"/>
          </p:nvPr>
        </p:nvSpPr>
        <p:spPr>
          <a:xfrm>
            <a:off x="679622" y="365125"/>
            <a:ext cx="10478529"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8BBE032-79E9-CFEB-77B7-2F1C41A26B0F}"/>
              </a:ext>
            </a:extLst>
          </p:cNvPr>
          <p:cNvSpPr>
            <a:spLocks noGrp="1"/>
          </p:cNvSpPr>
          <p:nvPr>
            <p:ph type="body" idx="1"/>
          </p:nvPr>
        </p:nvSpPr>
        <p:spPr>
          <a:xfrm>
            <a:off x="679622" y="1825625"/>
            <a:ext cx="10478529"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Box 10">
            <a:extLst>
              <a:ext uri="{FF2B5EF4-FFF2-40B4-BE49-F238E27FC236}">
                <a16:creationId xmlns:a16="http://schemas.microsoft.com/office/drawing/2014/main" id="{669B2732-90BB-5C30-7D32-2F33F5139378}"/>
              </a:ext>
            </a:extLst>
          </p:cNvPr>
          <p:cNvSpPr txBox="1"/>
          <p:nvPr userDrawn="1"/>
        </p:nvSpPr>
        <p:spPr>
          <a:xfrm>
            <a:off x="568411" y="5895972"/>
            <a:ext cx="4191848" cy="646331"/>
          </a:xfrm>
          <a:prstGeom prst="rect">
            <a:avLst/>
          </a:prstGeom>
          <a:solidFill>
            <a:schemeClr val="bg1"/>
          </a:solidFill>
        </p:spPr>
        <p:txBody>
          <a:bodyPr wrap="square" rtlCol="0" anchor="b">
            <a:spAutoFit/>
          </a:bodyPr>
          <a:lstStyle/>
          <a:p>
            <a:r>
              <a:rPr lang="en-US" sz="3600" b="1">
                <a:solidFill>
                  <a:schemeClr val="tx1"/>
                </a:solidFill>
                <a:latin typeface="HelveticaNeueLT Pro 55 Roman" panose="020B0604020202020204"/>
                <a:cs typeface="Arial" panose="020B0604020202020204" pitchFamily="34" charset="0"/>
              </a:rPr>
              <a:t>Weather</a:t>
            </a:r>
            <a:r>
              <a:rPr lang="en-US" sz="3600" b="1">
                <a:solidFill>
                  <a:srgbClr val="FF0000"/>
                </a:solidFill>
                <a:latin typeface="HelveticaNeueLT Pro 55 Roman" panose="020B0604020202020204"/>
                <a:cs typeface="Arial" panose="020B0604020202020204" pitchFamily="34" charset="0"/>
              </a:rPr>
              <a:t> Together</a:t>
            </a:r>
          </a:p>
        </p:txBody>
      </p:sp>
      <p:sp>
        <p:nvSpPr>
          <p:cNvPr id="4" name="TextBox 3">
            <a:extLst>
              <a:ext uri="{FF2B5EF4-FFF2-40B4-BE49-F238E27FC236}">
                <a16:creationId xmlns:a16="http://schemas.microsoft.com/office/drawing/2014/main" id="{6C8268CF-CB5E-5868-F27C-1825C89AAE4F}"/>
              </a:ext>
            </a:extLst>
          </p:cNvPr>
          <p:cNvSpPr txBox="1"/>
          <p:nvPr userDrawn="1"/>
        </p:nvSpPr>
        <p:spPr>
          <a:xfrm>
            <a:off x="5933516" y="6228056"/>
            <a:ext cx="3268673" cy="276999"/>
          </a:xfrm>
          <a:prstGeom prst="rect">
            <a:avLst/>
          </a:prstGeom>
          <a:solidFill>
            <a:schemeClr val="bg1"/>
          </a:solidFill>
        </p:spPr>
        <p:txBody>
          <a:bodyPr wrap="square" rtlCol="0">
            <a:spAutoFit/>
          </a:bodyPr>
          <a:lstStyle/>
          <a:p>
            <a:r>
              <a:rPr lang="en-GB" sz="1200" b="1">
                <a:solidFill>
                  <a:srgbClr val="FF0000"/>
                </a:solidFill>
                <a:latin typeface="Arial" panose="020B0604020202020204" pitchFamily="34" charset="0"/>
                <a:cs typeface="Arial" panose="020B0604020202020204" pitchFamily="34" charset="0"/>
              </a:rPr>
              <a:t>Eco-Anxiety          What is it             </a:t>
            </a:r>
            <a:r>
              <a:rPr lang="en-GB" sz="1200" b="1">
                <a:latin typeface="Arial" panose="020B0604020202020204" pitchFamily="34" charset="0"/>
                <a:cs typeface="Arial" panose="020B0604020202020204" pitchFamily="34" charset="0"/>
              </a:rPr>
              <a:t>Learn</a:t>
            </a:r>
          </a:p>
        </p:txBody>
      </p:sp>
      <p:pic>
        <p:nvPicPr>
          <p:cNvPr id="5" name="Picture 4">
            <a:extLst>
              <a:ext uri="{FF2B5EF4-FFF2-40B4-BE49-F238E27FC236}">
                <a16:creationId xmlns:a16="http://schemas.microsoft.com/office/drawing/2014/main" id="{4B15E0DB-3FA0-C67E-68D2-28542B3B3FAE}"/>
              </a:ext>
            </a:extLst>
          </p:cNvPr>
          <p:cNvPicPr>
            <a:picLocks noChangeAspect="1"/>
          </p:cNvPicPr>
          <p:nvPr userDrawn="1"/>
        </p:nvPicPr>
        <p:blipFill>
          <a:blip r:embed="rId19"/>
          <a:stretch>
            <a:fillRect/>
          </a:stretch>
        </p:blipFill>
        <p:spPr>
          <a:xfrm>
            <a:off x="7028987" y="6250368"/>
            <a:ext cx="172432" cy="172432"/>
          </a:xfrm>
          <a:prstGeom prst="rect">
            <a:avLst/>
          </a:prstGeom>
        </p:spPr>
      </p:pic>
      <p:pic>
        <p:nvPicPr>
          <p:cNvPr id="6" name="Picture 5">
            <a:extLst>
              <a:ext uri="{FF2B5EF4-FFF2-40B4-BE49-F238E27FC236}">
                <a16:creationId xmlns:a16="http://schemas.microsoft.com/office/drawing/2014/main" id="{EC4BC1A9-4B27-48AD-7DE4-FAAC772B7751}"/>
              </a:ext>
            </a:extLst>
          </p:cNvPr>
          <p:cNvPicPr>
            <a:picLocks noChangeAspect="1"/>
          </p:cNvPicPr>
          <p:nvPr userDrawn="1"/>
        </p:nvPicPr>
        <p:blipFill>
          <a:blip r:embed="rId20"/>
          <a:stretch>
            <a:fillRect/>
          </a:stretch>
        </p:blipFill>
        <p:spPr>
          <a:xfrm>
            <a:off x="8214259" y="6242452"/>
            <a:ext cx="172432" cy="177994"/>
          </a:xfrm>
          <a:prstGeom prst="rect">
            <a:avLst/>
          </a:prstGeom>
        </p:spPr>
      </p:pic>
    </p:spTree>
    <p:extLst>
      <p:ext uri="{BB962C8B-B14F-4D97-AF65-F5344CB8AC3E}">
        <p14:creationId xmlns:p14="http://schemas.microsoft.com/office/powerpoint/2010/main" val="29617400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38">
          <p15:clr>
            <a:srgbClr val="F26B43"/>
          </p15:clr>
        </p15:guide>
        <p15:guide id="2" pos="415">
          <p15:clr>
            <a:srgbClr val="F26B43"/>
          </p15:clr>
        </p15:guide>
        <p15:guide id="3" pos="3795">
          <p15:clr>
            <a:srgbClr val="F26B43"/>
          </p15:clr>
        </p15:guide>
        <p15:guide id="4" pos="365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37137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8"/>
            <a:ext cx="10371371" cy="39127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3"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3" y="6356351"/>
            <a:ext cx="41147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1241214" y="5390438"/>
            <a:ext cx="677614" cy="625610"/>
          </a:xfrm>
          <a:prstGeom prst="rect">
            <a:avLst/>
          </a:prstGeom>
        </p:spPr>
        <p:txBody>
          <a:bodyPr vert="horz" lIns="91440" tIns="45720" rIns="91440" bIns="45720" rtlCol="0" anchor="ctr"/>
          <a:lstStyle>
            <a:lvl1pPr algn="r">
              <a:defRPr sz="2800">
                <a:solidFill>
                  <a:srgbClr val="EE2A24"/>
                </a:solidFill>
              </a:defRPr>
            </a:lvl1pPr>
          </a:lstStyle>
          <a:p>
            <a:fld id="{CDEA46CE-92BB-4B22-8BD4-28032886E2F8}" type="slidenum">
              <a:rPr lang="en-GB" smtClean="0"/>
              <a:pPr/>
              <a:t>‹#›</a:t>
            </a:fld>
            <a:endParaRPr lang="en-GB"/>
          </a:p>
        </p:txBody>
      </p:sp>
      <p:pic>
        <p:nvPicPr>
          <p:cNvPr id="11" name="Graphic 10">
            <a:extLst>
              <a:ext uri="{FF2B5EF4-FFF2-40B4-BE49-F238E27FC236}">
                <a16:creationId xmlns:a16="http://schemas.microsoft.com/office/drawing/2014/main" id="{DEC281FF-CE2D-7A6C-A891-57B231C5F5E0}"/>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982200" y="5946084"/>
            <a:ext cx="2209800" cy="971550"/>
          </a:xfrm>
          <a:prstGeom prst="rect">
            <a:avLst/>
          </a:prstGeom>
        </p:spPr>
      </p:pic>
      <p:cxnSp>
        <p:nvCxnSpPr>
          <p:cNvPr id="13" name="Straight Connector 12">
            <a:extLst>
              <a:ext uri="{FF2B5EF4-FFF2-40B4-BE49-F238E27FC236}">
                <a16:creationId xmlns:a16="http://schemas.microsoft.com/office/drawing/2014/main" id="{812A7489-FD98-C6ED-2362-08E4CDB9D603}"/>
              </a:ext>
            </a:extLst>
          </p:cNvPr>
          <p:cNvCxnSpPr>
            <a:cxnSpLocks/>
          </p:cNvCxnSpPr>
          <p:nvPr userDrawn="1"/>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CDB26856-213F-8BEF-8A5E-E32802DB2A4E}"/>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5400000">
            <a:off x="1024578" y="5047073"/>
            <a:ext cx="826097" cy="2670779"/>
          </a:xfrm>
          <a:prstGeom prst="rect">
            <a:avLst/>
          </a:prstGeom>
        </p:spPr>
      </p:pic>
    </p:spTree>
    <p:extLst>
      <p:ext uri="{BB962C8B-B14F-4D97-AF65-F5344CB8AC3E}">
        <p14:creationId xmlns:p14="http://schemas.microsoft.com/office/powerpoint/2010/main" val="2968112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93" r:id="rId15"/>
  </p:sldLayoutIdLst>
  <p:hf sldNum="0" hdr="0" ftr="0" dt="0"/>
  <p:txStyles>
    <p:titleStyle>
      <a:lvl1pPr algn="l" defTabSz="9144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57200" indent="-457200" algn="l" defTabSz="914409" rtl="0" eaLnBrk="1" latinLnBrk="0" hangingPunct="1">
        <a:lnSpc>
          <a:spcPct val="90000"/>
        </a:lnSpc>
        <a:spcBef>
          <a:spcPts val="1000"/>
        </a:spcBef>
        <a:buClr>
          <a:srgbClr val="EE2A24"/>
        </a:buClr>
        <a:buFont typeface="Calibri" panose="020F0502020204030204" pitchFamily="34" charset="0"/>
        <a:buChar char="-"/>
        <a:defRPr sz="2800" kern="1200">
          <a:solidFill>
            <a:schemeClr val="tx1"/>
          </a:solidFill>
          <a:latin typeface="+mn-lt"/>
          <a:ea typeface="+mn-ea"/>
          <a:cs typeface="+mn-cs"/>
        </a:defRPr>
      </a:lvl1pPr>
      <a:lvl2pPr marL="685807" indent="-228602" algn="l" defTabSz="914409" rtl="0" eaLnBrk="1" latinLnBrk="0" hangingPunct="1">
        <a:lnSpc>
          <a:spcPct val="90000"/>
        </a:lnSpc>
        <a:spcBef>
          <a:spcPts val="499"/>
        </a:spcBef>
        <a:buClr>
          <a:srgbClr val="EE2A24"/>
        </a:buClr>
        <a:buFont typeface="Calibri" panose="020F0502020204030204" pitchFamily="34" charset="0"/>
        <a:buChar char="–"/>
        <a:defRPr sz="2401" kern="1200">
          <a:solidFill>
            <a:schemeClr val="tx1"/>
          </a:solidFill>
          <a:latin typeface="+mn-lt"/>
          <a:ea typeface="+mn-ea"/>
          <a:cs typeface="+mn-cs"/>
        </a:defRPr>
      </a:lvl2pPr>
      <a:lvl3pPr marL="1143013" indent="-228602" algn="l" defTabSz="914409" rtl="0" eaLnBrk="1" latinLnBrk="0" hangingPunct="1">
        <a:lnSpc>
          <a:spcPct val="90000"/>
        </a:lnSpc>
        <a:spcBef>
          <a:spcPts val="499"/>
        </a:spcBef>
        <a:buClr>
          <a:srgbClr val="EE2A24"/>
        </a:buClr>
        <a:buFont typeface="Calibri" panose="020F0502020204030204" pitchFamily="34" charset="0"/>
        <a:buChar char="–"/>
        <a:defRPr sz="2000" kern="1200">
          <a:solidFill>
            <a:schemeClr val="tx1"/>
          </a:solidFill>
          <a:latin typeface="+mn-lt"/>
          <a:ea typeface="+mn-ea"/>
          <a:cs typeface="+mn-cs"/>
        </a:defRPr>
      </a:lvl3pPr>
      <a:lvl4pPr marL="1600217" indent="-228602" algn="l" defTabSz="914409" rtl="0" eaLnBrk="1" latinLnBrk="0" hangingPunct="1">
        <a:lnSpc>
          <a:spcPct val="90000"/>
        </a:lnSpc>
        <a:spcBef>
          <a:spcPts val="499"/>
        </a:spcBef>
        <a:buClr>
          <a:srgbClr val="EE2A24"/>
        </a:buClr>
        <a:buFont typeface="Calibri" panose="020F0502020204030204" pitchFamily="34" charset="0"/>
        <a:buChar char="–"/>
        <a:defRPr sz="1800" kern="1200">
          <a:solidFill>
            <a:schemeClr val="tx1"/>
          </a:solidFill>
          <a:latin typeface="+mn-lt"/>
          <a:ea typeface="+mn-ea"/>
          <a:cs typeface="+mn-cs"/>
        </a:defRPr>
      </a:lvl4pPr>
      <a:lvl5pPr marL="2057422" indent="-228602" algn="l" defTabSz="914409" rtl="0" eaLnBrk="1" latinLnBrk="0" hangingPunct="1">
        <a:lnSpc>
          <a:spcPct val="90000"/>
        </a:lnSpc>
        <a:spcBef>
          <a:spcPts val="499"/>
        </a:spcBef>
        <a:buClr>
          <a:srgbClr val="EE2A24"/>
        </a:buClr>
        <a:buFont typeface="Calibri" panose="020F0502020204030204" pitchFamily="34" charset="0"/>
        <a:buChar char="–"/>
        <a:defRPr sz="1800" kern="1200">
          <a:solidFill>
            <a:schemeClr val="tx1"/>
          </a:solidFill>
          <a:latin typeface="+mn-lt"/>
          <a:ea typeface="+mn-ea"/>
          <a:cs typeface="+mn-cs"/>
        </a:defRPr>
      </a:lvl5pPr>
      <a:lvl6pPr marL="2514626"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831"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9036"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6242" indent="-228602" algn="l" defTabSz="914409"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9" rtl="0" eaLnBrk="1" latinLnBrk="0" hangingPunct="1">
        <a:defRPr sz="1800" kern="1200">
          <a:solidFill>
            <a:schemeClr val="tx1"/>
          </a:solidFill>
          <a:latin typeface="+mn-lt"/>
          <a:ea typeface="+mn-ea"/>
          <a:cs typeface="+mn-cs"/>
        </a:defRPr>
      </a:lvl1pPr>
      <a:lvl2pPr marL="457204" algn="l" defTabSz="914409" rtl="0" eaLnBrk="1" latinLnBrk="0" hangingPunct="1">
        <a:defRPr sz="1800" kern="1200">
          <a:solidFill>
            <a:schemeClr val="tx1"/>
          </a:solidFill>
          <a:latin typeface="+mn-lt"/>
          <a:ea typeface="+mn-ea"/>
          <a:cs typeface="+mn-cs"/>
        </a:defRPr>
      </a:lvl2pPr>
      <a:lvl3pPr marL="914409" algn="l" defTabSz="914409" rtl="0" eaLnBrk="1" latinLnBrk="0" hangingPunct="1">
        <a:defRPr sz="1800" kern="1200">
          <a:solidFill>
            <a:schemeClr val="tx1"/>
          </a:solidFill>
          <a:latin typeface="+mn-lt"/>
          <a:ea typeface="+mn-ea"/>
          <a:cs typeface="+mn-cs"/>
        </a:defRPr>
      </a:lvl3pPr>
      <a:lvl4pPr marL="1371615" algn="l" defTabSz="914409" rtl="0" eaLnBrk="1" latinLnBrk="0" hangingPunct="1">
        <a:defRPr sz="1800" kern="1200">
          <a:solidFill>
            <a:schemeClr val="tx1"/>
          </a:solidFill>
          <a:latin typeface="+mn-lt"/>
          <a:ea typeface="+mn-ea"/>
          <a:cs typeface="+mn-cs"/>
        </a:defRPr>
      </a:lvl4pPr>
      <a:lvl5pPr marL="1828820" algn="l" defTabSz="914409" rtl="0" eaLnBrk="1" latinLnBrk="0" hangingPunct="1">
        <a:defRPr sz="1800" kern="1200">
          <a:solidFill>
            <a:schemeClr val="tx1"/>
          </a:solidFill>
          <a:latin typeface="+mn-lt"/>
          <a:ea typeface="+mn-ea"/>
          <a:cs typeface="+mn-cs"/>
        </a:defRPr>
      </a:lvl5pPr>
      <a:lvl6pPr marL="2286023" algn="l" defTabSz="914409" rtl="0" eaLnBrk="1" latinLnBrk="0" hangingPunct="1">
        <a:defRPr sz="1800" kern="1200">
          <a:solidFill>
            <a:schemeClr val="tx1"/>
          </a:solidFill>
          <a:latin typeface="+mn-lt"/>
          <a:ea typeface="+mn-ea"/>
          <a:cs typeface="+mn-cs"/>
        </a:defRPr>
      </a:lvl6pPr>
      <a:lvl7pPr marL="2743229" algn="l" defTabSz="914409" rtl="0" eaLnBrk="1" latinLnBrk="0" hangingPunct="1">
        <a:defRPr sz="1800" kern="1200">
          <a:solidFill>
            <a:schemeClr val="tx1"/>
          </a:solidFill>
          <a:latin typeface="+mn-lt"/>
          <a:ea typeface="+mn-ea"/>
          <a:cs typeface="+mn-cs"/>
        </a:defRPr>
      </a:lvl7pPr>
      <a:lvl8pPr marL="3200435" algn="l" defTabSz="914409" rtl="0" eaLnBrk="1" latinLnBrk="0" hangingPunct="1">
        <a:defRPr sz="1800" kern="1200">
          <a:solidFill>
            <a:schemeClr val="tx1"/>
          </a:solidFill>
          <a:latin typeface="+mn-lt"/>
          <a:ea typeface="+mn-ea"/>
          <a:cs typeface="+mn-cs"/>
        </a:defRPr>
      </a:lvl8pPr>
      <a:lvl9pPr marL="3657639" algn="l" defTabSz="9144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gif"/><Relationship Id="rId5" Type="http://schemas.openxmlformats.org/officeDocument/2006/relationships/image" Target="../media/image23.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youngminds.org.uk/find-help/your-guide-to-support/" TargetMode="External"/><Relationship Id="rId3" Type="http://schemas.openxmlformats.org/officeDocument/2006/relationships/hyperlink" Target="tel:08001111" TargetMode="External"/><Relationship Id="rId7" Type="http://schemas.openxmlformats.org/officeDocument/2006/relationships/hyperlink" Target="http://sms:85258?body=THEMIX"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31.emf"/><Relationship Id="rId5" Type="http://schemas.openxmlformats.org/officeDocument/2006/relationships/hyperlink" Target="https://www.childline.org.uk/login/?returnPath=%2flocker%2finbox%2f" TargetMode="External"/><Relationship Id="rId10" Type="http://schemas.openxmlformats.org/officeDocument/2006/relationships/image" Target="../media/image16.gif"/><Relationship Id="rId4" Type="http://schemas.openxmlformats.org/officeDocument/2006/relationships/hyperlink" Target="https://www.childline.org.uk/get-support/1-2-1-counsellor-chat/" TargetMode="External"/><Relationship Id="rId9" Type="http://schemas.openxmlformats.org/officeDocument/2006/relationships/hyperlink" Target="mailto:jo@samaritans.or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hyperlink" Target="https://www.redcross.org.uk/weather-together-resources" TargetMode="External"/><Relationship Id="rId2" Type="http://schemas.openxmlformats.org/officeDocument/2006/relationships/notesSlide" Target="../notesSlides/notesSlide13.xml"/><Relationship Id="rId16" Type="http://schemas.openxmlformats.org/officeDocument/2006/relationships/hyperlink" Target="https://feedback.redcross.org.uk/s/WeatherTogether/" TargetMode="External"/><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6.gif"/><Relationship Id="rId4" Type="http://schemas.openxmlformats.org/officeDocument/2006/relationships/image" Target="../media/image15.gif"/></Relationships>
</file>

<file path=ppt/slides/_rels/slide4.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gif"/><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pn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26.png"/><Relationship Id="rId4" Type="http://schemas.openxmlformats.org/officeDocument/2006/relationships/hyperlink" Target="https://www.redcross.org.uk/-/media/documents/weather-together/flooding-updated/flooding---how-it-affects-everyone---learn.pptx?sc_lang=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28.jpe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6.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5BB76D-87D0-6BCB-3752-8E43EC336369}"/>
              </a:ext>
              <a:ext uri="{C183D7F6-B498-43B3-948B-1728B52AA6E4}">
                <adec:decorative xmlns:adec="http://schemas.microsoft.com/office/drawing/2017/decorative" val="1"/>
              </a:ext>
            </a:extLst>
          </p:cNvPr>
          <p:cNvGrpSpPr>
            <a:grpSpLocks noGrp="1" noUngrp="1" noRot="1" noMove="1" noResize="1"/>
          </p:cNvGrpSpPr>
          <p:nvPr/>
        </p:nvGrpSpPr>
        <p:grpSpPr>
          <a:xfrm>
            <a:off x="927668" y="0"/>
            <a:ext cx="10313546" cy="6858000"/>
            <a:chOff x="320850" y="401202"/>
            <a:chExt cx="10313546" cy="6904162"/>
          </a:xfrm>
        </p:grpSpPr>
        <p:sp>
          <p:nvSpPr>
            <p:cNvPr id="4" name="object 2">
              <a:extLst>
                <a:ext uri="{FF2B5EF4-FFF2-40B4-BE49-F238E27FC236}">
                  <a16:creationId xmlns:a16="http://schemas.microsoft.com/office/drawing/2014/main" id="{6D882772-2720-39FC-75DD-6BE28FBF27A4}"/>
                </a:ext>
              </a:extLst>
            </p:cNvPr>
            <p:cNvSpPr txBox="1">
              <a:spLocks noGrp="1" noRot="1" noMove="1" noResize="1" noEditPoints="1" noAdjustHandles="1" noChangeArrowheads="1" noChangeShapeType="1"/>
            </p:cNvSpPr>
            <p:nvPr/>
          </p:nvSpPr>
          <p:spPr>
            <a:xfrm>
              <a:off x="3122148" y="569596"/>
              <a:ext cx="6982861" cy="260789"/>
            </a:xfrm>
            <a:prstGeom prst="rect">
              <a:avLst/>
            </a:prstGeom>
          </p:spPr>
          <p:txBody>
            <a:bodyPr vert="horz" wrap="square" lIns="0" tIns="12700" rIns="0" bIns="0" rtlCol="0" anchor="t">
              <a:spAutoFit/>
            </a:bodyPr>
            <a:lstStyle/>
            <a:p>
              <a:pPr marL="12700" algn="ctr">
                <a:spcBef>
                  <a:spcPts val="100"/>
                </a:spcBef>
              </a:pPr>
              <a:r>
                <a:rPr sz="1600" b="1" dirty="0">
                  <a:solidFill>
                    <a:srgbClr val="231F20"/>
                  </a:solidFill>
                  <a:latin typeface="HelveticaNeueLT Pro 65 Md"/>
                  <a:cs typeface="Arial"/>
                </a:rPr>
                <a:t>Weather</a:t>
              </a:r>
              <a:r>
                <a:rPr sz="1600" b="1" spc="25" dirty="0">
                  <a:solidFill>
                    <a:srgbClr val="231F20"/>
                  </a:solidFill>
                  <a:latin typeface="HelveticaNeueLT Pro 65 Md"/>
                  <a:cs typeface="Arial"/>
                </a:rPr>
                <a:t> </a:t>
              </a:r>
              <a:r>
                <a:rPr sz="1600" b="1" dirty="0">
                  <a:solidFill>
                    <a:srgbClr val="231F20"/>
                  </a:solidFill>
                  <a:latin typeface="HelveticaNeueLT Pro 65 Md"/>
                  <a:cs typeface="Arial"/>
                </a:rPr>
                <a:t>Together:</a:t>
              </a:r>
              <a:r>
                <a:rPr lang="en-GB" sz="1600" b="1" spc="25" dirty="0">
                  <a:solidFill>
                    <a:srgbClr val="231F20"/>
                  </a:solidFill>
                  <a:latin typeface="HelveticaNeueLT Pro 65 Md"/>
                  <a:cs typeface="Arial"/>
                </a:rPr>
                <a:t> E</a:t>
              </a:r>
              <a:r>
                <a:rPr lang="en-GB" sz="1600" b="1" dirty="0">
                  <a:solidFill>
                    <a:srgbClr val="231F20"/>
                  </a:solidFill>
                  <a:latin typeface="HelveticaNeueLT Pro 65 Md"/>
                  <a:cs typeface="Arial"/>
                </a:rPr>
                <a:t>co-anxiety – what is it?</a:t>
              </a:r>
              <a:endParaRPr sz="1600" dirty="0">
                <a:latin typeface="HelveticaNeueLT Pro 65 Md" panose="020B0804020202020204" pitchFamily="34" charset="0"/>
                <a:cs typeface="Arial"/>
              </a:endParaRPr>
            </a:p>
          </p:txBody>
        </p:sp>
        <p:sp>
          <p:nvSpPr>
            <p:cNvPr id="6" name="object 3">
              <a:extLst>
                <a:ext uri="{FF2B5EF4-FFF2-40B4-BE49-F238E27FC236}">
                  <a16:creationId xmlns:a16="http://schemas.microsoft.com/office/drawing/2014/main" id="{5DCEDD13-921F-CDBF-5689-301C478E21BB}"/>
                </a:ext>
              </a:extLst>
            </p:cNvPr>
            <p:cNvSpPr>
              <a:spLocks noGrp="1" noRot="1" noMove="1" noResize="1" noEditPoints="1" noAdjustHandles="1" noChangeArrowheads="1" noChangeShapeType="1"/>
            </p:cNvSpPr>
            <p:nvPr/>
          </p:nvSpPr>
          <p:spPr>
            <a:xfrm>
              <a:off x="3000150" y="463555"/>
              <a:ext cx="7228840" cy="502284"/>
            </a:xfrm>
            <a:custGeom>
              <a:avLst/>
              <a:gdLst/>
              <a:ahLst/>
              <a:cxnLst/>
              <a:rect l="l" t="t" r="r" b="b"/>
              <a:pathLst>
                <a:path w="7228840" h="502284">
                  <a:moveTo>
                    <a:pt x="152400" y="0"/>
                  </a:moveTo>
                  <a:lnTo>
                    <a:pt x="104231" y="7769"/>
                  </a:lnTo>
                  <a:lnTo>
                    <a:pt x="62396" y="29405"/>
                  </a:lnTo>
                  <a:lnTo>
                    <a:pt x="29405" y="62396"/>
                  </a:lnTo>
                  <a:lnTo>
                    <a:pt x="7769" y="104231"/>
                  </a:lnTo>
                  <a:lnTo>
                    <a:pt x="0" y="152400"/>
                  </a:lnTo>
                  <a:lnTo>
                    <a:pt x="0" y="349694"/>
                  </a:lnTo>
                  <a:lnTo>
                    <a:pt x="7769" y="397867"/>
                  </a:lnTo>
                  <a:lnTo>
                    <a:pt x="29405" y="439703"/>
                  </a:lnTo>
                  <a:lnTo>
                    <a:pt x="62396" y="472692"/>
                  </a:lnTo>
                  <a:lnTo>
                    <a:pt x="104231" y="494325"/>
                  </a:lnTo>
                  <a:lnTo>
                    <a:pt x="152400" y="502094"/>
                  </a:lnTo>
                  <a:lnTo>
                    <a:pt x="7075893" y="502094"/>
                  </a:lnTo>
                  <a:lnTo>
                    <a:pt x="7124066" y="494325"/>
                  </a:lnTo>
                  <a:lnTo>
                    <a:pt x="7165902" y="472692"/>
                  </a:lnTo>
                  <a:lnTo>
                    <a:pt x="7198891" y="439703"/>
                  </a:lnTo>
                  <a:lnTo>
                    <a:pt x="7220525" y="397867"/>
                  </a:lnTo>
                  <a:lnTo>
                    <a:pt x="7228293" y="349694"/>
                  </a:lnTo>
                  <a:lnTo>
                    <a:pt x="7228293" y="152400"/>
                  </a:lnTo>
                  <a:lnTo>
                    <a:pt x="7220525" y="104231"/>
                  </a:lnTo>
                  <a:lnTo>
                    <a:pt x="7198891" y="62396"/>
                  </a:lnTo>
                  <a:lnTo>
                    <a:pt x="7165902" y="29405"/>
                  </a:lnTo>
                  <a:lnTo>
                    <a:pt x="7124066" y="7769"/>
                  </a:lnTo>
                  <a:lnTo>
                    <a:pt x="7075893" y="0"/>
                  </a:lnTo>
                  <a:lnTo>
                    <a:pt x="152400" y="0"/>
                  </a:lnTo>
                  <a:close/>
                </a:path>
              </a:pathLst>
            </a:custGeom>
            <a:ln w="88899">
              <a:solidFill>
                <a:srgbClr val="D2232A"/>
              </a:solidFill>
            </a:ln>
          </p:spPr>
          <p:txBody>
            <a:bodyPr wrap="square" lIns="0" tIns="0" rIns="0" bIns="0" rtlCol="0"/>
            <a:lstStyle/>
            <a:p>
              <a:endParaRPr/>
            </a:p>
          </p:txBody>
        </p:sp>
        <p:sp>
          <p:nvSpPr>
            <p:cNvPr id="7" name="object 4">
              <a:extLst>
                <a:ext uri="{FF2B5EF4-FFF2-40B4-BE49-F238E27FC236}">
                  <a16:creationId xmlns:a16="http://schemas.microsoft.com/office/drawing/2014/main" id="{C50C13A2-A2B0-FD54-9A80-B6957F17ED48}"/>
                </a:ext>
              </a:extLst>
            </p:cNvPr>
            <p:cNvSpPr txBox="1">
              <a:spLocks noGrp="1" noRot="1" noMove="1" noResize="1" noEditPoints="1" noAdjustHandles="1" noChangeArrowheads="1" noChangeShapeType="1"/>
            </p:cNvSpPr>
            <p:nvPr/>
          </p:nvSpPr>
          <p:spPr>
            <a:xfrm>
              <a:off x="4512699" y="1241817"/>
              <a:ext cx="4759325" cy="372592"/>
            </a:xfrm>
            <a:prstGeom prst="rect">
              <a:avLst/>
            </a:prstGeom>
          </p:spPr>
          <p:txBody>
            <a:bodyPr vert="horz" wrap="square" lIns="0" tIns="0" rIns="0" bIns="0" rtlCol="0">
              <a:spAutoFit/>
            </a:bodyPr>
            <a:lstStyle/>
            <a:p>
              <a:pPr marL="192405" indent="-180340">
                <a:lnSpc>
                  <a:spcPts val="1540"/>
                </a:lnSpc>
                <a:buClr>
                  <a:srgbClr val="DC2327"/>
                </a:buClr>
                <a:buSzPct val="150000"/>
                <a:buChar char="-"/>
                <a:tabLst>
                  <a:tab pos="193040" algn="l"/>
                </a:tabLst>
              </a:pPr>
              <a:r>
                <a:rPr sz="1200">
                  <a:solidFill>
                    <a:srgbClr val="231F20"/>
                  </a:solidFill>
                  <a:latin typeface="HelveticaNeueLT Pro 45 Lt" panose="020B0403020202020204" pitchFamily="34" charset="0"/>
                  <a:cs typeface="Arial"/>
                </a:rPr>
                <a:t>Must</a:t>
              </a:r>
              <a:r>
                <a:rPr sz="1200" spc="-20">
                  <a:solidFill>
                    <a:srgbClr val="231F20"/>
                  </a:solidFill>
                  <a:latin typeface="HelveticaNeueLT Pro 45 Lt" panose="020B0403020202020204" pitchFamily="34" charset="0"/>
                  <a:cs typeface="Arial"/>
                </a:rPr>
                <a:t> </a:t>
              </a:r>
              <a:r>
                <a:rPr lang="en-GB" sz="1200" spc="-20">
                  <a:solidFill>
                    <a:srgbClr val="231F20"/>
                  </a:solidFill>
                  <a:latin typeface="HelveticaNeueLT Pro 45 Lt" panose="020B0403020202020204" pitchFamily="34" charset="0"/>
                  <a:cs typeface="Arial"/>
                </a:rPr>
                <a:t>engage with Charlie’s experience of eco-anxiety.</a:t>
              </a:r>
            </a:p>
            <a:p>
              <a:pPr marL="192405" indent="-180340">
                <a:lnSpc>
                  <a:spcPts val="1540"/>
                </a:lnSpc>
                <a:buClr>
                  <a:srgbClr val="DC2327"/>
                </a:buClr>
                <a:buSzPct val="150000"/>
                <a:buChar char="-"/>
                <a:tabLst>
                  <a:tab pos="193040" algn="l"/>
                </a:tabLst>
              </a:pPr>
              <a:r>
                <a:rPr sz="1200" spc="-20">
                  <a:solidFill>
                    <a:srgbClr val="231F20"/>
                  </a:solidFill>
                  <a:latin typeface="HelveticaNeueLT Pro 45 Lt" panose="020B0403020202020204" pitchFamily="34" charset="0"/>
                  <a:cs typeface="Arial"/>
                </a:rPr>
                <a:t>Should</a:t>
              </a:r>
              <a:r>
                <a:rPr sz="1200" spc="-25">
                  <a:solidFill>
                    <a:srgbClr val="231F20"/>
                  </a:solidFill>
                  <a:latin typeface="HelveticaNeueLT Pro 45 Lt" panose="020B0403020202020204" pitchFamily="34" charset="0"/>
                  <a:cs typeface="Arial"/>
                </a:rPr>
                <a:t> </a:t>
              </a:r>
              <a:r>
                <a:rPr lang="en-GB" sz="1200" spc="-25">
                  <a:solidFill>
                    <a:srgbClr val="231F20"/>
                  </a:solidFill>
                  <a:latin typeface="HelveticaNeueLT Pro 45 Lt" panose="020B0403020202020204" pitchFamily="34" charset="0"/>
                  <a:cs typeface="Arial"/>
                </a:rPr>
                <a:t>define what eco-anxiety is.</a:t>
              </a:r>
              <a:endParaRPr sz="1200">
                <a:latin typeface="HelveticaNeueLT Pro 45 Lt" panose="020B0403020202020204" pitchFamily="34" charset="0"/>
                <a:cs typeface="Arial"/>
              </a:endParaRPr>
            </a:p>
          </p:txBody>
        </p:sp>
        <p:sp>
          <p:nvSpPr>
            <p:cNvPr id="8" name="object 5">
              <a:extLst>
                <a:ext uri="{FF2B5EF4-FFF2-40B4-BE49-F238E27FC236}">
                  <a16:creationId xmlns:a16="http://schemas.microsoft.com/office/drawing/2014/main" id="{B783C052-B396-A576-3CDF-E956CD60103F}"/>
                </a:ext>
              </a:extLst>
            </p:cNvPr>
            <p:cNvSpPr>
              <a:spLocks noGrp="1" noRot="1" noMove="1" noResize="1" noEditPoints="1" noAdjustHandles="1" noChangeArrowheads="1" noChangeShapeType="1"/>
            </p:cNvSpPr>
            <p:nvPr/>
          </p:nvSpPr>
          <p:spPr>
            <a:xfrm>
              <a:off x="4332700" y="1092705"/>
              <a:ext cx="5870575" cy="812165"/>
            </a:xfrm>
            <a:custGeom>
              <a:avLst/>
              <a:gdLst/>
              <a:ahLst/>
              <a:cxnLst/>
              <a:rect l="l" t="t" r="r" b="b"/>
              <a:pathLst>
                <a:path w="5870575" h="812164">
                  <a:moveTo>
                    <a:pt x="152400" y="0"/>
                  </a:moveTo>
                  <a:lnTo>
                    <a:pt x="104231" y="7769"/>
                  </a:lnTo>
                  <a:lnTo>
                    <a:pt x="62396" y="29405"/>
                  </a:lnTo>
                  <a:lnTo>
                    <a:pt x="29405" y="62396"/>
                  </a:lnTo>
                  <a:lnTo>
                    <a:pt x="7769" y="104231"/>
                  </a:lnTo>
                  <a:lnTo>
                    <a:pt x="0" y="152400"/>
                  </a:lnTo>
                  <a:lnTo>
                    <a:pt x="0" y="659206"/>
                  </a:lnTo>
                  <a:lnTo>
                    <a:pt x="7769" y="707374"/>
                  </a:lnTo>
                  <a:lnTo>
                    <a:pt x="29405" y="749209"/>
                  </a:lnTo>
                  <a:lnTo>
                    <a:pt x="62396" y="782200"/>
                  </a:lnTo>
                  <a:lnTo>
                    <a:pt x="104231" y="803836"/>
                  </a:lnTo>
                  <a:lnTo>
                    <a:pt x="152400" y="811606"/>
                  </a:lnTo>
                  <a:lnTo>
                    <a:pt x="5717946" y="811606"/>
                  </a:lnTo>
                  <a:lnTo>
                    <a:pt x="5766119" y="803836"/>
                  </a:lnTo>
                  <a:lnTo>
                    <a:pt x="5807955" y="782200"/>
                  </a:lnTo>
                  <a:lnTo>
                    <a:pt x="5840944" y="749209"/>
                  </a:lnTo>
                  <a:lnTo>
                    <a:pt x="5862577" y="707374"/>
                  </a:lnTo>
                  <a:lnTo>
                    <a:pt x="5870346" y="659206"/>
                  </a:lnTo>
                  <a:lnTo>
                    <a:pt x="5870346" y="152400"/>
                  </a:lnTo>
                  <a:lnTo>
                    <a:pt x="5862577" y="104231"/>
                  </a:lnTo>
                  <a:lnTo>
                    <a:pt x="5840944" y="62396"/>
                  </a:lnTo>
                  <a:lnTo>
                    <a:pt x="5807955" y="29405"/>
                  </a:lnTo>
                  <a:lnTo>
                    <a:pt x="5766119" y="7769"/>
                  </a:lnTo>
                  <a:lnTo>
                    <a:pt x="5717946" y="0"/>
                  </a:lnTo>
                  <a:lnTo>
                    <a:pt x="152400" y="0"/>
                  </a:lnTo>
                  <a:close/>
                </a:path>
              </a:pathLst>
            </a:custGeom>
            <a:ln w="25400">
              <a:solidFill>
                <a:srgbClr val="231F20"/>
              </a:solidFill>
            </a:ln>
          </p:spPr>
          <p:txBody>
            <a:bodyPr wrap="square" lIns="0" tIns="0" rIns="0" bIns="0" rtlCol="0"/>
            <a:lstStyle/>
            <a:p>
              <a:endParaRPr/>
            </a:p>
          </p:txBody>
        </p:sp>
        <p:sp>
          <p:nvSpPr>
            <p:cNvPr id="9" name="object 6">
              <a:extLst>
                <a:ext uri="{FF2B5EF4-FFF2-40B4-BE49-F238E27FC236}">
                  <a16:creationId xmlns:a16="http://schemas.microsoft.com/office/drawing/2014/main" id="{3A3F488E-8660-ED99-8B8F-119B95A44B6F}"/>
                </a:ext>
              </a:extLst>
            </p:cNvPr>
            <p:cNvSpPr txBox="1">
              <a:spLocks noGrp="1" noRot="1" noMove="1" noResize="1" noEditPoints="1" noAdjustHandles="1" noChangeArrowheads="1" noChangeShapeType="1"/>
            </p:cNvSpPr>
            <p:nvPr/>
          </p:nvSpPr>
          <p:spPr>
            <a:xfrm>
              <a:off x="4476700" y="5845511"/>
              <a:ext cx="5114925" cy="939800"/>
            </a:xfrm>
            <a:prstGeom prst="rect">
              <a:avLst/>
            </a:prstGeom>
          </p:spPr>
          <p:txBody>
            <a:bodyPr vert="horz" wrap="square" lIns="0" tIns="0" rIns="0" bIns="0" rtlCol="0">
              <a:spAutoFit/>
            </a:bodyPr>
            <a:lstStyle/>
            <a:p>
              <a:pPr marL="241300" indent="-228600">
                <a:lnSpc>
                  <a:spcPts val="1300"/>
                </a:lnSpc>
                <a:buClr>
                  <a:srgbClr val="DC2327"/>
                </a:buClr>
                <a:buSzPct val="150000"/>
                <a:buChar char="-"/>
                <a:tabLst>
                  <a:tab pos="240665" algn="l"/>
                  <a:tab pos="241300" algn="l"/>
                </a:tabLst>
              </a:pPr>
              <a:r>
                <a:rPr sz="1200" spc="-25">
                  <a:solidFill>
                    <a:srgbClr val="231F20"/>
                  </a:solidFill>
                  <a:latin typeface="HelveticaNeueLT Pro 45 Lt" panose="020B0403020202020204" pitchFamily="34" charset="0"/>
                  <a:cs typeface="Arial"/>
                </a:rPr>
                <a:t>England:</a:t>
              </a:r>
              <a:r>
                <a:rPr sz="1200" spc="-40">
                  <a:solidFill>
                    <a:srgbClr val="231F20"/>
                  </a:solidFill>
                  <a:latin typeface="HelveticaNeueLT Pro 45 Lt" panose="020B0403020202020204" pitchFamily="34" charset="0"/>
                  <a:cs typeface="Arial"/>
                </a:rPr>
                <a:t> </a:t>
              </a:r>
              <a:r>
                <a:rPr sz="1200" spc="-35">
                  <a:solidFill>
                    <a:srgbClr val="231F20"/>
                  </a:solidFill>
                  <a:latin typeface="HelveticaNeueLT Pro 45 Lt" panose="020B0403020202020204" pitchFamily="34" charset="0"/>
                  <a:cs typeface="Arial"/>
                </a:rPr>
                <a:t>PSHE,</a:t>
              </a:r>
              <a:r>
                <a:rPr sz="1200" spc="-40">
                  <a:solidFill>
                    <a:srgbClr val="231F20"/>
                  </a:solidFill>
                  <a:latin typeface="HelveticaNeueLT Pro 45 Lt" panose="020B0403020202020204" pitchFamily="34" charset="0"/>
                  <a:cs typeface="Arial"/>
                </a:rPr>
                <a:t> </a:t>
              </a:r>
              <a:r>
                <a:rPr sz="1200" spc="-25">
                  <a:solidFill>
                    <a:srgbClr val="231F20"/>
                  </a:solidFill>
                  <a:latin typeface="HelveticaNeueLT Pro 45 Lt" panose="020B0403020202020204" pitchFamily="34" charset="0"/>
                  <a:cs typeface="Arial"/>
                </a:rPr>
                <a:t>RSE</a:t>
              </a:r>
              <a:r>
                <a:rPr lang="en-GB" sz="1200" spc="-25">
                  <a:solidFill>
                    <a:srgbClr val="231F20"/>
                  </a:solidFill>
                  <a:latin typeface="HelveticaNeueLT Pro 45 Lt" panose="020B0403020202020204" pitchFamily="34" charset="0"/>
                  <a:cs typeface="Arial"/>
                </a:rPr>
                <a:t>, Citizenship</a:t>
              </a:r>
              <a:endParaRPr sz="1200">
                <a:latin typeface="HelveticaNeueLT Pro 45 Lt" panose="020B0403020202020204" pitchFamily="34" charset="0"/>
                <a:cs typeface="Arial"/>
              </a:endParaRPr>
            </a:p>
            <a:p>
              <a:pPr marL="241300" indent="-228600">
                <a:lnSpc>
                  <a:spcPts val="1440"/>
                </a:lnSpc>
                <a:buClr>
                  <a:srgbClr val="DC2327"/>
                </a:buClr>
                <a:buSzPct val="150000"/>
                <a:buChar char="-"/>
                <a:tabLst>
                  <a:tab pos="240665" algn="l"/>
                  <a:tab pos="241300" algn="l"/>
                </a:tabLst>
              </a:pPr>
              <a:r>
                <a:rPr sz="1200" spc="-10">
                  <a:solidFill>
                    <a:srgbClr val="231F20"/>
                  </a:solidFill>
                  <a:latin typeface="HelveticaNeueLT Pro 45 Lt" panose="020B0403020202020204" pitchFamily="34" charset="0"/>
                  <a:cs typeface="Arial"/>
                </a:rPr>
                <a:t>Scotland:</a:t>
              </a:r>
              <a:r>
                <a:rPr sz="1200" spc="-30">
                  <a:solidFill>
                    <a:srgbClr val="231F20"/>
                  </a:solidFill>
                  <a:latin typeface="HelveticaNeueLT Pro 45 Lt" panose="020B0403020202020204" pitchFamily="34" charset="0"/>
                  <a:cs typeface="Arial"/>
                </a:rPr>
                <a:t> </a:t>
              </a:r>
              <a:r>
                <a:rPr sz="1200" spc="-25">
                  <a:solidFill>
                    <a:srgbClr val="231F20"/>
                  </a:solidFill>
                  <a:latin typeface="HelveticaNeueLT Pro 45 Lt" panose="020B0403020202020204" pitchFamily="34" charset="0"/>
                  <a:cs typeface="Arial"/>
                </a:rPr>
                <a:t>Health </a:t>
              </a:r>
              <a:r>
                <a:rPr sz="1200">
                  <a:solidFill>
                    <a:srgbClr val="231F20"/>
                  </a:solidFill>
                  <a:latin typeface="HelveticaNeueLT Pro 45 Lt" panose="020B0403020202020204" pitchFamily="34" charset="0"/>
                  <a:cs typeface="Arial"/>
                </a:rPr>
                <a:t>and</a:t>
              </a:r>
              <a:r>
                <a:rPr sz="1200" spc="-30">
                  <a:solidFill>
                    <a:srgbClr val="231F20"/>
                  </a:solidFill>
                  <a:latin typeface="HelveticaNeueLT Pro 45 Lt" panose="020B0403020202020204" pitchFamily="34" charset="0"/>
                  <a:cs typeface="Arial"/>
                </a:rPr>
                <a:t> </a:t>
              </a:r>
              <a:r>
                <a:rPr sz="1200" spc="-20">
                  <a:solidFill>
                    <a:srgbClr val="231F20"/>
                  </a:solidFill>
                  <a:latin typeface="HelveticaNeueLT Pro 45 Lt" panose="020B0403020202020204" pitchFamily="34" charset="0"/>
                  <a:cs typeface="Arial"/>
                </a:rPr>
                <a:t>wellbeing,</a:t>
              </a:r>
              <a:r>
                <a:rPr sz="1200" spc="-25">
                  <a:solidFill>
                    <a:srgbClr val="231F20"/>
                  </a:solidFill>
                  <a:latin typeface="HelveticaNeueLT Pro 45 Lt" panose="020B0403020202020204" pitchFamily="34" charset="0"/>
                  <a:cs typeface="Arial"/>
                </a:rPr>
                <a:t> </a:t>
              </a:r>
              <a:r>
                <a:rPr sz="1200" spc="-10">
                  <a:solidFill>
                    <a:srgbClr val="231F20"/>
                  </a:solidFill>
                  <a:latin typeface="HelveticaNeueLT Pro 45 Lt" panose="020B0403020202020204" pitchFamily="34" charset="0"/>
                  <a:cs typeface="Arial"/>
                </a:rPr>
                <a:t>Literacy</a:t>
              </a:r>
              <a:endParaRPr sz="1200">
                <a:latin typeface="HelveticaNeueLT Pro 45 Lt" panose="020B0403020202020204" pitchFamily="34" charset="0"/>
                <a:cs typeface="Arial"/>
              </a:endParaRPr>
            </a:p>
            <a:p>
              <a:pPr marL="241300" indent="-228600">
                <a:lnSpc>
                  <a:spcPts val="1440"/>
                </a:lnSpc>
                <a:buClr>
                  <a:srgbClr val="DC2327"/>
                </a:buClr>
                <a:buSzPct val="150000"/>
                <a:buChar char="-"/>
                <a:tabLst>
                  <a:tab pos="240665" algn="l"/>
                  <a:tab pos="241300" algn="l"/>
                </a:tabLst>
              </a:pPr>
              <a:r>
                <a:rPr sz="1200" spc="-40">
                  <a:solidFill>
                    <a:srgbClr val="231F20"/>
                  </a:solidFill>
                  <a:latin typeface="HelveticaNeueLT Pro 45 Lt" panose="020B0403020202020204" pitchFamily="34" charset="0"/>
                  <a:cs typeface="Arial"/>
                </a:rPr>
                <a:t>Wales:</a:t>
              </a:r>
              <a:r>
                <a:rPr sz="1200" spc="-25">
                  <a:solidFill>
                    <a:srgbClr val="231F20"/>
                  </a:solidFill>
                  <a:latin typeface="HelveticaNeueLT Pro 45 Lt" panose="020B0403020202020204" pitchFamily="34" charset="0"/>
                  <a:cs typeface="Arial"/>
                </a:rPr>
                <a:t> Health </a:t>
              </a:r>
              <a:r>
                <a:rPr sz="1200">
                  <a:solidFill>
                    <a:srgbClr val="231F20"/>
                  </a:solidFill>
                  <a:latin typeface="HelveticaNeueLT Pro 45 Lt" panose="020B0403020202020204" pitchFamily="34" charset="0"/>
                  <a:cs typeface="Arial"/>
                </a:rPr>
                <a:t>and</a:t>
              </a:r>
              <a:r>
                <a:rPr sz="1200" spc="-25">
                  <a:solidFill>
                    <a:srgbClr val="231F20"/>
                  </a:solidFill>
                  <a:latin typeface="HelveticaNeueLT Pro 45 Lt" panose="020B0403020202020204" pitchFamily="34" charset="0"/>
                  <a:cs typeface="Arial"/>
                </a:rPr>
                <a:t> </a:t>
              </a:r>
              <a:r>
                <a:rPr sz="1200" spc="-35">
                  <a:solidFill>
                    <a:srgbClr val="231F20"/>
                  </a:solidFill>
                  <a:latin typeface="HelveticaNeueLT Pro 45 Lt" panose="020B0403020202020204" pitchFamily="34" charset="0"/>
                  <a:cs typeface="Arial"/>
                </a:rPr>
                <a:t>Wellbeing,</a:t>
              </a:r>
              <a:r>
                <a:rPr sz="1200" spc="-25">
                  <a:solidFill>
                    <a:srgbClr val="231F20"/>
                  </a:solidFill>
                  <a:latin typeface="HelveticaNeueLT Pro 45 Lt" panose="020B0403020202020204" pitchFamily="34" charset="0"/>
                  <a:cs typeface="Arial"/>
                </a:rPr>
                <a:t> Languages, Literacy </a:t>
              </a:r>
              <a:r>
                <a:rPr sz="1200">
                  <a:solidFill>
                    <a:srgbClr val="231F20"/>
                  </a:solidFill>
                  <a:latin typeface="HelveticaNeueLT Pro 45 Lt" panose="020B0403020202020204" pitchFamily="34" charset="0"/>
                  <a:cs typeface="Arial"/>
                </a:rPr>
                <a:t>and</a:t>
              </a:r>
              <a:r>
                <a:rPr sz="1200" spc="-25">
                  <a:solidFill>
                    <a:srgbClr val="231F20"/>
                  </a:solidFill>
                  <a:latin typeface="HelveticaNeueLT Pro 45 Lt" panose="020B0403020202020204" pitchFamily="34" charset="0"/>
                  <a:cs typeface="Arial"/>
                </a:rPr>
                <a:t> </a:t>
              </a:r>
              <a:r>
                <a:rPr sz="1200" spc="-10">
                  <a:solidFill>
                    <a:srgbClr val="231F20"/>
                  </a:solidFill>
                  <a:latin typeface="HelveticaNeueLT Pro 45 Lt" panose="020B0403020202020204" pitchFamily="34" charset="0"/>
                  <a:cs typeface="Arial"/>
                </a:rPr>
                <a:t>Communication</a:t>
              </a:r>
              <a:endParaRPr sz="1200">
                <a:latin typeface="HelveticaNeueLT Pro 45 Lt" panose="020B0403020202020204" pitchFamily="34" charset="0"/>
                <a:cs typeface="Arial"/>
              </a:endParaRPr>
            </a:p>
            <a:p>
              <a:pPr marL="241300" indent="-228600">
                <a:lnSpc>
                  <a:spcPts val="1739"/>
                </a:lnSpc>
                <a:buClr>
                  <a:srgbClr val="DC2327"/>
                </a:buClr>
                <a:buSzPct val="150000"/>
                <a:buChar char="-"/>
                <a:tabLst>
                  <a:tab pos="240665" algn="l"/>
                  <a:tab pos="241300" algn="l"/>
                </a:tabLst>
              </a:pPr>
              <a:r>
                <a:rPr sz="1200" spc="-10">
                  <a:solidFill>
                    <a:srgbClr val="231F20"/>
                  </a:solidFill>
                  <a:latin typeface="HelveticaNeueLT Pro 45 Lt" panose="020B0403020202020204" pitchFamily="34" charset="0"/>
                  <a:cs typeface="Arial"/>
                </a:rPr>
                <a:t>Northern</a:t>
              </a:r>
              <a:r>
                <a:rPr sz="1200" spc="-25">
                  <a:solidFill>
                    <a:srgbClr val="231F20"/>
                  </a:solidFill>
                  <a:latin typeface="HelveticaNeueLT Pro 45 Lt" panose="020B0403020202020204" pitchFamily="34" charset="0"/>
                  <a:cs typeface="Arial"/>
                </a:rPr>
                <a:t> </a:t>
              </a:r>
              <a:r>
                <a:rPr sz="1200" spc="-35">
                  <a:solidFill>
                    <a:srgbClr val="231F20"/>
                  </a:solidFill>
                  <a:latin typeface="HelveticaNeueLT Pro 45 Lt" panose="020B0403020202020204" pitchFamily="34" charset="0"/>
                  <a:cs typeface="Arial"/>
                </a:rPr>
                <a:t>Ireland:</a:t>
              </a:r>
              <a:r>
                <a:rPr sz="1200" spc="-25">
                  <a:solidFill>
                    <a:srgbClr val="231F20"/>
                  </a:solidFill>
                  <a:latin typeface="HelveticaNeueLT Pro 45 Lt" panose="020B0403020202020204" pitchFamily="34" charset="0"/>
                  <a:cs typeface="Arial"/>
                </a:rPr>
                <a:t> </a:t>
              </a:r>
              <a:r>
                <a:rPr sz="1200" spc="-20">
                  <a:solidFill>
                    <a:srgbClr val="231F20"/>
                  </a:solidFill>
                  <a:latin typeface="HelveticaNeueLT Pro 45 Lt" panose="020B0403020202020204" pitchFamily="34" charset="0"/>
                  <a:cs typeface="Arial"/>
                </a:rPr>
                <a:t>Communication,</a:t>
              </a:r>
              <a:r>
                <a:rPr sz="1200" spc="-25">
                  <a:solidFill>
                    <a:srgbClr val="231F20"/>
                  </a:solidFill>
                  <a:latin typeface="HelveticaNeueLT Pro 45 Lt" panose="020B0403020202020204" pitchFamily="34" charset="0"/>
                  <a:cs typeface="Arial"/>
                </a:rPr>
                <a:t> Thinking skills </a:t>
              </a:r>
              <a:r>
                <a:rPr sz="1200">
                  <a:solidFill>
                    <a:srgbClr val="231F20"/>
                  </a:solidFill>
                  <a:latin typeface="HelveticaNeueLT Pro 45 Lt" panose="020B0403020202020204" pitchFamily="34" charset="0"/>
                  <a:cs typeface="Arial"/>
                </a:rPr>
                <a:t>and</a:t>
              </a:r>
              <a:r>
                <a:rPr sz="1200" spc="-25">
                  <a:solidFill>
                    <a:srgbClr val="231F20"/>
                  </a:solidFill>
                  <a:latin typeface="HelveticaNeueLT Pro 45 Lt" panose="020B0403020202020204" pitchFamily="34" charset="0"/>
                  <a:cs typeface="Arial"/>
                </a:rPr>
                <a:t> </a:t>
              </a:r>
              <a:r>
                <a:rPr sz="1200" spc="-20">
                  <a:solidFill>
                    <a:srgbClr val="231F20"/>
                  </a:solidFill>
                  <a:latin typeface="HelveticaNeueLT Pro 45 Lt" panose="020B0403020202020204" pitchFamily="34" charset="0"/>
                  <a:cs typeface="Arial"/>
                </a:rPr>
                <a:t>personal</a:t>
              </a:r>
              <a:r>
                <a:rPr sz="1200" spc="-25">
                  <a:solidFill>
                    <a:srgbClr val="231F20"/>
                  </a:solidFill>
                  <a:latin typeface="HelveticaNeueLT Pro 45 Lt" panose="020B0403020202020204" pitchFamily="34" charset="0"/>
                  <a:cs typeface="Arial"/>
                </a:rPr>
                <a:t> </a:t>
              </a:r>
              <a:r>
                <a:rPr sz="1200" spc="-10">
                  <a:solidFill>
                    <a:srgbClr val="231F20"/>
                  </a:solidFill>
                  <a:latin typeface="HelveticaNeueLT Pro 45 Lt" panose="020B0403020202020204" pitchFamily="34" charset="0"/>
                  <a:cs typeface="Arial"/>
                </a:rPr>
                <a:t>capabilities,</a:t>
              </a:r>
              <a:endParaRPr sz="1200">
                <a:latin typeface="HelveticaNeueLT Pro 45 Lt" panose="020B0403020202020204" pitchFamily="34" charset="0"/>
                <a:cs typeface="Arial"/>
              </a:endParaRPr>
            </a:p>
            <a:p>
              <a:pPr marL="241300">
                <a:lnSpc>
                  <a:spcPts val="1380"/>
                </a:lnSpc>
              </a:pPr>
              <a:r>
                <a:rPr sz="1200" spc="-25">
                  <a:solidFill>
                    <a:srgbClr val="231F20"/>
                  </a:solidFill>
                  <a:latin typeface="HelveticaNeueLT Pro 45 Lt" panose="020B0403020202020204" pitchFamily="34" charset="0"/>
                  <a:cs typeface="Arial"/>
                </a:rPr>
                <a:t>Language</a:t>
              </a:r>
              <a:r>
                <a:rPr sz="1200" spc="-40">
                  <a:solidFill>
                    <a:srgbClr val="231F20"/>
                  </a:solidFill>
                  <a:latin typeface="HelveticaNeueLT Pro 45 Lt" panose="020B0403020202020204" pitchFamily="34" charset="0"/>
                  <a:cs typeface="Arial"/>
                </a:rPr>
                <a:t> </a:t>
              </a:r>
              <a:r>
                <a:rPr sz="1200">
                  <a:solidFill>
                    <a:srgbClr val="231F20"/>
                  </a:solidFill>
                  <a:latin typeface="HelveticaNeueLT Pro 45 Lt" panose="020B0403020202020204" pitchFamily="34" charset="0"/>
                  <a:cs typeface="Arial"/>
                </a:rPr>
                <a:t>and</a:t>
              </a:r>
              <a:r>
                <a:rPr sz="1200" spc="-35">
                  <a:solidFill>
                    <a:srgbClr val="231F20"/>
                  </a:solidFill>
                  <a:latin typeface="HelveticaNeueLT Pro 45 Lt" panose="020B0403020202020204" pitchFamily="34" charset="0"/>
                  <a:cs typeface="Arial"/>
                </a:rPr>
                <a:t> </a:t>
              </a:r>
              <a:r>
                <a:rPr sz="1200" spc="-10">
                  <a:solidFill>
                    <a:srgbClr val="231F20"/>
                  </a:solidFill>
                  <a:latin typeface="HelveticaNeueLT Pro 45 Lt" panose="020B0403020202020204" pitchFamily="34" charset="0"/>
                  <a:cs typeface="Arial"/>
                </a:rPr>
                <a:t>literacy</a:t>
              </a:r>
              <a:r>
                <a:rPr lang="en-GB" sz="1200" spc="-10">
                  <a:solidFill>
                    <a:srgbClr val="231F20"/>
                  </a:solidFill>
                  <a:latin typeface="HelveticaNeueLT Pro 45 Lt" panose="020B0403020202020204" pitchFamily="34" charset="0"/>
                  <a:cs typeface="Arial"/>
                </a:rPr>
                <a:t>.</a:t>
              </a:r>
              <a:endParaRPr sz="1200">
                <a:latin typeface="HelveticaNeueLT Pro 45 Lt" panose="020B0403020202020204" pitchFamily="34" charset="0"/>
                <a:cs typeface="Arial"/>
              </a:endParaRPr>
            </a:p>
          </p:txBody>
        </p:sp>
        <p:sp>
          <p:nvSpPr>
            <p:cNvPr id="10" name="object 7">
              <a:extLst>
                <a:ext uri="{FF2B5EF4-FFF2-40B4-BE49-F238E27FC236}">
                  <a16:creationId xmlns:a16="http://schemas.microsoft.com/office/drawing/2014/main" id="{33BABD52-5AED-FAE9-B784-CE66C1F9E784}"/>
                </a:ext>
              </a:extLst>
            </p:cNvPr>
            <p:cNvSpPr>
              <a:spLocks noGrp="1" noRot="1" noMove="1" noResize="1" noEditPoints="1" noAdjustHandles="1" noChangeArrowheads="1" noChangeShapeType="1"/>
            </p:cNvSpPr>
            <p:nvPr/>
          </p:nvSpPr>
          <p:spPr>
            <a:xfrm>
              <a:off x="4332700" y="5736705"/>
              <a:ext cx="5870575" cy="1353820"/>
            </a:xfrm>
            <a:custGeom>
              <a:avLst/>
              <a:gdLst/>
              <a:ahLst/>
              <a:cxnLst/>
              <a:rect l="l" t="t" r="r" b="b"/>
              <a:pathLst>
                <a:path w="5870575" h="1353820">
                  <a:moveTo>
                    <a:pt x="152400" y="0"/>
                  </a:moveTo>
                  <a:lnTo>
                    <a:pt x="104231" y="7769"/>
                  </a:lnTo>
                  <a:lnTo>
                    <a:pt x="62396" y="29405"/>
                  </a:lnTo>
                  <a:lnTo>
                    <a:pt x="29405" y="62396"/>
                  </a:lnTo>
                  <a:lnTo>
                    <a:pt x="7769" y="104231"/>
                  </a:lnTo>
                  <a:lnTo>
                    <a:pt x="0" y="152400"/>
                  </a:lnTo>
                  <a:lnTo>
                    <a:pt x="0" y="1201000"/>
                  </a:lnTo>
                  <a:lnTo>
                    <a:pt x="7769" y="1249169"/>
                  </a:lnTo>
                  <a:lnTo>
                    <a:pt x="29405" y="1291004"/>
                  </a:lnTo>
                  <a:lnTo>
                    <a:pt x="62396" y="1323995"/>
                  </a:lnTo>
                  <a:lnTo>
                    <a:pt x="104231" y="1345630"/>
                  </a:lnTo>
                  <a:lnTo>
                    <a:pt x="152400" y="1353400"/>
                  </a:lnTo>
                  <a:lnTo>
                    <a:pt x="5717946" y="1353400"/>
                  </a:lnTo>
                  <a:lnTo>
                    <a:pt x="5766119" y="1345630"/>
                  </a:lnTo>
                  <a:lnTo>
                    <a:pt x="5807955" y="1323995"/>
                  </a:lnTo>
                  <a:lnTo>
                    <a:pt x="5840944" y="1291004"/>
                  </a:lnTo>
                  <a:lnTo>
                    <a:pt x="5862577" y="1249169"/>
                  </a:lnTo>
                  <a:lnTo>
                    <a:pt x="5870346" y="1201000"/>
                  </a:lnTo>
                  <a:lnTo>
                    <a:pt x="5870346" y="152400"/>
                  </a:lnTo>
                  <a:lnTo>
                    <a:pt x="5862577" y="104231"/>
                  </a:lnTo>
                  <a:lnTo>
                    <a:pt x="5840944" y="62396"/>
                  </a:lnTo>
                  <a:lnTo>
                    <a:pt x="5807955" y="29405"/>
                  </a:lnTo>
                  <a:lnTo>
                    <a:pt x="5766119" y="7769"/>
                  </a:lnTo>
                  <a:lnTo>
                    <a:pt x="5717946" y="0"/>
                  </a:lnTo>
                  <a:lnTo>
                    <a:pt x="152400" y="0"/>
                  </a:lnTo>
                  <a:close/>
                </a:path>
              </a:pathLst>
            </a:custGeom>
            <a:ln w="25400">
              <a:solidFill>
                <a:srgbClr val="231F20"/>
              </a:solidFill>
            </a:ln>
          </p:spPr>
          <p:txBody>
            <a:bodyPr wrap="square" lIns="0" tIns="0" rIns="0" bIns="0" rtlCol="0"/>
            <a:lstStyle/>
            <a:p>
              <a:endParaRPr/>
            </a:p>
          </p:txBody>
        </p:sp>
        <p:sp>
          <p:nvSpPr>
            <p:cNvPr id="11" name="object 8">
              <a:extLst>
                <a:ext uri="{FF2B5EF4-FFF2-40B4-BE49-F238E27FC236}">
                  <a16:creationId xmlns:a16="http://schemas.microsoft.com/office/drawing/2014/main" id="{3D3411CB-4D56-1D90-7C1A-188973367937}"/>
                </a:ext>
              </a:extLst>
            </p:cNvPr>
            <p:cNvSpPr txBox="1">
              <a:spLocks noGrp="1" noRot="1" noMove="1" noResize="1" noEditPoints="1" noAdjustHandles="1" noChangeArrowheads="1" noChangeShapeType="1"/>
            </p:cNvSpPr>
            <p:nvPr/>
          </p:nvSpPr>
          <p:spPr>
            <a:xfrm>
              <a:off x="4484950" y="4575201"/>
              <a:ext cx="5502275" cy="809931"/>
            </a:xfrm>
            <a:prstGeom prst="rect">
              <a:avLst/>
            </a:prstGeom>
          </p:spPr>
          <p:txBody>
            <a:bodyPr vert="horz" wrap="square" lIns="0" tIns="0" rIns="0" bIns="0" rtlCol="0">
              <a:spAutoFit/>
            </a:bodyPr>
            <a:lstStyle/>
            <a:p>
              <a:pPr marL="241300" indent="-228600">
                <a:lnSpc>
                  <a:spcPts val="1600"/>
                </a:lnSpc>
                <a:buClr>
                  <a:srgbClr val="DC2327"/>
                </a:buClr>
                <a:buSzPct val="150000"/>
                <a:buChar char="-"/>
                <a:tabLst>
                  <a:tab pos="240665" algn="l"/>
                  <a:tab pos="241300" algn="l"/>
                </a:tabLst>
              </a:pPr>
              <a:r>
                <a:rPr lang="en-GB" sz="1200" spc="-30" dirty="0">
                  <a:solidFill>
                    <a:srgbClr val="231F20"/>
                  </a:solidFill>
                  <a:latin typeface="HelveticaNeueLT Pro 45 Lt" panose="020B0403020202020204" pitchFamily="34" charset="0"/>
                  <a:cs typeface="Arial"/>
                </a:rPr>
                <a:t>Encourage active reading by asking learners to write down words that stand out to them from Charlies’ experience. Encourage learners to share their lists with a partner.</a:t>
              </a:r>
            </a:p>
            <a:p>
              <a:pPr marL="12700">
                <a:lnSpc>
                  <a:spcPts val="1600"/>
                </a:lnSpc>
                <a:buClr>
                  <a:srgbClr val="DC2327"/>
                </a:buClr>
                <a:buSzPct val="150000"/>
                <a:tabLst>
                  <a:tab pos="240665" algn="l"/>
                  <a:tab pos="241300" algn="l"/>
                </a:tabLst>
              </a:pPr>
              <a:endParaRPr sz="1200" dirty="0">
                <a:latin typeface="HelveticaNeueLT Pro 45 Lt" panose="020B0403020202020204" pitchFamily="34" charset="0"/>
                <a:cs typeface="Arial"/>
              </a:endParaRPr>
            </a:p>
          </p:txBody>
        </p:sp>
        <p:sp>
          <p:nvSpPr>
            <p:cNvPr id="12" name="object 9">
              <a:extLst>
                <a:ext uri="{FF2B5EF4-FFF2-40B4-BE49-F238E27FC236}">
                  <a16:creationId xmlns:a16="http://schemas.microsoft.com/office/drawing/2014/main" id="{8AF719AD-F578-D099-852E-36DB8340E7FE}"/>
                </a:ext>
              </a:extLst>
            </p:cNvPr>
            <p:cNvSpPr>
              <a:spLocks noGrp="1" noRot="1" noMove="1" noResize="1" noEditPoints="1" noAdjustHandles="1" noChangeArrowheads="1" noChangeShapeType="1"/>
            </p:cNvSpPr>
            <p:nvPr/>
          </p:nvSpPr>
          <p:spPr>
            <a:xfrm>
              <a:off x="4340950" y="4464005"/>
              <a:ext cx="5870575" cy="1175385"/>
            </a:xfrm>
            <a:custGeom>
              <a:avLst/>
              <a:gdLst/>
              <a:ahLst/>
              <a:cxnLst/>
              <a:rect l="l" t="t" r="r" b="b"/>
              <a:pathLst>
                <a:path w="5870575" h="1175385">
                  <a:moveTo>
                    <a:pt x="152400" y="0"/>
                  </a:moveTo>
                  <a:lnTo>
                    <a:pt x="104231" y="7769"/>
                  </a:lnTo>
                  <a:lnTo>
                    <a:pt x="62396" y="29405"/>
                  </a:lnTo>
                  <a:lnTo>
                    <a:pt x="29405" y="62396"/>
                  </a:lnTo>
                  <a:lnTo>
                    <a:pt x="7769" y="104231"/>
                  </a:lnTo>
                  <a:lnTo>
                    <a:pt x="0" y="152399"/>
                  </a:lnTo>
                  <a:lnTo>
                    <a:pt x="0" y="1022896"/>
                  </a:lnTo>
                  <a:lnTo>
                    <a:pt x="7769" y="1071069"/>
                  </a:lnTo>
                  <a:lnTo>
                    <a:pt x="29405" y="1112904"/>
                  </a:lnTo>
                  <a:lnTo>
                    <a:pt x="62396" y="1145893"/>
                  </a:lnTo>
                  <a:lnTo>
                    <a:pt x="104231" y="1167527"/>
                  </a:lnTo>
                  <a:lnTo>
                    <a:pt x="152400" y="1175296"/>
                  </a:lnTo>
                  <a:lnTo>
                    <a:pt x="5717946" y="1175296"/>
                  </a:lnTo>
                  <a:lnTo>
                    <a:pt x="5766119" y="1167527"/>
                  </a:lnTo>
                  <a:lnTo>
                    <a:pt x="5807955" y="1145893"/>
                  </a:lnTo>
                  <a:lnTo>
                    <a:pt x="5840944" y="1112904"/>
                  </a:lnTo>
                  <a:lnTo>
                    <a:pt x="5862577" y="1071069"/>
                  </a:lnTo>
                  <a:lnTo>
                    <a:pt x="5870346" y="1022896"/>
                  </a:lnTo>
                  <a:lnTo>
                    <a:pt x="5870346" y="152399"/>
                  </a:lnTo>
                  <a:lnTo>
                    <a:pt x="5862577" y="104231"/>
                  </a:lnTo>
                  <a:lnTo>
                    <a:pt x="5840944" y="62396"/>
                  </a:lnTo>
                  <a:lnTo>
                    <a:pt x="5807955" y="29405"/>
                  </a:lnTo>
                  <a:lnTo>
                    <a:pt x="5766119" y="7769"/>
                  </a:lnTo>
                  <a:lnTo>
                    <a:pt x="5717946" y="0"/>
                  </a:lnTo>
                  <a:lnTo>
                    <a:pt x="152400" y="0"/>
                  </a:lnTo>
                  <a:close/>
                </a:path>
              </a:pathLst>
            </a:custGeom>
            <a:ln w="25399">
              <a:solidFill>
                <a:srgbClr val="231F20"/>
              </a:solidFill>
            </a:ln>
          </p:spPr>
          <p:txBody>
            <a:bodyPr wrap="square" lIns="0" tIns="0" rIns="0" bIns="0" rtlCol="0"/>
            <a:lstStyle/>
            <a:p>
              <a:endParaRPr/>
            </a:p>
          </p:txBody>
        </p:sp>
        <p:sp>
          <p:nvSpPr>
            <p:cNvPr id="13" name="object 10">
              <a:extLst>
                <a:ext uri="{FF2B5EF4-FFF2-40B4-BE49-F238E27FC236}">
                  <a16:creationId xmlns:a16="http://schemas.microsoft.com/office/drawing/2014/main" id="{A7CADD09-442B-D113-334C-A58196902177}"/>
                </a:ext>
              </a:extLst>
            </p:cNvPr>
            <p:cNvSpPr txBox="1">
              <a:spLocks noGrp="1" noRot="1" noMove="1" noResize="1" noEditPoints="1" noAdjustHandles="1" noChangeArrowheads="1" noChangeShapeType="1"/>
            </p:cNvSpPr>
            <p:nvPr/>
          </p:nvSpPr>
          <p:spPr>
            <a:xfrm>
              <a:off x="4484949" y="2122967"/>
              <a:ext cx="5525135" cy="2057908"/>
            </a:xfrm>
            <a:prstGeom prst="rect">
              <a:avLst/>
            </a:prstGeom>
          </p:spPr>
          <p:txBody>
            <a:bodyPr vert="horz" wrap="square" lIns="0" tIns="12700" rIns="0" bIns="0" rtlCol="0">
              <a:spAutoFit/>
            </a:bodyPr>
            <a:lstStyle/>
            <a:p>
              <a:pPr marL="241300" indent="-228600">
                <a:lnSpc>
                  <a:spcPct val="100000"/>
                </a:lnSpc>
                <a:spcBef>
                  <a:spcPts val="100"/>
                </a:spcBef>
                <a:buClr>
                  <a:srgbClr val="DC2327"/>
                </a:buClr>
                <a:buAutoNum type="arabicPeriod"/>
                <a:tabLst>
                  <a:tab pos="241300" algn="l"/>
                </a:tabLst>
              </a:pPr>
              <a:r>
                <a:rPr sz="1200" spc="-30" dirty="0">
                  <a:solidFill>
                    <a:srgbClr val="231F20"/>
                  </a:solidFill>
                  <a:latin typeface="HelveticaNeueLT Pro 45 Lt" panose="020B0403020202020204" pitchFamily="34" charset="0"/>
                  <a:cs typeface="Arial"/>
                </a:rPr>
                <a:t>Invite learners </a:t>
              </a:r>
              <a:r>
                <a:rPr sz="1200" dirty="0">
                  <a:solidFill>
                    <a:srgbClr val="231F20"/>
                  </a:solidFill>
                  <a:latin typeface="HelveticaNeueLT Pro 45 Lt" panose="020B0403020202020204" pitchFamily="34" charset="0"/>
                  <a:cs typeface="Arial"/>
                </a:rPr>
                <a:t>to</a:t>
              </a:r>
              <a:r>
                <a:rPr sz="1200" spc="-30" dirty="0">
                  <a:solidFill>
                    <a:srgbClr val="231F20"/>
                  </a:solidFill>
                  <a:latin typeface="HelveticaNeueLT Pro 45 Lt" panose="020B0403020202020204" pitchFamily="34" charset="0"/>
                  <a:cs typeface="Arial"/>
                </a:rPr>
                <a:t> </a:t>
              </a:r>
              <a:r>
                <a:rPr sz="1200" dirty="0">
                  <a:solidFill>
                    <a:srgbClr val="231F20"/>
                  </a:solidFill>
                  <a:latin typeface="HelveticaNeueLT Pro 45 Lt" panose="020B0403020202020204" pitchFamily="34" charset="0"/>
                  <a:cs typeface="Arial"/>
                </a:rPr>
                <a:t>start</a:t>
              </a:r>
              <a:r>
                <a:rPr sz="1200" spc="-30" dirty="0">
                  <a:solidFill>
                    <a:srgbClr val="231F20"/>
                  </a:solidFill>
                  <a:latin typeface="HelveticaNeueLT Pro 45 Lt" panose="020B0403020202020204" pitchFamily="34" charset="0"/>
                  <a:cs typeface="Arial"/>
                </a:rPr>
                <a:t> </a:t>
              </a:r>
              <a:r>
                <a:rPr sz="1200" dirty="0">
                  <a:solidFill>
                    <a:srgbClr val="231F20"/>
                  </a:solidFill>
                  <a:latin typeface="HelveticaNeueLT Pro 45 Lt" panose="020B0403020202020204" pitchFamily="34" charset="0"/>
                  <a:cs typeface="Arial"/>
                </a:rPr>
                <a:t>by</a:t>
              </a:r>
              <a:r>
                <a:rPr sz="1200" spc="-25" dirty="0">
                  <a:solidFill>
                    <a:srgbClr val="231F20"/>
                  </a:solidFill>
                  <a:latin typeface="HelveticaNeueLT Pro 45 Lt" panose="020B0403020202020204" pitchFamily="34" charset="0"/>
                  <a:cs typeface="Arial"/>
                </a:rPr>
                <a:t> </a:t>
              </a:r>
              <a:r>
                <a:rPr sz="1200" spc="-10" dirty="0">
                  <a:solidFill>
                    <a:srgbClr val="231F20"/>
                  </a:solidFill>
                  <a:latin typeface="HelveticaNeueLT Pro 45 Lt" panose="020B0403020202020204" pitchFamily="34" charset="0"/>
                  <a:cs typeface="Arial"/>
                </a:rPr>
                <a:t>taking</a:t>
              </a:r>
              <a:r>
                <a:rPr sz="1200" spc="-30" dirty="0">
                  <a:solidFill>
                    <a:srgbClr val="231F20"/>
                  </a:solidFill>
                  <a:latin typeface="HelveticaNeueLT Pro 45 Lt" panose="020B0403020202020204" pitchFamily="34" charset="0"/>
                  <a:cs typeface="Arial"/>
                </a:rPr>
                <a:t> </a:t>
              </a:r>
              <a:r>
                <a:rPr sz="1200" dirty="0">
                  <a:solidFill>
                    <a:srgbClr val="231F20"/>
                  </a:solidFill>
                  <a:latin typeface="HelveticaNeueLT Pro 45 Lt" panose="020B0403020202020204" pitchFamily="34" charset="0"/>
                  <a:cs typeface="Arial"/>
                </a:rPr>
                <a:t>a</a:t>
              </a:r>
              <a:r>
                <a:rPr sz="1200" spc="-30" dirty="0">
                  <a:solidFill>
                    <a:srgbClr val="231F20"/>
                  </a:solidFill>
                  <a:latin typeface="HelveticaNeueLT Pro 45 Lt" panose="020B0403020202020204" pitchFamily="34" charset="0"/>
                  <a:cs typeface="Arial"/>
                </a:rPr>
                <a:t> </a:t>
              </a:r>
              <a:r>
                <a:rPr sz="1200" spc="-20" dirty="0">
                  <a:solidFill>
                    <a:srgbClr val="231F20"/>
                  </a:solidFill>
                  <a:latin typeface="HelveticaNeueLT Pro 45 Lt" panose="020B0403020202020204" pitchFamily="34" charset="0"/>
                  <a:cs typeface="Arial"/>
                </a:rPr>
                <a:t>pause</a:t>
              </a:r>
              <a:r>
                <a:rPr sz="1200" spc="-30" dirty="0">
                  <a:solidFill>
                    <a:srgbClr val="231F20"/>
                  </a:solidFill>
                  <a:latin typeface="HelveticaNeueLT Pro 45 Lt" panose="020B0403020202020204" pitchFamily="34" charset="0"/>
                  <a:cs typeface="Arial"/>
                </a:rPr>
                <a:t> </a:t>
              </a:r>
              <a:r>
                <a:rPr sz="1200" spc="-20" dirty="0">
                  <a:solidFill>
                    <a:srgbClr val="231F20"/>
                  </a:solidFill>
                  <a:latin typeface="HelveticaNeueLT Pro 45 Lt" panose="020B0403020202020204" pitchFamily="34" charset="0"/>
                  <a:cs typeface="Arial"/>
                </a:rPr>
                <a:t>[</a:t>
              </a:r>
              <a:r>
                <a:rPr lang="en-GB" sz="1200" spc="-20" dirty="0">
                  <a:solidFill>
                    <a:srgbClr val="231F20"/>
                  </a:solidFill>
                  <a:latin typeface="HelveticaNeueLT Pro 45 Lt" panose="020B0403020202020204" pitchFamily="34" charset="0"/>
                  <a:cs typeface="Arial"/>
                </a:rPr>
                <a:t>3</a:t>
              </a:r>
              <a:r>
                <a:rPr sz="1200" spc="-20" dirty="0">
                  <a:solidFill>
                    <a:srgbClr val="231F20"/>
                  </a:solidFill>
                  <a:latin typeface="HelveticaNeueLT Pro 45 Lt" panose="020B0403020202020204" pitchFamily="34" charset="0"/>
                  <a:cs typeface="Arial"/>
                </a:rPr>
                <a:t>].</a:t>
              </a:r>
              <a:endParaRPr sz="1200" dirty="0">
                <a:latin typeface="HelveticaNeueLT Pro 45 Lt" panose="020B0403020202020204" pitchFamily="34" charset="0"/>
                <a:cs typeface="Arial"/>
              </a:endParaRPr>
            </a:p>
            <a:p>
              <a:pPr marL="241300" indent="-228600">
                <a:lnSpc>
                  <a:spcPct val="100000"/>
                </a:lnSpc>
                <a:buClr>
                  <a:srgbClr val="DC2327"/>
                </a:buClr>
                <a:buAutoNum type="arabicPeriod"/>
                <a:tabLst>
                  <a:tab pos="241300" algn="l"/>
                </a:tabLst>
              </a:pPr>
              <a:r>
                <a:rPr sz="1200" spc="-35" dirty="0">
                  <a:solidFill>
                    <a:srgbClr val="231F20"/>
                  </a:solidFill>
                  <a:latin typeface="HelveticaNeueLT Pro 45 Lt" panose="020B0403020202020204" pitchFamily="34" charset="0"/>
                  <a:cs typeface="Arial"/>
                </a:rPr>
                <a:t>Review</a:t>
              </a:r>
              <a:r>
                <a:rPr sz="1200" spc="-40" dirty="0">
                  <a:solidFill>
                    <a:srgbClr val="231F20"/>
                  </a:solidFill>
                  <a:latin typeface="HelveticaNeueLT Pro 45 Lt" panose="020B0403020202020204" pitchFamily="34" charset="0"/>
                  <a:cs typeface="Arial"/>
                </a:rPr>
                <a:t> </a:t>
              </a:r>
              <a:r>
                <a:rPr sz="1200" dirty="0">
                  <a:solidFill>
                    <a:srgbClr val="231F20"/>
                  </a:solidFill>
                  <a:latin typeface="HelveticaNeueLT Pro 45 Lt" panose="020B0403020202020204" pitchFamily="34" charset="0"/>
                  <a:cs typeface="Arial"/>
                </a:rPr>
                <a:t>the</a:t>
              </a:r>
              <a:r>
                <a:rPr sz="1200" spc="-40" dirty="0">
                  <a:solidFill>
                    <a:srgbClr val="231F20"/>
                  </a:solidFill>
                  <a:latin typeface="HelveticaNeueLT Pro 45 Lt" panose="020B0403020202020204" pitchFamily="34" charset="0"/>
                  <a:cs typeface="Arial"/>
                </a:rPr>
                <a:t> </a:t>
              </a:r>
              <a:r>
                <a:rPr sz="1200" spc="-20" dirty="0">
                  <a:solidFill>
                    <a:srgbClr val="231F20"/>
                  </a:solidFill>
                  <a:latin typeface="HelveticaNeueLT Pro 45 Lt" panose="020B0403020202020204" pitchFamily="34" charset="0"/>
                  <a:cs typeface="Arial"/>
                </a:rPr>
                <a:t>objective</a:t>
              </a:r>
              <a:r>
                <a:rPr sz="1200" spc="-35" dirty="0">
                  <a:solidFill>
                    <a:srgbClr val="231F20"/>
                  </a:solidFill>
                  <a:latin typeface="HelveticaNeueLT Pro 45 Lt" panose="020B0403020202020204" pitchFamily="34" charset="0"/>
                  <a:cs typeface="Arial"/>
                </a:rPr>
                <a:t> </a:t>
              </a:r>
              <a:r>
                <a:rPr sz="1200" dirty="0">
                  <a:solidFill>
                    <a:srgbClr val="231F20"/>
                  </a:solidFill>
                  <a:latin typeface="HelveticaNeueLT Pro 45 Lt" panose="020B0403020202020204" pitchFamily="34" charset="0"/>
                  <a:cs typeface="Arial"/>
                </a:rPr>
                <a:t>and</a:t>
              </a:r>
              <a:r>
                <a:rPr sz="1200" spc="-40" dirty="0">
                  <a:solidFill>
                    <a:srgbClr val="231F20"/>
                  </a:solidFill>
                  <a:latin typeface="HelveticaNeueLT Pro 45 Lt" panose="020B0403020202020204" pitchFamily="34" charset="0"/>
                  <a:cs typeface="Arial"/>
                </a:rPr>
                <a:t> </a:t>
              </a:r>
              <a:r>
                <a:rPr lang="en-GB" sz="1200" spc="-40" dirty="0">
                  <a:solidFill>
                    <a:srgbClr val="231F20"/>
                  </a:solidFill>
                  <a:latin typeface="HelveticaNeueLT Pro 45 Lt" panose="020B0403020202020204" pitchFamily="34" charset="0"/>
                  <a:cs typeface="Arial"/>
                </a:rPr>
                <a:t>b</a:t>
              </a:r>
              <a:r>
                <a:rPr sz="1200" dirty="0" err="1">
                  <a:solidFill>
                    <a:srgbClr val="231F20"/>
                  </a:solidFill>
                  <a:latin typeface="HelveticaNeueLT Pro 45 Lt" panose="020B0403020202020204" pitchFamily="34" charset="0"/>
                  <a:cs typeface="Arial"/>
                </a:rPr>
                <a:t>ig</a:t>
              </a:r>
              <a:r>
                <a:rPr lang="en-GB" sz="1200" spc="-40" dirty="0">
                  <a:solidFill>
                    <a:srgbClr val="231F20"/>
                  </a:solidFill>
                  <a:latin typeface="HelveticaNeueLT Pro 45 Lt" panose="020B0403020202020204" pitchFamily="34" charset="0"/>
                  <a:cs typeface="Arial"/>
                </a:rPr>
                <a:t> </a:t>
              </a:r>
              <a:r>
                <a:rPr lang="en-GB" sz="1200" spc="-20" dirty="0">
                  <a:solidFill>
                    <a:srgbClr val="231F20"/>
                  </a:solidFill>
                  <a:latin typeface="HelveticaNeueLT Pro 45 Lt" panose="020B0403020202020204" pitchFamily="34" charset="0"/>
                  <a:cs typeface="Arial"/>
                </a:rPr>
                <a:t>q</a:t>
              </a:r>
              <a:r>
                <a:rPr sz="1200" spc="-20" dirty="0" err="1">
                  <a:solidFill>
                    <a:srgbClr val="231F20"/>
                  </a:solidFill>
                  <a:latin typeface="HelveticaNeueLT Pro 45 Lt" panose="020B0403020202020204" pitchFamily="34" charset="0"/>
                  <a:cs typeface="Arial"/>
                </a:rPr>
                <a:t>uestion</a:t>
              </a:r>
              <a:r>
                <a:rPr sz="1200" spc="-35" dirty="0">
                  <a:solidFill>
                    <a:srgbClr val="231F20"/>
                  </a:solidFill>
                  <a:latin typeface="HelveticaNeueLT Pro 45 Lt" panose="020B0403020202020204" pitchFamily="34" charset="0"/>
                  <a:cs typeface="Arial"/>
                </a:rPr>
                <a:t> </a:t>
              </a:r>
              <a:r>
                <a:rPr sz="1200" spc="-10" dirty="0">
                  <a:solidFill>
                    <a:srgbClr val="231F20"/>
                  </a:solidFill>
                  <a:latin typeface="HelveticaNeueLT Pro 45 Lt" panose="020B0403020202020204" pitchFamily="34" charset="0"/>
                  <a:cs typeface="Arial"/>
                </a:rPr>
                <a:t>[</a:t>
              </a:r>
              <a:r>
                <a:rPr lang="en-GB" sz="1200" spc="-10" dirty="0">
                  <a:solidFill>
                    <a:srgbClr val="231F20"/>
                  </a:solidFill>
                  <a:latin typeface="HelveticaNeueLT Pro 45 Lt" panose="020B0403020202020204" pitchFamily="34" charset="0"/>
                  <a:cs typeface="Arial"/>
                </a:rPr>
                <a:t>4,5</a:t>
              </a:r>
              <a:r>
                <a:rPr sz="1200" spc="-10" dirty="0">
                  <a:solidFill>
                    <a:srgbClr val="231F20"/>
                  </a:solidFill>
                  <a:latin typeface="HelveticaNeueLT Pro 45 Lt" panose="020B0403020202020204" pitchFamily="34" charset="0"/>
                  <a:cs typeface="Arial"/>
                </a:rPr>
                <a:t>].</a:t>
              </a:r>
              <a:endParaRPr sz="1200" dirty="0">
                <a:latin typeface="HelveticaNeueLT Pro 45 Lt" panose="020B0403020202020204" pitchFamily="34" charset="0"/>
                <a:cs typeface="Arial"/>
              </a:endParaRPr>
            </a:p>
            <a:p>
              <a:pPr marL="241300" indent="-228600">
                <a:lnSpc>
                  <a:spcPct val="100000"/>
                </a:lnSpc>
                <a:buClr>
                  <a:srgbClr val="DC2327"/>
                </a:buClr>
                <a:buAutoNum type="arabicPeriod"/>
                <a:tabLst>
                  <a:tab pos="241300" algn="l"/>
                </a:tabLst>
              </a:pPr>
              <a:r>
                <a:rPr lang="en-GB" sz="1200" spc="-20" dirty="0">
                  <a:solidFill>
                    <a:srgbClr val="231F20"/>
                  </a:solidFill>
                  <a:latin typeface="HelveticaNeueLT Pro 45 Lt" panose="020B0403020202020204" pitchFamily="34" charset="0"/>
                  <a:cs typeface="Arial"/>
                </a:rPr>
                <a:t>Introduce Charlie’s experience of eco-anxiety as they describe the causes and how it makes them feel</a:t>
              </a:r>
              <a:r>
                <a:rPr sz="1200" spc="-10" dirty="0">
                  <a:solidFill>
                    <a:srgbClr val="231F20"/>
                  </a:solidFill>
                  <a:latin typeface="HelveticaNeueLT Pro 45 Lt" panose="020B0403020202020204" pitchFamily="34" charset="0"/>
                  <a:cs typeface="Arial"/>
                </a:rPr>
                <a:t>.</a:t>
              </a:r>
              <a:r>
                <a:rPr lang="en-GB" sz="1200" spc="-10" dirty="0">
                  <a:solidFill>
                    <a:srgbClr val="231F20"/>
                  </a:solidFill>
                  <a:latin typeface="HelveticaNeueLT Pro 45 Lt" panose="020B0403020202020204" pitchFamily="34" charset="0"/>
                  <a:cs typeface="Arial"/>
                </a:rPr>
                <a:t> Learners may have already met Charlie if they completed Learn – how flooding can affect anyone. Look back at their story using the link on slide 6, if needed </a:t>
              </a:r>
              <a:r>
                <a:rPr lang="en-GB" sz="1200" spc="-20" dirty="0">
                  <a:solidFill>
                    <a:srgbClr val="231F20"/>
                  </a:solidFill>
                  <a:latin typeface="HelveticaNeueLT Pro 45 Lt" panose="020B0403020202020204" pitchFamily="34" charset="0"/>
                  <a:cs typeface="Arial"/>
                </a:rPr>
                <a:t>[6]</a:t>
              </a:r>
              <a:r>
                <a:rPr lang="en-GB" sz="1200" spc="-10" dirty="0">
                  <a:solidFill>
                    <a:srgbClr val="231F20"/>
                  </a:solidFill>
                  <a:latin typeface="HelveticaNeueLT Pro 45 Lt" panose="020B0403020202020204" pitchFamily="34" charset="0"/>
                  <a:cs typeface="Arial"/>
                </a:rPr>
                <a:t>.</a:t>
              </a:r>
            </a:p>
            <a:p>
              <a:pPr marL="241300" indent="-228600">
                <a:lnSpc>
                  <a:spcPct val="100000"/>
                </a:lnSpc>
                <a:buClr>
                  <a:srgbClr val="DC2327"/>
                </a:buClr>
                <a:buAutoNum type="arabicPeriod"/>
                <a:tabLst>
                  <a:tab pos="241300" algn="l"/>
                </a:tabLst>
              </a:pPr>
              <a:r>
                <a:rPr lang="en-GB" sz="1200" spc="-10" dirty="0">
                  <a:solidFill>
                    <a:srgbClr val="231F20"/>
                  </a:solidFill>
                  <a:latin typeface="HelveticaNeueLT Pro 45 Lt" panose="020B0403020202020204" pitchFamily="34" charset="0"/>
                  <a:cs typeface="Arial"/>
                </a:rPr>
                <a:t>Ask learners to use Charlie’s experience to write a definition with a partner. Then, ask leaners to share their definitions with the group [8].</a:t>
              </a:r>
            </a:p>
            <a:p>
              <a:pPr marL="241300" indent="-228600">
                <a:lnSpc>
                  <a:spcPct val="100000"/>
                </a:lnSpc>
                <a:buClr>
                  <a:srgbClr val="DC2327"/>
                </a:buClr>
                <a:buAutoNum type="arabicPeriod"/>
                <a:tabLst>
                  <a:tab pos="241300" algn="l"/>
                </a:tabLst>
              </a:pPr>
              <a:r>
                <a:rPr lang="en-GB" sz="1200" spc="-10" dirty="0">
                  <a:solidFill>
                    <a:srgbClr val="231F20"/>
                  </a:solidFill>
                  <a:latin typeface="HelveticaNeueLT Pro 45 Lt" panose="020B0403020202020204" pitchFamily="34" charset="0"/>
                  <a:cs typeface="Arial"/>
                </a:rPr>
                <a:t>Encourage learners to share their definitions with Charlie’s [9].</a:t>
              </a:r>
              <a:endParaRPr sz="1200" dirty="0">
                <a:latin typeface="HelveticaNeueLT Pro 45 Lt" panose="020B0403020202020204" pitchFamily="34" charset="0"/>
                <a:cs typeface="Arial"/>
              </a:endParaRPr>
            </a:p>
            <a:p>
              <a:pPr marL="241300" marR="5080" indent="-228600" algn="just">
                <a:lnSpc>
                  <a:spcPct val="100000"/>
                </a:lnSpc>
                <a:buClr>
                  <a:srgbClr val="DC2327"/>
                </a:buClr>
                <a:buAutoNum type="arabicPeriod"/>
                <a:tabLst>
                  <a:tab pos="241300" algn="l"/>
                </a:tabLst>
              </a:pPr>
              <a:r>
                <a:rPr sz="1200" spc="-40" dirty="0">
                  <a:solidFill>
                    <a:srgbClr val="231F20"/>
                  </a:solidFill>
                  <a:latin typeface="HelveticaNeueLT Pro 45 Lt" panose="020B0403020202020204" pitchFamily="34" charset="0"/>
                  <a:cs typeface="Arial"/>
                </a:rPr>
                <a:t>Refer</a:t>
              </a:r>
              <a:r>
                <a:rPr sz="1200" spc="-35" dirty="0">
                  <a:solidFill>
                    <a:srgbClr val="231F20"/>
                  </a:solidFill>
                  <a:latin typeface="HelveticaNeueLT Pro 45 Lt" panose="020B0403020202020204" pitchFamily="34" charset="0"/>
                  <a:cs typeface="Arial"/>
                </a:rPr>
                <a:t> </a:t>
              </a:r>
              <a:r>
                <a:rPr sz="1200" dirty="0">
                  <a:solidFill>
                    <a:srgbClr val="231F20"/>
                  </a:solidFill>
                  <a:latin typeface="HelveticaNeueLT Pro 45 Lt" panose="020B0403020202020204" pitchFamily="34" charset="0"/>
                  <a:cs typeface="Arial"/>
                </a:rPr>
                <a:t>back</a:t>
              </a:r>
              <a:r>
                <a:rPr sz="1200" spc="-30" dirty="0">
                  <a:solidFill>
                    <a:srgbClr val="231F20"/>
                  </a:solidFill>
                  <a:latin typeface="HelveticaNeueLT Pro 45 Lt" panose="020B0403020202020204" pitchFamily="34" charset="0"/>
                  <a:cs typeface="Arial"/>
                </a:rPr>
                <a:t> </a:t>
              </a:r>
              <a:r>
                <a:rPr sz="1200" dirty="0">
                  <a:solidFill>
                    <a:srgbClr val="231F20"/>
                  </a:solidFill>
                  <a:latin typeface="HelveticaNeueLT Pro 45 Lt" panose="020B0403020202020204" pitchFamily="34" charset="0"/>
                  <a:cs typeface="Arial"/>
                </a:rPr>
                <a:t>to</a:t>
              </a:r>
              <a:r>
                <a:rPr sz="1200" spc="-30" dirty="0">
                  <a:solidFill>
                    <a:srgbClr val="231F20"/>
                  </a:solidFill>
                  <a:latin typeface="HelveticaNeueLT Pro 45 Lt" panose="020B0403020202020204" pitchFamily="34" charset="0"/>
                  <a:cs typeface="Arial"/>
                </a:rPr>
                <a:t> </a:t>
              </a:r>
              <a:r>
                <a:rPr sz="1200" dirty="0">
                  <a:solidFill>
                    <a:srgbClr val="231F20"/>
                  </a:solidFill>
                  <a:latin typeface="HelveticaNeueLT Pro 45 Lt" panose="020B0403020202020204" pitchFamily="34" charset="0"/>
                  <a:cs typeface="Arial"/>
                </a:rPr>
                <a:t>the</a:t>
              </a:r>
              <a:r>
                <a:rPr sz="1200" spc="-35" dirty="0">
                  <a:solidFill>
                    <a:srgbClr val="231F20"/>
                  </a:solidFill>
                  <a:latin typeface="HelveticaNeueLT Pro 45 Lt" panose="020B0403020202020204" pitchFamily="34" charset="0"/>
                  <a:cs typeface="Arial"/>
                </a:rPr>
                <a:t> </a:t>
              </a:r>
              <a:r>
                <a:rPr lang="en-GB" sz="1200" spc="-35" dirty="0">
                  <a:solidFill>
                    <a:srgbClr val="231F20"/>
                  </a:solidFill>
                  <a:latin typeface="HelveticaNeueLT Pro 45 Lt" panose="020B0403020202020204" pitchFamily="34" charset="0"/>
                  <a:cs typeface="Arial"/>
                </a:rPr>
                <a:t>b</a:t>
              </a:r>
              <a:r>
                <a:rPr sz="1200" dirty="0" err="1">
                  <a:solidFill>
                    <a:srgbClr val="231F20"/>
                  </a:solidFill>
                  <a:latin typeface="HelveticaNeueLT Pro 45 Lt" panose="020B0403020202020204" pitchFamily="34" charset="0"/>
                  <a:cs typeface="Arial"/>
                </a:rPr>
                <a:t>ig</a:t>
              </a:r>
              <a:r>
                <a:rPr sz="1200" spc="-30" dirty="0">
                  <a:solidFill>
                    <a:srgbClr val="231F20"/>
                  </a:solidFill>
                  <a:latin typeface="HelveticaNeueLT Pro 45 Lt" panose="020B0403020202020204" pitchFamily="34" charset="0"/>
                  <a:cs typeface="Arial"/>
                </a:rPr>
                <a:t> </a:t>
              </a:r>
              <a:r>
                <a:rPr sz="1200" spc="-20" dirty="0">
                  <a:solidFill>
                    <a:srgbClr val="231F20"/>
                  </a:solidFill>
                  <a:latin typeface="HelveticaNeueLT Pro 45 Lt" panose="020B0403020202020204" pitchFamily="34" charset="0"/>
                  <a:cs typeface="Arial"/>
                </a:rPr>
                <a:t>question</a:t>
              </a:r>
              <a:r>
                <a:rPr sz="1200" spc="-30" dirty="0">
                  <a:solidFill>
                    <a:srgbClr val="231F20"/>
                  </a:solidFill>
                  <a:latin typeface="HelveticaNeueLT Pro 45 Lt" panose="020B0403020202020204" pitchFamily="34" charset="0"/>
                  <a:cs typeface="Arial"/>
                </a:rPr>
                <a:t> </a:t>
              </a:r>
              <a:r>
                <a:rPr sz="1200" dirty="0">
                  <a:solidFill>
                    <a:srgbClr val="231F20"/>
                  </a:solidFill>
                  <a:latin typeface="HelveticaNeueLT Pro 45 Lt" panose="020B0403020202020204" pitchFamily="34" charset="0"/>
                  <a:cs typeface="Arial"/>
                </a:rPr>
                <a:t>and</a:t>
              </a:r>
              <a:r>
                <a:rPr sz="1200" spc="-35" dirty="0">
                  <a:solidFill>
                    <a:srgbClr val="231F20"/>
                  </a:solidFill>
                  <a:latin typeface="HelveticaNeueLT Pro 45 Lt" panose="020B0403020202020204" pitchFamily="34" charset="0"/>
                  <a:cs typeface="Arial"/>
                </a:rPr>
                <a:t> </a:t>
              </a:r>
              <a:r>
                <a:rPr sz="1200" spc="-10" dirty="0">
                  <a:solidFill>
                    <a:srgbClr val="231F20"/>
                  </a:solidFill>
                  <a:latin typeface="HelveticaNeueLT Pro 45 Lt" panose="020B0403020202020204" pitchFamily="34" charset="0"/>
                  <a:cs typeface="Arial"/>
                </a:rPr>
                <a:t>discuss</a:t>
              </a:r>
              <a:r>
                <a:rPr sz="1200" spc="-30" dirty="0">
                  <a:solidFill>
                    <a:srgbClr val="231F20"/>
                  </a:solidFill>
                  <a:latin typeface="HelveticaNeueLT Pro 45 Lt" panose="020B0403020202020204" pitchFamily="34" charset="0"/>
                  <a:cs typeface="Arial"/>
                </a:rPr>
                <a:t> </a:t>
              </a:r>
              <a:r>
                <a:rPr sz="1200" dirty="0">
                  <a:solidFill>
                    <a:srgbClr val="231F20"/>
                  </a:solidFill>
                  <a:latin typeface="HelveticaNeueLT Pro 45 Lt" panose="020B0403020202020204" pitchFamily="34" charset="0"/>
                  <a:cs typeface="Arial"/>
                </a:rPr>
                <a:t>how</a:t>
              </a:r>
              <a:r>
                <a:rPr sz="1200" spc="-30" dirty="0">
                  <a:solidFill>
                    <a:srgbClr val="231F20"/>
                  </a:solidFill>
                  <a:latin typeface="HelveticaNeueLT Pro 45 Lt" panose="020B0403020202020204" pitchFamily="34" charset="0"/>
                  <a:cs typeface="Arial"/>
                </a:rPr>
                <a:t> </a:t>
              </a:r>
              <a:r>
                <a:rPr sz="1200" spc="-25" dirty="0">
                  <a:solidFill>
                    <a:srgbClr val="231F20"/>
                  </a:solidFill>
                  <a:latin typeface="HelveticaNeueLT Pro 45 Lt" panose="020B0403020202020204" pitchFamily="34" charset="0"/>
                  <a:cs typeface="Arial"/>
                </a:rPr>
                <a:t>eco-</a:t>
              </a:r>
              <a:r>
                <a:rPr sz="1200" spc="-10" dirty="0">
                  <a:solidFill>
                    <a:srgbClr val="231F20"/>
                  </a:solidFill>
                  <a:latin typeface="HelveticaNeueLT Pro 45 Lt" panose="020B0403020202020204" pitchFamily="34" charset="0"/>
                  <a:cs typeface="Arial"/>
                </a:rPr>
                <a:t>anxiety</a:t>
              </a:r>
              <a:r>
                <a:rPr sz="1200" spc="-35" dirty="0">
                  <a:solidFill>
                    <a:srgbClr val="231F20"/>
                  </a:solidFill>
                  <a:latin typeface="HelveticaNeueLT Pro 45 Lt" panose="020B0403020202020204" pitchFamily="34" charset="0"/>
                  <a:cs typeface="Arial"/>
                </a:rPr>
                <a:t> </a:t>
              </a:r>
              <a:r>
                <a:rPr sz="1200" dirty="0">
                  <a:solidFill>
                    <a:srgbClr val="231F20"/>
                  </a:solidFill>
                  <a:latin typeface="HelveticaNeueLT Pro 45 Lt" panose="020B0403020202020204" pitchFamily="34" charset="0"/>
                  <a:cs typeface="Arial"/>
                </a:rPr>
                <a:t>can</a:t>
              </a:r>
              <a:r>
                <a:rPr sz="1200" spc="-30" dirty="0">
                  <a:solidFill>
                    <a:srgbClr val="231F20"/>
                  </a:solidFill>
                  <a:latin typeface="HelveticaNeueLT Pro 45 Lt" panose="020B0403020202020204" pitchFamily="34" charset="0"/>
                  <a:cs typeface="Arial"/>
                </a:rPr>
                <a:t> </a:t>
              </a:r>
              <a:r>
                <a:rPr sz="1200" spc="-20" dirty="0">
                  <a:solidFill>
                    <a:srgbClr val="231F20"/>
                  </a:solidFill>
                  <a:latin typeface="HelveticaNeueLT Pro 45 Lt" panose="020B0403020202020204" pitchFamily="34" charset="0"/>
                  <a:cs typeface="Arial"/>
                </a:rPr>
                <a:t>affect</a:t>
              </a:r>
              <a:r>
                <a:rPr sz="1200" spc="-30" dirty="0">
                  <a:solidFill>
                    <a:srgbClr val="231F20"/>
                  </a:solidFill>
                  <a:latin typeface="HelveticaNeueLT Pro 45 Lt" panose="020B0403020202020204" pitchFamily="34" charset="0"/>
                  <a:cs typeface="Arial"/>
                </a:rPr>
                <a:t> </a:t>
              </a:r>
              <a:r>
                <a:rPr sz="1200" dirty="0">
                  <a:solidFill>
                    <a:srgbClr val="231F20"/>
                  </a:solidFill>
                  <a:latin typeface="HelveticaNeueLT Pro 45 Lt" panose="020B0403020202020204" pitchFamily="34" charset="0"/>
                  <a:cs typeface="Arial"/>
                </a:rPr>
                <a:t>a</a:t>
              </a:r>
              <a:r>
                <a:rPr sz="1200" spc="-30" dirty="0">
                  <a:solidFill>
                    <a:srgbClr val="231F20"/>
                  </a:solidFill>
                  <a:latin typeface="HelveticaNeueLT Pro 45 Lt" panose="020B0403020202020204" pitchFamily="34" charset="0"/>
                  <a:cs typeface="Arial"/>
                </a:rPr>
                <a:t> </a:t>
              </a:r>
              <a:r>
                <a:rPr sz="1200" spc="-10" dirty="0">
                  <a:solidFill>
                    <a:srgbClr val="231F20"/>
                  </a:solidFill>
                  <a:latin typeface="HelveticaNeueLT Pro 45 Lt" panose="020B0403020202020204" pitchFamily="34" charset="0"/>
                  <a:cs typeface="Arial"/>
                </a:rPr>
                <a:t>person </a:t>
              </a:r>
              <a:r>
                <a:rPr sz="1200" dirty="0">
                  <a:solidFill>
                    <a:srgbClr val="231F20"/>
                  </a:solidFill>
                  <a:latin typeface="HelveticaNeueLT Pro 45 Lt" panose="020B0403020202020204" pitchFamily="34" charset="0"/>
                  <a:cs typeface="Arial"/>
                </a:rPr>
                <a:t>to</a:t>
              </a:r>
              <a:r>
                <a:rPr sz="1200" spc="-15" dirty="0">
                  <a:solidFill>
                    <a:srgbClr val="231F20"/>
                  </a:solidFill>
                  <a:latin typeface="HelveticaNeueLT Pro 45 Lt" panose="020B0403020202020204" pitchFamily="34" charset="0"/>
                  <a:cs typeface="Arial"/>
                </a:rPr>
                <a:t> </a:t>
              </a:r>
              <a:r>
                <a:rPr sz="1200" spc="-35" dirty="0">
                  <a:solidFill>
                    <a:srgbClr val="231F20"/>
                  </a:solidFill>
                  <a:latin typeface="HelveticaNeueLT Pro 45 Lt" panose="020B0403020202020204" pitchFamily="34" charset="0"/>
                  <a:cs typeface="Arial"/>
                </a:rPr>
                <a:t>review</a:t>
              </a:r>
              <a:r>
                <a:rPr sz="1200" spc="-10" dirty="0">
                  <a:solidFill>
                    <a:srgbClr val="231F20"/>
                  </a:solidFill>
                  <a:latin typeface="HelveticaNeueLT Pro 45 Lt" panose="020B0403020202020204" pitchFamily="34" charset="0"/>
                  <a:cs typeface="Arial"/>
                </a:rPr>
                <a:t> </a:t>
              </a:r>
              <a:r>
                <a:rPr sz="1200" spc="-20" dirty="0">
                  <a:solidFill>
                    <a:srgbClr val="231F20"/>
                  </a:solidFill>
                  <a:latin typeface="HelveticaNeueLT Pro 45 Lt" panose="020B0403020202020204" pitchFamily="34" charset="0"/>
                  <a:cs typeface="Arial"/>
                </a:rPr>
                <a:t>progress</a:t>
              </a:r>
              <a:r>
                <a:rPr sz="1200" spc="-10" dirty="0">
                  <a:solidFill>
                    <a:srgbClr val="231F20"/>
                  </a:solidFill>
                  <a:latin typeface="HelveticaNeueLT Pro 45 Lt" panose="020B0403020202020204" pitchFamily="34" charset="0"/>
                  <a:cs typeface="Arial"/>
                </a:rPr>
                <a:t> </a:t>
              </a:r>
              <a:r>
                <a:rPr sz="1200" spc="-20" dirty="0">
                  <a:solidFill>
                    <a:srgbClr val="231F20"/>
                  </a:solidFill>
                  <a:latin typeface="HelveticaNeueLT Pro 45 Lt" panose="020B0403020202020204" pitchFamily="34" charset="0"/>
                  <a:cs typeface="Arial"/>
                </a:rPr>
                <a:t>[</a:t>
              </a:r>
              <a:r>
                <a:rPr lang="en-GB" sz="1200" spc="-20" dirty="0">
                  <a:solidFill>
                    <a:srgbClr val="231F20"/>
                  </a:solidFill>
                  <a:latin typeface="HelveticaNeueLT Pro 45 Lt" panose="020B0403020202020204" pitchFamily="34" charset="0"/>
                  <a:cs typeface="Arial"/>
                </a:rPr>
                <a:t>10</a:t>
              </a:r>
              <a:r>
                <a:rPr sz="1200" spc="-20" dirty="0">
                  <a:solidFill>
                    <a:srgbClr val="231F20"/>
                  </a:solidFill>
                  <a:latin typeface="HelveticaNeueLT Pro 45 Lt" panose="020B0403020202020204" pitchFamily="34" charset="0"/>
                  <a:cs typeface="Arial"/>
                </a:rPr>
                <a:t>].</a:t>
              </a:r>
              <a:endParaRPr sz="1200" dirty="0">
                <a:latin typeface="HelveticaNeueLT Pro 45 Lt" panose="020B0403020202020204" pitchFamily="34" charset="0"/>
                <a:cs typeface="Arial"/>
              </a:endParaRPr>
            </a:p>
          </p:txBody>
        </p:sp>
        <p:sp>
          <p:nvSpPr>
            <p:cNvPr id="14" name="object 11">
              <a:extLst>
                <a:ext uri="{FF2B5EF4-FFF2-40B4-BE49-F238E27FC236}">
                  <a16:creationId xmlns:a16="http://schemas.microsoft.com/office/drawing/2014/main" id="{489DF9F1-BE2E-671E-1980-D6276627B42D}"/>
                </a:ext>
              </a:extLst>
            </p:cNvPr>
            <p:cNvSpPr>
              <a:spLocks noGrp="1" noRot="1" noMove="1" noResize="1" noEditPoints="1" noAdjustHandles="1" noChangeArrowheads="1" noChangeShapeType="1"/>
            </p:cNvSpPr>
            <p:nvPr/>
          </p:nvSpPr>
          <p:spPr>
            <a:xfrm>
              <a:off x="4340950" y="2009855"/>
              <a:ext cx="5870575" cy="2352040"/>
            </a:xfrm>
            <a:custGeom>
              <a:avLst/>
              <a:gdLst/>
              <a:ahLst/>
              <a:cxnLst/>
              <a:rect l="l" t="t" r="r" b="b"/>
              <a:pathLst>
                <a:path w="5870575" h="2352040">
                  <a:moveTo>
                    <a:pt x="152400" y="0"/>
                  </a:moveTo>
                  <a:lnTo>
                    <a:pt x="104231" y="7769"/>
                  </a:lnTo>
                  <a:lnTo>
                    <a:pt x="62396" y="29405"/>
                  </a:lnTo>
                  <a:lnTo>
                    <a:pt x="29405" y="62396"/>
                  </a:lnTo>
                  <a:lnTo>
                    <a:pt x="7769" y="104231"/>
                  </a:lnTo>
                  <a:lnTo>
                    <a:pt x="0" y="152400"/>
                  </a:lnTo>
                  <a:lnTo>
                    <a:pt x="0" y="2199055"/>
                  </a:lnTo>
                  <a:lnTo>
                    <a:pt x="7769" y="2247223"/>
                  </a:lnTo>
                  <a:lnTo>
                    <a:pt x="29405" y="2289058"/>
                  </a:lnTo>
                  <a:lnTo>
                    <a:pt x="62396" y="2322049"/>
                  </a:lnTo>
                  <a:lnTo>
                    <a:pt x="104231" y="2343685"/>
                  </a:lnTo>
                  <a:lnTo>
                    <a:pt x="152400" y="2351455"/>
                  </a:lnTo>
                  <a:lnTo>
                    <a:pt x="5717946" y="2351455"/>
                  </a:lnTo>
                  <a:lnTo>
                    <a:pt x="5766119" y="2343685"/>
                  </a:lnTo>
                  <a:lnTo>
                    <a:pt x="5807955" y="2322049"/>
                  </a:lnTo>
                  <a:lnTo>
                    <a:pt x="5840944" y="2289058"/>
                  </a:lnTo>
                  <a:lnTo>
                    <a:pt x="5862577" y="2247223"/>
                  </a:lnTo>
                  <a:lnTo>
                    <a:pt x="5870346" y="2199055"/>
                  </a:lnTo>
                  <a:lnTo>
                    <a:pt x="5870346" y="152400"/>
                  </a:lnTo>
                  <a:lnTo>
                    <a:pt x="5862577" y="104231"/>
                  </a:lnTo>
                  <a:lnTo>
                    <a:pt x="5840944" y="62396"/>
                  </a:lnTo>
                  <a:lnTo>
                    <a:pt x="5807955" y="29405"/>
                  </a:lnTo>
                  <a:lnTo>
                    <a:pt x="5766119" y="7769"/>
                  </a:lnTo>
                  <a:lnTo>
                    <a:pt x="5717946" y="0"/>
                  </a:lnTo>
                  <a:lnTo>
                    <a:pt x="152400" y="0"/>
                  </a:lnTo>
                  <a:close/>
                </a:path>
              </a:pathLst>
            </a:custGeom>
            <a:ln w="25400">
              <a:solidFill>
                <a:srgbClr val="231F20"/>
              </a:solidFill>
            </a:ln>
          </p:spPr>
          <p:txBody>
            <a:bodyPr wrap="square" lIns="0" tIns="0" rIns="0" bIns="0" rtlCol="0"/>
            <a:lstStyle/>
            <a:p>
              <a:endParaRPr/>
            </a:p>
          </p:txBody>
        </p:sp>
        <p:sp>
          <p:nvSpPr>
            <p:cNvPr id="15" name="object 12">
              <a:extLst>
                <a:ext uri="{FF2B5EF4-FFF2-40B4-BE49-F238E27FC236}">
                  <a16:creationId xmlns:a16="http://schemas.microsoft.com/office/drawing/2014/main" id="{3A0BD22A-5A00-3ED4-59C6-44FE266BD8E5}"/>
                </a:ext>
              </a:extLst>
            </p:cNvPr>
            <p:cNvSpPr txBox="1">
              <a:spLocks noGrp="1" noRot="1" noMove="1" noResize="1" noEditPoints="1" noAdjustHandles="1" noChangeArrowheads="1" noChangeShapeType="1"/>
            </p:cNvSpPr>
            <p:nvPr/>
          </p:nvSpPr>
          <p:spPr>
            <a:xfrm>
              <a:off x="3122148" y="1241817"/>
              <a:ext cx="918599" cy="508668"/>
            </a:xfrm>
            <a:prstGeom prst="rect">
              <a:avLst/>
            </a:prstGeom>
          </p:spPr>
          <p:txBody>
            <a:bodyPr vert="horz" wrap="square" lIns="0" tIns="12700" rIns="0" bIns="0" rtlCol="0">
              <a:spAutoFit/>
            </a:bodyPr>
            <a:lstStyle/>
            <a:p>
              <a:pPr marL="80645" marR="5080" indent="-68580">
                <a:lnSpc>
                  <a:spcPct val="100000"/>
                </a:lnSpc>
                <a:spcBef>
                  <a:spcPts val="100"/>
                </a:spcBef>
              </a:pPr>
              <a:r>
                <a:rPr sz="1600" b="1" spc="-10">
                  <a:solidFill>
                    <a:srgbClr val="231F20"/>
                  </a:solidFill>
                  <a:latin typeface="HelveticaNeueLT Pro 65 Md" panose="020B0804020202020204" pitchFamily="34" charset="0"/>
                  <a:cs typeface="Arial"/>
                </a:rPr>
                <a:t>Success criteria</a:t>
              </a:r>
              <a:endParaRPr sz="1600">
                <a:latin typeface="HelveticaNeueLT Pro 65 Md" panose="020B0804020202020204" pitchFamily="34" charset="0"/>
                <a:cs typeface="Arial"/>
              </a:endParaRPr>
            </a:p>
          </p:txBody>
        </p:sp>
        <p:sp>
          <p:nvSpPr>
            <p:cNvPr id="16" name="object 13">
              <a:extLst>
                <a:ext uri="{FF2B5EF4-FFF2-40B4-BE49-F238E27FC236}">
                  <a16:creationId xmlns:a16="http://schemas.microsoft.com/office/drawing/2014/main" id="{67F1C264-06AF-1FF4-87C7-678C2F83448F}"/>
                </a:ext>
              </a:extLst>
            </p:cNvPr>
            <p:cNvSpPr>
              <a:spLocks noGrp="1" noRot="1" noMove="1" noResize="1" noEditPoints="1" noAdjustHandles="1" noChangeArrowheads="1" noChangeShapeType="1"/>
            </p:cNvSpPr>
            <p:nvPr/>
          </p:nvSpPr>
          <p:spPr>
            <a:xfrm>
              <a:off x="3000150" y="1092705"/>
              <a:ext cx="1204595" cy="812165"/>
            </a:xfrm>
            <a:custGeom>
              <a:avLst/>
              <a:gdLst/>
              <a:ahLst/>
              <a:cxnLst/>
              <a:rect l="l" t="t" r="r" b="b"/>
              <a:pathLst>
                <a:path w="1204595" h="812164">
                  <a:moveTo>
                    <a:pt x="152400" y="0"/>
                  </a:moveTo>
                  <a:lnTo>
                    <a:pt x="104231" y="7769"/>
                  </a:lnTo>
                  <a:lnTo>
                    <a:pt x="62396" y="29405"/>
                  </a:lnTo>
                  <a:lnTo>
                    <a:pt x="29405" y="62396"/>
                  </a:lnTo>
                  <a:lnTo>
                    <a:pt x="7769" y="104231"/>
                  </a:lnTo>
                  <a:lnTo>
                    <a:pt x="0" y="152400"/>
                  </a:lnTo>
                  <a:lnTo>
                    <a:pt x="0" y="659206"/>
                  </a:lnTo>
                  <a:lnTo>
                    <a:pt x="7769" y="707374"/>
                  </a:lnTo>
                  <a:lnTo>
                    <a:pt x="29405" y="749209"/>
                  </a:lnTo>
                  <a:lnTo>
                    <a:pt x="62396" y="782200"/>
                  </a:lnTo>
                  <a:lnTo>
                    <a:pt x="104231" y="803836"/>
                  </a:lnTo>
                  <a:lnTo>
                    <a:pt x="152400" y="811606"/>
                  </a:lnTo>
                  <a:lnTo>
                    <a:pt x="1051979" y="811606"/>
                  </a:lnTo>
                  <a:lnTo>
                    <a:pt x="1100147" y="803836"/>
                  </a:lnTo>
                  <a:lnTo>
                    <a:pt x="1141982" y="782200"/>
                  </a:lnTo>
                  <a:lnTo>
                    <a:pt x="1174973" y="749209"/>
                  </a:lnTo>
                  <a:lnTo>
                    <a:pt x="1196609" y="707374"/>
                  </a:lnTo>
                  <a:lnTo>
                    <a:pt x="1204379" y="659206"/>
                  </a:lnTo>
                  <a:lnTo>
                    <a:pt x="1204379" y="152400"/>
                  </a:lnTo>
                  <a:lnTo>
                    <a:pt x="1196609" y="104231"/>
                  </a:lnTo>
                  <a:lnTo>
                    <a:pt x="1174973" y="62396"/>
                  </a:lnTo>
                  <a:lnTo>
                    <a:pt x="1141982" y="29405"/>
                  </a:lnTo>
                  <a:lnTo>
                    <a:pt x="1100147" y="7769"/>
                  </a:lnTo>
                  <a:lnTo>
                    <a:pt x="1051979" y="0"/>
                  </a:lnTo>
                  <a:lnTo>
                    <a:pt x="152400" y="0"/>
                  </a:lnTo>
                  <a:close/>
                </a:path>
              </a:pathLst>
            </a:custGeom>
            <a:ln w="25400">
              <a:solidFill>
                <a:srgbClr val="231F20"/>
              </a:solidFill>
            </a:ln>
          </p:spPr>
          <p:txBody>
            <a:bodyPr wrap="square" lIns="0" tIns="0" rIns="0" bIns="0" rtlCol="0"/>
            <a:lstStyle/>
            <a:p>
              <a:endParaRPr/>
            </a:p>
          </p:txBody>
        </p:sp>
        <p:sp>
          <p:nvSpPr>
            <p:cNvPr id="17" name="object 14">
              <a:extLst>
                <a:ext uri="{FF2B5EF4-FFF2-40B4-BE49-F238E27FC236}">
                  <a16:creationId xmlns:a16="http://schemas.microsoft.com/office/drawing/2014/main" id="{D0839301-A55D-30DC-0EF5-F58B033DE49F}"/>
                </a:ext>
              </a:extLst>
            </p:cNvPr>
            <p:cNvSpPr txBox="1">
              <a:spLocks noGrp="1" noRot="1" noMove="1" noResize="1" noEditPoints="1" noAdjustHandles="1" noChangeArrowheads="1" noChangeShapeType="1"/>
            </p:cNvSpPr>
            <p:nvPr/>
          </p:nvSpPr>
          <p:spPr>
            <a:xfrm>
              <a:off x="3033897" y="2920301"/>
              <a:ext cx="1204595" cy="508668"/>
            </a:xfrm>
            <a:prstGeom prst="rect">
              <a:avLst/>
            </a:prstGeom>
          </p:spPr>
          <p:txBody>
            <a:bodyPr vert="horz" wrap="square" lIns="0" tIns="12700" rIns="0" bIns="0" rtlCol="0">
              <a:spAutoFit/>
            </a:bodyPr>
            <a:lstStyle/>
            <a:p>
              <a:pPr marL="17780" marR="5080" indent="-5715">
                <a:lnSpc>
                  <a:spcPct val="100000"/>
                </a:lnSpc>
                <a:spcBef>
                  <a:spcPts val="100"/>
                </a:spcBef>
              </a:pPr>
              <a:r>
                <a:rPr sz="1600" b="1">
                  <a:solidFill>
                    <a:srgbClr val="231F20"/>
                  </a:solidFill>
                  <a:latin typeface="HelveticaNeueLT Pro 65 Md" panose="020B0804020202020204" pitchFamily="34" charset="0"/>
                  <a:cs typeface="Arial"/>
                </a:rPr>
                <a:t>How</a:t>
              </a:r>
              <a:r>
                <a:rPr sz="1600" b="1" spc="45">
                  <a:solidFill>
                    <a:srgbClr val="231F20"/>
                  </a:solidFill>
                  <a:latin typeface="HelveticaNeueLT Pro 65 Md" panose="020B0804020202020204" pitchFamily="34" charset="0"/>
                  <a:cs typeface="Arial"/>
                </a:rPr>
                <a:t> </a:t>
              </a:r>
              <a:r>
                <a:rPr sz="1600" b="1">
                  <a:solidFill>
                    <a:srgbClr val="231F20"/>
                  </a:solidFill>
                  <a:latin typeface="HelveticaNeueLT Pro 65 Md" panose="020B0804020202020204" pitchFamily="34" charset="0"/>
                  <a:cs typeface="Arial"/>
                </a:rPr>
                <a:t>to</a:t>
              </a:r>
              <a:r>
                <a:rPr sz="1600" b="1" spc="50">
                  <a:solidFill>
                    <a:srgbClr val="231F20"/>
                  </a:solidFill>
                  <a:latin typeface="HelveticaNeueLT Pro 65 Md" panose="020B0804020202020204" pitchFamily="34" charset="0"/>
                  <a:cs typeface="Arial"/>
                </a:rPr>
                <a:t> </a:t>
              </a:r>
              <a:r>
                <a:rPr sz="1600" b="1" spc="-30">
                  <a:solidFill>
                    <a:srgbClr val="231F20"/>
                  </a:solidFill>
                  <a:latin typeface="HelveticaNeueLT Pro 65 Md" panose="020B0804020202020204" pitchFamily="34" charset="0"/>
                  <a:cs typeface="Arial"/>
                </a:rPr>
                <a:t>run </a:t>
              </a:r>
              <a:r>
                <a:rPr sz="1600" b="1">
                  <a:solidFill>
                    <a:srgbClr val="231F20"/>
                  </a:solidFill>
                  <a:latin typeface="HelveticaNeueLT Pro 65 Md" panose="020B0804020202020204" pitchFamily="34" charset="0"/>
                  <a:cs typeface="Arial"/>
                </a:rPr>
                <a:t>the</a:t>
              </a:r>
              <a:r>
                <a:rPr sz="1600" b="1" spc="20">
                  <a:solidFill>
                    <a:srgbClr val="231F20"/>
                  </a:solidFill>
                  <a:latin typeface="HelveticaNeueLT Pro 65 Md" panose="020B0804020202020204" pitchFamily="34" charset="0"/>
                  <a:cs typeface="Arial"/>
                </a:rPr>
                <a:t> </a:t>
              </a:r>
              <a:r>
                <a:rPr sz="1600" b="1" spc="-10">
                  <a:solidFill>
                    <a:srgbClr val="231F20"/>
                  </a:solidFill>
                  <a:latin typeface="HelveticaNeueLT Pro 65 Md" panose="020B0804020202020204" pitchFamily="34" charset="0"/>
                  <a:cs typeface="Arial"/>
                </a:rPr>
                <a:t>activity</a:t>
              </a:r>
              <a:endParaRPr sz="1600">
                <a:latin typeface="HelveticaNeueLT Pro 65 Md" panose="020B0804020202020204" pitchFamily="34" charset="0"/>
                <a:cs typeface="Arial"/>
              </a:endParaRPr>
            </a:p>
          </p:txBody>
        </p:sp>
        <p:sp>
          <p:nvSpPr>
            <p:cNvPr id="18" name="object 15">
              <a:extLst>
                <a:ext uri="{FF2B5EF4-FFF2-40B4-BE49-F238E27FC236}">
                  <a16:creationId xmlns:a16="http://schemas.microsoft.com/office/drawing/2014/main" id="{E5444542-9566-C0C9-B1A2-7BAE2D7AC89C}"/>
                </a:ext>
              </a:extLst>
            </p:cNvPr>
            <p:cNvSpPr>
              <a:spLocks noGrp="1" noRot="1" noMove="1" noResize="1" noEditPoints="1" noAdjustHandles="1" noChangeArrowheads="1" noChangeShapeType="1"/>
            </p:cNvSpPr>
            <p:nvPr/>
          </p:nvSpPr>
          <p:spPr>
            <a:xfrm>
              <a:off x="3000150" y="2009855"/>
              <a:ext cx="1204595" cy="2352040"/>
            </a:xfrm>
            <a:custGeom>
              <a:avLst/>
              <a:gdLst/>
              <a:ahLst/>
              <a:cxnLst/>
              <a:rect l="l" t="t" r="r" b="b"/>
              <a:pathLst>
                <a:path w="1204595" h="2352040">
                  <a:moveTo>
                    <a:pt x="152400" y="0"/>
                  </a:moveTo>
                  <a:lnTo>
                    <a:pt x="104231" y="7769"/>
                  </a:lnTo>
                  <a:lnTo>
                    <a:pt x="62396" y="29405"/>
                  </a:lnTo>
                  <a:lnTo>
                    <a:pt x="29405" y="62396"/>
                  </a:lnTo>
                  <a:lnTo>
                    <a:pt x="7769" y="104231"/>
                  </a:lnTo>
                  <a:lnTo>
                    <a:pt x="0" y="152400"/>
                  </a:lnTo>
                  <a:lnTo>
                    <a:pt x="0" y="2199055"/>
                  </a:lnTo>
                  <a:lnTo>
                    <a:pt x="7769" y="2247223"/>
                  </a:lnTo>
                  <a:lnTo>
                    <a:pt x="29405" y="2289058"/>
                  </a:lnTo>
                  <a:lnTo>
                    <a:pt x="62396" y="2322049"/>
                  </a:lnTo>
                  <a:lnTo>
                    <a:pt x="104231" y="2343685"/>
                  </a:lnTo>
                  <a:lnTo>
                    <a:pt x="152400" y="2351455"/>
                  </a:lnTo>
                  <a:lnTo>
                    <a:pt x="1051979" y="2351455"/>
                  </a:lnTo>
                  <a:lnTo>
                    <a:pt x="1100147" y="2343685"/>
                  </a:lnTo>
                  <a:lnTo>
                    <a:pt x="1141982" y="2322049"/>
                  </a:lnTo>
                  <a:lnTo>
                    <a:pt x="1174973" y="2289058"/>
                  </a:lnTo>
                  <a:lnTo>
                    <a:pt x="1196609" y="2247223"/>
                  </a:lnTo>
                  <a:lnTo>
                    <a:pt x="1204379" y="2199055"/>
                  </a:lnTo>
                  <a:lnTo>
                    <a:pt x="1204379" y="152400"/>
                  </a:lnTo>
                  <a:lnTo>
                    <a:pt x="1196609" y="104231"/>
                  </a:lnTo>
                  <a:lnTo>
                    <a:pt x="1174973" y="62396"/>
                  </a:lnTo>
                  <a:lnTo>
                    <a:pt x="1141982" y="29405"/>
                  </a:lnTo>
                  <a:lnTo>
                    <a:pt x="1100147" y="7769"/>
                  </a:lnTo>
                  <a:lnTo>
                    <a:pt x="1051979" y="0"/>
                  </a:lnTo>
                  <a:lnTo>
                    <a:pt x="152400" y="0"/>
                  </a:lnTo>
                  <a:close/>
                </a:path>
              </a:pathLst>
            </a:custGeom>
            <a:ln w="25399">
              <a:solidFill>
                <a:srgbClr val="231F20"/>
              </a:solidFill>
            </a:ln>
          </p:spPr>
          <p:txBody>
            <a:bodyPr wrap="square" lIns="0" tIns="0" rIns="0" bIns="0" rtlCol="0"/>
            <a:lstStyle/>
            <a:p>
              <a:endParaRPr/>
            </a:p>
          </p:txBody>
        </p:sp>
        <p:sp>
          <p:nvSpPr>
            <p:cNvPr id="19" name="object 16">
              <a:extLst>
                <a:ext uri="{FF2B5EF4-FFF2-40B4-BE49-F238E27FC236}">
                  <a16:creationId xmlns:a16="http://schemas.microsoft.com/office/drawing/2014/main" id="{DD8417B3-FCC0-33F4-72AD-A7CE2D71F8C3}"/>
                </a:ext>
              </a:extLst>
            </p:cNvPr>
            <p:cNvSpPr txBox="1">
              <a:spLocks noGrp="1" noRot="1" noMove="1" noResize="1" noEditPoints="1" noAdjustHandles="1" noChangeArrowheads="1" noChangeShapeType="1"/>
            </p:cNvSpPr>
            <p:nvPr/>
          </p:nvSpPr>
          <p:spPr>
            <a:xfrm>
              <a:off x="3196751" y="4786377"/>
              <a:ext cx="800735" cy="513080"/>
            </a:xfrm>
            <a:prstGeom prst="rect">
              <a:avLst/>
            </a:prstGeom>
          </p:spPr>
          <p:txBody>
            <a:bodyPr vert="horz" wrap="square" lIns="0" tIns="12700" rIns="0" bIns="0" rtlCol="0">
              <a:spAutoFit/>
            </a:bodyPr>
            <a:lstStyle/>
            <a:p>
              <a:pPr marL="123189" marR="5080" indent="-111125">
                <a:lnSpc>
                  <a:spcPct val="100000"/>
                </a:lnSpc>
                <a:spcBef>
                  <a:spcPts val="100"/>
                </a:spcBef>
              </a:pPr>
              <a:r>
                <a:rPr sz="1600" b="1">
                  <a:solidFill>
                    <a:srgbClr val="231F20"/>
                  </a:solidFill>
                  <a:latin typeface="HelveticaNeueLT Pro 65 Md" panose="020B0804020202020204" pitchFamily="34" charset="0"/>
                  <a:cs typeface="Arial"/>
                </a:rPr>
                <a:t>Ways</a:t>
              </a:r>
              <a:r>
                <a:rPr sz="1600" b="1" spc="-85">
                  <a:solidFill>
                    <a:srgbClr val="231F20"/>
                  </a:solidFill>
                  <a:latin typeface="HelveticaNeueLT Pro 65 Md" panose="020B0804020202020204" pitchFamily="34" charset="0"/>
                  <a:cs typeface="Arial"/>
                </a:rPr>
                <a:t> </a:t>
              </a:r>
              <a:r>
                <a:rPr sz="1600" b="1" spc="-25">
                  <a:solidFill>
                    <a:srgbClr val="231F20"/>
                  </a:solidFill>
                  <a:latin typeface="HelveticaNeueLT Pro 65 Md" panose="020B0804020202020204" pitchFamily="34" charset="0"/>
                  <a:cs typeface="Arial"/>
                </a:rPr>
                <a:t>to </a:t>
              </a:r>
              <a:r>
                <a:rPr sz="1600" b="1" spc="-10">
                  <a:solidFill>
                    <a:srgbClr val="231F20"/>
                  </a:solidFill>
                  <a:latin typeface="HelveticaNeueLT Pro 65 Md" panose="020B0804020202020204" pitchFamily="34" charset="0"/>
                  <a:cs typeface="Arial"/>
                </a:rPr>
                <a:t>adapt</a:t>
              </a:r>
              <a:endParaRPr sz="1600">
                <a:latin typeface="HelveticaNeueLT Pro 65 Md" panose="020B0804020202020204" pitchFamily="34" charset="0"/>
                <a:cs typeface="Arial"/>
              </a:endParaRPr>
            </a:p>
          </p:txBody>
        </p:sp>
        <p:sp>
          <p:nvSpPr>
            <p:cNvPr id="20" name="object 17">
              <a:extLst>
                <a:ext uri="{FF2B5EF4-FFF2-40B4-BE49-F238E27FC236}">
                  <a16:creationId xmlns:a16="http://schemas.microsoft.com/office/drawing/2014/main" id="{79C75CAE-9105-A9C8-B01E-DC73505E95BD}"/>
                </a:ext>
              </a:extLst>
            </p:cNvPr>
            <p:cNvSpPr>
              <a:spLocks noGrp="1" noRot="1" noMove="1" noResize="1" noEditPoints="1" noAdjustHandles="1" noChangeArrowheads="1" noChangeShapeType="1"/>
            </p:cNvSpPr>
            <p:nvPr/>
          </p:nvSpPr>
          <p:spPr>
            <a:xfrm>
              <a:off x="3000150" y="4464005"/>
              <a:ext cx="1204595" cy="1175385"/>
            </a:xfrm>
            <a:custGeom>
              <a:avLst/>
              <a:gdLst/>
              <a:ahLst/>
              <a:cxnLst/>
              <a:rect l="l" t="t" r="r" b="b"/>
              <a:pathLst>
                <a:path w="1204595" h="1175385">
                  <a:moveTo>
                    <a:pt x="152400" y="0"/>
                  </a:moveTo>
                  <a:lnTo>
                    <a:pt x="104231" y="7769"/>
                  </a:lnTo>
                  <a:lnTo>
                    <a:pt x="62396" y="29405"/>
                  </a:lnTo>
                  <a:lnTo>
                    <a:pt x="29405" y="62396"/>
                  </a:lnTo>
                  <a:lnTo>
                    <a:pt x="7769" y="104231"/>
                  </a:lnTo>
                  <a:lnTo>
                    <a:pt x="0" y="152399"/>
                  </a:lnTo>
                  <a:lnTo>
                    <a:pt x="0" y="1022896"/>
                  </a:lnTo>
                  <a:lnTo>
                    <a:pt x="7769" y="1071069"/>
                  </a:lnTo>
                  <a:lnTo>
                    <a:pt x="29405" y="1112904"/>
                  </a:lnTo>
                  <a:lnTo>
                    <a:pt x="62396" y="1145893"/>
                  </a:lnTo>
                  <a:lnTo>
                    <a:pt x="104231" y="1167527"/>
                  </a:lnTo>
                  <a:lnTo>
                    <a:pt x="152400" y="1175296"/>
                  </a:lnTo>
                  <a:lnTo>
                    <a:pt x="1051979" y="1175296"/>
                  </a:lnTo>
                  <a:lnTo>
                    <a:pt x="1100147" y="1167527"/>
                  </a:lnTo>
                  <a:lnTo>
                    <a:pt x="1141982" y="1145893"/>
                  </a:lnTo>
                  <a:lnTo>
                    <a:pt x="1174973" y="1112904"/>
                  </a:lnTo>
                  <a:lnTo>
                    <a:pt x="1196609" y="1071069"/>
                  </a:lnTo>
                  <a:lnTo>
                    <a:pt x="1204379" y="1022896"/>
                  </a:lnTo>
                  <a:lnTo>
                    <a:pt x="1204379" y="152399"/>
                  </a:lnTo>
                  <a:lnTo>
                    <a:pt x="1196609" y="104231"/>
                  </a:lnTo>
                  <a:lnTo>
                    <a:pt x="1174973" y="62396"/>
                  </a:lnTo>
                  <a:lnTo>
                    <a:pt x="1141982" y="29405"/>
                  </a:lnTo>
                  <a:lnTo>
                    <a:pt x="1100147" y="7769"/>
                  </a:lnTo>
                  <a:lnTo>
                    <a:pt x="1051979" y="0"/>
                  </a:lnTo>
                  <a:lnTo>
                    <a:pt x="152400" y="0"/>
                  </a:lnTo>
                  <a:close/>
                </a:path>
              </a:pathLst>
            </a:custGeom>
            <a:ln w="25399">
              <a:solidFill>
                <a:srgbClr val="231F20"/>
              </a:solidFill>
            </a:ln>
          </p:spPr>
          <p:txBody>
            <a:bodyPr wrap="square" lIns="0" tIns="0" rIns="0" bIns="0" rtlCol="0"/>
            <a:lstStyle/>
            <a:p>
              <a:endParaRPr/>
            </a:p>
          </p:txBody>
        </p:sp>
        <p:sp>
          <p:nvSpPr>
            <p:cNvPr id="21" name="object 18">
              <a:extLst>
                <a:ext uri="{FF2B5EF4-FFF2-40B4-BE49-F238E27FC236}">
                  <a16:creationId xmlns:a16="http://schemas.microsoft.com/office/drawing/2014/main" id="{406C7CF9-C2D5-9ADF-1B34-24A515DB1B78}"/>
                </a:ext>
              </a:extLst>
            </p:cNvPr>
            <p:cNvSpPr txBox="1">
              <a:spLocks noGrp="1" noRot="1" noMove="1" noResize="1" noEditPoints="1" noAdjustHandles="1" noChangeArrowheads="1" noChangeShapeType="1"/>
            </p:cNvSpPr>
            <p:nvPr/>
          </p:nvSpPr>
          <p:spPr>
            <a:xfrm>
              <a:off x="3022333" y="6148127"/>
              <a:ext cx="1157964" cy="513080"/>
            </a:xfrm>
            <a:prstGeom prst="rect">
              <a:avLst/>
            </a:prstGeom>
          </p:spPr>
          <p:txBody>
            <a:bodyPr vert="horz" wrap="square" lIns="0" tIns="12700" rIns="0" bIns="0" rtlCol="0">
              <a:spAutoFit/>
            </a:bodyPr>
            <a:lstStyle/>
            <a:p>
              <a:pPr marL="324485" marR="5080" indent="-312420">
                <a:lnSpc>
                  <a:spcPct val="100000"/>
                </a:lnSpc>
                <a:spcBef>
                  <a:spcPts val="100"/>
                </a:spcBef>
              </a:pPr>
              <a:r>
                <a:rPr sz="1600" b="1" spc="-10">
                  <a:solidFill>
                    <a:srgbClr val="231F20"/>
                  </a:solidFill>
                  <a:latin typeface="HelveticaNeueLT Pro 65 Md" panose="020B0804020202020204" pitchFamily="34" charset="0"/>
                  <a:cs typeface="Arial"/>
                </a:rPr>
                <a:t>Curriculum links</a:t>
              </a:r>
              <a:endParaRPr sz="1600">
                <a:latin typeface="HelveticaNeueLT Pro 65 Md" panose="020B0804020202020204" pitchFamily="34" charset="0"/>
                <a:cs typeface="Arial"/>
              </a:endParaRPr>
            </a:p>
          </p:txBody>
        </p:sp>
        <p:sp>
          <p:nvSpPr>
            <p:cNvPr id="22" name="object 19">
              <a:extLst>
                <a:ext uri="{FF2B5EF4-FFF2-40B4-BE49-F238E27FC236}">
                  <a16:creationId xmlns:a16="http://schemas.microsoft.com/office/drawing/2014/main" id="{F07DD69E-4AA4-C820-2FF4-A9A8008C094E}"/>
                </a:ext>
              </a:extLst>
            </p:cNvPr>
            <p:cNvSpPr>
              <a:spLocks noGrp="1" noRot="1" noMove="1" noResize="1" noEditPoints="1" noAdjustHandles="1" noChangeArrowheads="1" noChangeShapeType="1"/>
            </p:cNvSpPr>
            <p:nvPr/>
          </p:nvSpPr>
          <p:spPr>
            <a:xfrm>
              <a:off x="3000150" y="5736705"/>
              <a:ext cx="1204595" cy="1353820"/>
            </a:xfrm>
            <a:custGeom>
              <a:avLst/>
              <a:gdLst/>
              <a:ahLst/>
              <a:cxnLst/>
              <a:rect l="l" t="t" r="r" b="b"/>
              <a:pathLst>
                <a:path w="1204595" h="1353820">
                  <a:moveTo>
                    <a:pt x="152400" y="0"/>
                  </a:moveTo>
                  <a:lnTo>
                    <a:pt x="104231" y="7769"/>
                  </a:lnTo>
                  <a:lnTo>
                    <a:pt x="62396" y="29405"/>
                  </a:lnTo>
                  <a:lnTo>
                    <a:pt x="29405" y="62396"/>
                  </a:lnTo>
                  <a:lnTo>
                    <a:pt x="7769" y="104231"/>
                  </a:lnTo>
                  <a:lnTo>
                    <a:pt x="0" y="152400"/>
                  </a:lnTo>
                  <a:lnTo>
                    <a:pt x="0" y="1201000"/>
                  </a:lnTo>
                  <a:lnTo>
                    <a:pt x="7769" y="1249169"/>
                  </a:lnTo>
                  <a:lnTo>
                    <a:pt x="29405" y="1291004"/>
                  </a:lnTo>
                  <a:lnTo>
                    <a:pt x="62396" y="1323995"/>
                  </a:lnTo>
                  <a:lnTo>
                    <a:pt x="104231" y="1345630"/>
                  </a:lnTo>
                  <a:lnTo>
                    <a:pt x="152400" y="1353400"/>
                  </a:lnTo>
                  <a:lnTo>
                    <a:pt x="1051979" y="1353400"/>
                  </a:lnTo>
                  <a:lnTo>
                    <a:pt x="1100147" y="1345630"/>
                  </a:lnTo>
                  <a:lnTo>
                    <a:pt x="1141982" y="1323995"/>
                  </a:lnTo>
                  <a:lnTo>
                    <a:pt x="1174973" y="1291004"/>
                  </a:lnTo>
                  <a:lnTo>
                    <a:pt x="1196609" y="1249169"/>
                  </a:lnTo>
                  <a:lnTo>
                    <a:pt x="1204379" y="1201000"/>
                  </a:lnTo>
                  <a:lnTo>
                    <a:pt x="1204379" y="152400"/>
                  </a:lnTo>
                  <a:lnTo>
                    <a:pt x="1196609" y="104231"/>
                  </a:lnTo>
                  <a:lnTo>
                    <a:pt x="1174973" y="62396"/>
                  </a:lnTo>
                  <a:lnTo>
                    <a:pt x="1141982" y="29405"/>
                  </a:lnTo>
                  <a:lnTo>
                    <a:pt x="1100147" y="7769"/>
                  </a:lnTo>
                  <a:lnTo>
                    <a:pt x="1051979" y="0"/>
                  </a:lnTo>
                  <a:lnTo>
                    <a:pt x="152400" y="0"/>
                  </a:lnTo>
                  <a:close/>
                </a:path>
              </a:pathLst>
            </a:custGeom>
            <a:ln w="25400">
              <a:solidFill>
                <a:srgbClr val="231F20"/>
              </a:solidFill>
            </a:ln>
          </p:spPr>
          <p:txBody>
            <a:bodyPr wrap="square" lIns="0" tIns="0" rIns="0" bIns="0" rtlCol="0"/>
            <a:lstStyle/>
            <a:p>
              <a:endParaRPr/>
            </a:p>
          </p:txBody>
        </p:sp>
        <p:sp>
          <p:nvSpPr>
            <p:cNvPr id="23" name="object 20">
              <a:extLst>
                <a:ext uri="{FF2B5EF4-FFF2-40B4-BE49-F238E27FC236}">
                  <a16:creationId xmlns:a16="http://schemas.microsoft.com/office/drawing/2014/main" id="{5038B8A7-E1B8-6BB0-2181-F80238B071BF}"/>
                </a:ext>
              </a:extLst>
            </p:cNvPr>
            <p:cNvSpPr txBox="1">
              <a:spLocks noGrp="1" noRot="1" noMove="1" noResize="1" noEditPoints="1" noAdjustHandles="1" noChangeArrowheads="1" noChangeShapeType="1"/>
            </p:cNvSpPr>
            <p:nvPr/>
          </p:nvSpPr>
          <p:spPr>
            <a:xfrm>
              <a:off x="676083" y="3926805"/>
              <a:ext cx="1467485" cy="269240"/>
            </a:xfrm>
            <a:prstGeom prst="rect">
              <a:avLst/>
            </a:prstGeom>
          </p:spPr>
          <p:txBody>
            <a:bodyPr vert="horz" wrap="square" lIns="0" tIns="12700" rIns="0" bIns="0" rtlCol="0">
              <a:spAutoFit/>
            </a:bodyPr>
            <a:lstStyle/>
            <a:p>
              <a:pPr marL="12700">
                <a:lnSpc>
                  <a:spcPct val="100000"/>
                </a:lnSpc>
                <a:spcBef>
                  <a:spcPts val="100"/>
                </a:spcBef>
              </a:pPr>
              <a:r>
                <a:rPr sz="1600" b="1">
                  <a:solidFill>
                    <a:srgbClr val="231F20"/>
                  </a:solidFill>
                  <a:latin typeface="Arial"/>
                  <a:cs typeface="Arial"/>
                </a:rPr>
                <a:t>What</a:t>
              </a:r>
              <a:r>
                <a:rPr sz="1600" b="1" spc="-45">
                  <a:solidFill>
                    <a:srgbClr val="231F20"/>
                  </a:solidFill>
                  <a:latin typeface="Arial"/>
                  <a:cs typeface="Arial"/>
                </a:rPr>
                <a:t> </a:t>
              </a:r>
              <a:r>
                <a:rPr sz="1600" b="1" spc="-10">
                  <a:solidFill>
                    <a:srgbClr val="231F20"/>
                  </a:solidFill>
                  <a:latin typeface="Arial"/>
                  <a:cs typeface="Arial"/>
                </a:rPr>
                <a:t>you</a:t>
              </a:r>
              <a:r>
                <a:rPr sz="1600" b="1" spc="-40">
                  <a:solidFill>
                    <a:srgbClr val="231F20"/>
                  </a:solidFill>
                  <a:latin typeface="Arial"/>
                  <a:cs typeface="Arial"/>
                </a:rPr>
                <a:t> </a:t>
              </a:r>
              <a:r>
                <a:rPr sz="1600" b="1" spc="-20">
                  <a:solidFill>
                    <a:srgbClr val="231F20"/>
                  </a:solidFill>
                  <a:latin typeface="Arial"/>
                  <a:cs typeface="Arial"/>
                </a:rPr>
                <a:t>need</a:t>
              </a:r>
              <a:endParaRPr sz="1600">
                <a:latin typeface="Arial"/>
                <a:cs typeface="Arial"/>
              </a:endParaRPr>
            </a:p>
          </p:txBody>
        </p:sp>
        <p:sp>
          <p:nvSpPr>
            <p:cNvPr id="25" name="object 23">
              <a:extLst>
                <a:ext uri="{FF2B5EF4-FFF2-40B4-BE49-F238E27FC236}">
                  <a16:creationId xmlns:a16="http://schemas.microsoft.com/office/drawing/2014/main" id="{BF2C9743-B7A7-0B07-D8B5-075C22A45A3C}"/>
                </a:ext>
              </a:extLst>
            </p:cNvPr>
            <p:cNvSpPr>
              <a:spLocks noGrp="1" noRot="1" noMove="1" noResize="1" noEditPoints="1" noAdjustHandles="1" noChangeArrowheads="1" noChangeShapeType="1"/>
            </p:cNvSpPr>
            <p:nvPr/>
          </p:nvSpPr>
          <p:spPr>
            <a:xfrm>
              <a:off x="552700" y="3810704"/>
              <a:ext cx="2163445" cy="3088640"/>
            </a:xfrm>
            <a:custGeom>
              <a:avLst/>
              <a:gdLst/>
              <a:ahLst/>
              <a:cxnLst/>
              <a:rect l="l" t="t" r="r" b="b"/>
              <a:pathLst>
                <a:path w="2163445" h="3088640">
                  <a:moveTo>
                    <a:pt x="152400" y="0"/>
                  </a:moveTo>
                  <a:lnTo>
                    <a:pt x="104231" y="7769"/>
                  </a:lnTo>
                  <a:lnTo>
                    <a:pt x="62396" y="29405"/>
                  </a:lnTo>
                  <a:lnTo>
                    <a:pt x="29405" y="62396"/>
                  </a:lnTo>
                  <a:lnTo>
                    <a:pt x="7769" y="104231"/>
                  </a:lnTo>
                  <a:lnTo>
                    <a:pt x="0" y="152400"/>
                  </a:lnTo>
                  <a:lnTo>
                    <a:pt x="0" y="2936201"/>
                  </a:lnTo>
                  <a:lnTo>
                    <a:pt x="7769" y="2984370"/>
                  </a:lnTo>
                  <a:lnTo>
                    <a:pt x="29405" y="3026205"/>
                  </a:lnTo>
                  <a:lnTo>
                    <a:pt x="62396" y="3059196"/>
                  </a:lnTo>
                  <a:lnTo>
                    <a:pt x="104231" y="3080831"/>
                  </a:lnTo>
                  <a:lnTo>
                    <a:pt x="152400" y="3088601"/>
                  </a:lnTo>
                  <a:lnTo>
                    <a:pt x="2010803" y="3088601"/>
                  </a:lnTo>
                  <a:lnTo>
                    <a:pt x="2058971" y="3080831"/>
                  </a:lnTo>
                  <a:lnTo>
                    <a:pt x="2100806" y="3059196"/>
                  </a:lnTo>
                  <a:lnTo>
                    <a:pt x="2133797" y="3026205"/>
                  </a:lnTo>
                  <a:lnTo>
                    <a:pt x="2155433" y="2984370"/>
                  </a:lnTo>
                  <a:lnTo>
                    <a:pt x="2163203" y="2936201"/>
                  </a:lnTo>
                  <a:lnTo>
                    <a:pt x="2163203" y="152400"/>
                  </a:lnTo>
                  <a:lnTo>
                    <a:pt x="2155433" y="104231"/>
                  </a:lnTo>
                  <a:lnTo>
                    <a:pt x="2133797" y="62396"/>
                  </a:lnTo>
                  <a:lnTo>
                    <a:pt x="2100806" y="29405"/>
                  </a:lnTo>
                  <a:lnTo>
                    <a:pt x="2058971" y="7769"/>
                  </a:lnTo>
                  <a:lnTo>
                    <a:pt x="2010803" y="0"/>
                  </a:lnTo>
                  <a:lnTo>
                    <a:pt x="152400" y="0"/>
                  </a:lnTo>
                  <a:close/>
                </a:path>
              </a:pathLst>
            </a:custGeom>
            <a:ln w="25400">
              <a:solidFill>
                <a:srgbClr val="231F20"/>
              </a:solidFill>
            </a:ln>
          </p:spPr>
          <p:txBody>
            <a:bodyPr wrap="square" lIns="0" tIns="0" rIns="0" bIns="0" rtlCol="0"/>
            <a:lstStyle/>
            <a:p>
              <a:endParaRPr/>
            </a:p>
          </p:txBody>
        </p:sp>
        <p:sp>
          <p:nvSpPr>
            <p:cNvPr id="26" name="object 24">
              <a:extLst>
                <a:ext uri="{FF2B5EF4-FFF2-40B4-BE49-F238E27FC236}">
                  <a16:creationId xmlns:a16="http://schemas.microsoft.com/office/drawing/2014/main" id="{1BABAD64-DCB3-7876-CBDC-E666151B550F}"/>
                </a:ext>
              </a:extLst>
            </p:cNvPr>
            <p:cNvSpPr>
              <a:spLocks noGrp="1" noRot="1" noMove="1" noResize="1" noEditPoints="1" noAdjustHandles="1" noChangeArrowheads="1" noChangeShapeType="1"/>
            </p:cNvSpPr>
            <p:nvPr/>
          </p:nvSpPr>
          <p:spPr>
            <a:xfrm>
              <a:off x="546750" y="2604705"/>
              <a:ext cx="2169160" cy="1149985"/>
            </a:xfrm>
            <a:custGeom>
              <a:avLst/>
              <a:gdLst/>
              <a:ahLst/>
              <a:cxnLst/>
              <a:rect l="l" t="t" r="r" b="b"/>
              <a:pathLst>
                <a:path w="2169160" h="1149985">
                  <a:moveTo>
                    <a:pt x="152400" y="0"/>
                  </a:moveTo>
                  <a:lnTo>
                    <a:pt x="104231" y="7769"/>
                  </a:lnTo>
                  <a:lnTo>
                    <a:pt x="62396" y="29405"/>
                  </a:lnTo>
                  <a:lnTo>
                    <a:pt x="29405" y="62396"/>
                  </a:lnTo>
                  <a:lnTo>
                    <a:pt x="7769" y="104231"/>
                  </a:lnTo>
                  <a:lnTo>
                    <a:pt x="0" y="152400"/>
                  </a:lnTo>
                  <a:lnTo>
                    <a:pt x="0" y="997077"/>
                  </a:lnTo>
                  <a:lnTo>
                    <a:pt x="7769" y="1045245"/>
                  </a:lnTo>
                  <a:lnTo>
                    <a:pt x="29405" y="1087080"/>
                  </a:lnTo>
                  <a:lnTo>
                    <a:pt x="62396" y="1120071"/>
                  </a:lnTo>
                  <a:lnTo>
                    <a:pt x="104231" y="1141707"/>
                  </a:lnTo>
                  <a:lnTo>
                    <a:pt x="152400" y="1149477"/>
                  </a:lnTo>
                  <a:lnTo>
                    <a:pt x="2016747" y="1149477"/>
                  </a:lnTo>
                  <a:lnTo>
                    <a:pt x="2064920" y="1141707"/>
                  </a:lnTo>
                  <a:lnTo>
                    <a:pt x="2106755" y="1120071"/>
                  </a:lnTo>
                  <a:lnTo>
                    <a:pt x="2139745" y="1087080"/>
                  </a:lnTo>
                  <a:lnTo>
                    <a:pt x="2161378" y="1045245"/>
                  </a:lnTo>
                  <a:lnTo>
                    <a:pt x="2169147" y="997077"/>
                  </a:lnTo>
                  <a:lnTo>
                    <a:pt x="2169147" y="152400"/>
                  </a:lnTo>
                  <a:lnTo>
                    <a:pt x="2161378" y="104231"/>
                  </a:lnTo>
                  <a:lnTo>
                    <a:pt x="2139745" y="62396"/>
                  </a:lnTo>
                  <a:lnTo>
                    <a:pt x="2106755" y="29405"/>
                  </a:lnTo>
                  <a:lnTo>
                    <a:pt x="2064920" y="7769"/>
                  </a:lnTo>
                  <a:lnTo>
                    <a:pt x="2016747" y="0"/>
                  </a:lnTo>
                  <a:lnTo>
                    <a:pt x="152400" y="0"/>
                  </a:lnTo>
                  <a:close/>
                </a:path>
              </a:pathLst>
            </a:custGeom>
            <a:ln w="25400">
              <a:solidFill>
                <a:srgbClr val="231F20"/>
              </a:solidFill>
            </a:ln>
          </p:spPr>
          <p:txBody>
            <a:bodyPr wrap="square" lIns="0" tIns="0" rIns="0" bIns="0" rtlCol="0"/>
            <a:lstStyle/>
            <a:p>
              <a:endParaRPr/>
            </a:p>
          </p:txBody>
        </p:sp>
        <p:sp>
          <p:nvSpPr>
            <p:cNvPr id="27" name="object 25">
              <a:extLst>
                <a:ext uri="{FF2B5EF4-FFF2-40B4-BE49-F238E27FC236}">
                  <a16:creationId xmlns:a16="http://schemas.microsoft.com/office/drawing/2014/main" id="{44BF037B-FB61-2385-40CF-523DC856104C}"/>
                </a:ext>
              </a:extLst>
            </p:cNvPr>
            <p:cNvSpPr txBox="1">
              <a:spLocks noGrp="1" noRot="1" noMove="1" noResize="1" noEditPoints="1" noAdjustHandles="1" noChangeArrowheads="1" noChangeShapeType="1"/>
            </p:cNvSpPr>
            <p:nvPr/>
          </p:nvSpPr>
          <p:spPr>
            <a:xfrm>
              <a:off x="1235858" y="1460309"/>
              <a:ext cx="1349243" cy="260789"/>
            </a:xfrm>
            <a:prstGeom prst="rect">
              <a:avLst/>
            </a:prstGeom>
          </p:spPr>
          <p:txBody>
            <a:bodyPr vert="horz" wrap="square" lIns="0" tIns="12700" rIns="0" bIns="0" rtlCol="0">
              <a:spAutoFit/>
            </a:bodyPr>
            <a:lstStyle/>
            <a:p>
              <a:pPr marL="12700">
                <a:lnSpc>
                  <a:spcPct val="100000"/>
                </a:lnSpc>
                <a:spcBef>
                  <a:spcPts val="100"/>
                </a:spcBef>
              </a:pPr>
              <a:r>
                <a:rPr lang="en-GB" sz="1600" b="1" spc="-10">
                  <a:solidFill>
                    <a:srgbClr val="231F20"/>
                  </a:solidFill>
                  <a:latin typeface="HelveticaNeueLT Pro 65 Md" panose="020B0804020202020204" pitchFamily="34" charset="0"/>
                  <a:cs typeface="Arial"/>
                </a:rPr>
                <a:t>Whole group</a:t>
              </a:r>
              <a:endParaRPr sz="1600">
                <a:latin typeface="HelveticaNeueLT Pro 65 Md" panose="020B0804020202020204" pitchFamily="34" charset="0"/>
                <a:cs typeface="Arial"/>
              </a:endParaRPr>
            </a:p>
          </p:txBody>
        </p:sp>
        <p:sp>
          <p:nvSpPr>
            <p:cNvPr id="28" name="object 26">
              <a:extLst>
                <a:ext uri="{FF2B5EF4-FFF2-40B4-BE49-F238E27FC236}">
                  <a16:creationId xmlns:a16="http://schemas.microsoft.com/office/drawing/2014/main" id="{A1753200-25F3-4452-CB2A-30047AD91E01}"/>
                </a:ext>
              </a:extLst>
            </p:cNvPr>
            <p:cNvSpPr>
              <a:spLocks noGrp="1" noRot="1" noMove="1" noResize="1" noEditPoints="1" noAdjustHandles="1" noChangeArrowheads="1" noChangeShapeType="1"/>
            </p:cNvSpPr>
            <p:nvPr/>
          </p:nvSpPr>
          <p:spPr>
            <a:xfrm>
              <a:off x="552700" y="1303030"/>
              <a:ext cx="2163445" cy="601345"/>
            </a:xfrm>
            <a:custGeom>
              <a:avLst/>
              <a:gdLst/>
              <a:ahLst/>
              <a:cxnLst/>
              <a:rect l="l" t="t" r="r" b="b"/>
              <a:pathLst>
                <a:path w="2163445" h="601344">
                  <a:moveTo>
                    <a:pt x="152400" y="0"/>
                  </a:moveTo>
                  <a:lnTo>
                    <a:pt x="104231" y="7769"/>
                  </a:lnTo>
                  <a:lnTo>
                    <a:pt x="62396" y="29405"/>
                  </a:lnTo>
                  <a:lnTo>
                    <a:pt x="29405" y="62396"/>
                  </a:lnTo>
                  <a:lnTo>
                    <a:pt x="7769" y="104231"/>
                  </a:lnTo>
                  <a:lnTo>
                    <a:pt x="0" y="152400"/>
                  </a:lnTo>
                  <a:lnTo>
                    <a:pt x="0" y="448868"/>
                  </a:lnTo>
                  <a:lnTo>
                    <a:pt x="7769" y="497041"/>
                  </a:lnTo>
                  <a:lnTo>
                    <a:pt x="29405" y="538877"/>
                  </a:lnTo>
                  <a:lnTo>
                    <a:pt x="62396" y="571866"/>
                  </a:lnTo>
                  <a:lnTo>
                    <a:pt x="104231" y="593500"/>
                  </a:lnTo>
                  <a:lnTo>
                    <a:pt x="152400" y="601268"/>
                  </a:lnTo>
                  <a:lnTo>
                    <a:pt x="2010803" y="601268"/>
                  </a:lnTo>
                  <a:lnTo>
                    <a:pt x="2058971" y="593500"/>
                  </a:lnTo>
                  <a:lnTo>
                    <a:pt x="2100806" y="571866"/>
                  </a:lnTo>
                  <a:lnTo>
                    <a:pt x="2133797" y="538877"/>
                  </a:lnTo>
                  <a:lnTo>
                    <a:pt x="2155433" y="497041"/>
                  </a:lnTo>
                  <a:lnTo>
                    <a:pt x="2163203" y="448868"/>
                  </a:lnTo>
                  <a:lnTo>
                    <a:pt x="2163203" y="152400"/>
                  </a:lnTo>
                  <a:lnTo>
                    <a:pt x="2155433" y="104231"/>
                  </a:lnTo>
                  <a:lnTo>
                    <a:pt x="2133797" y="62396"/>
                  </a:lnTo>
                  <a:lnTo>
                    <a:pt x="2100806" y="29405"/>
                  </a:lnTo>
                  <a:lnTo>
                    <a:pt x="2058971" y="7769"/>
                  </a:lnTo>
                  <a:lnTo>
                    <a:pt x="2010803" y="0"/>
                  </a:lnTo>
                  <a:lnTo>
                    <a:pt x="152400" y="0"/>
                  </a:lnTo>
                  <a:close/>
                </a:path>
              </a:pathLst>
            </a:custGeom>
            <a:ln w="25400">
              <a:solidFill>
                <a:srgbClr val="231F20"/>
              </a:solidFill>
            </a:ln>
          </p:spPr>
          <p:txBody>
            <a:bodyPr wrap="square" lIns="0" tIns="0" rIns="0" bIns="0" rtlCol="0"/>
            <a:lstStyle/>
            <a:p>
              <a:endParaRPr/>
            </a:p>
          </p:txBody>
        </p:sp>
        <p:sp>
          <p:nvSpPr>
            <p:cNvPr id="29" name="object 27">
              <a:extLst>
                <a:ext uri="{FF2B5EF4-FFF2-40B4-BE49-F238E27FC236}">
                  <a16:creationId xmlns:a16="http://schemas.microsoft.com/office/drawing/2014/main" id="{43FF066C-14AA-373E-2556-5269C0D83642}"/>
                </a:ext>
              </a:extLst>
            </p:cNvPr>
            <p:cNvSpPr txBox="1">
              <a:spLocks noGrp="1" noRot="1" noMove="1" noResize="1" noEditPoints="1" noAdjustHandles="1" noChangeArrowheads="1" noChangeShapeType="1"/>
            </p:cNvSpPr>
            <p:nvPr/>
          </p:nvSpPr>
          <p:spPr>
            <a:xfrm>
              <a:off x="1213050" y="2111021"/>
              <a:ext cx="1155296" cy="260789"/>
            </a:xfrm>
            <a:prstGeom prst="rect">
              <a:avLst/>
            </a:prstGeom>
          </p:spPr>
          <p:txBody>
            <a:bodyPr vert="horz" wrap="square" lIns="0" tIns="12700" rIns="0" bIns="0" rtlCol="0">
              <a:spAutoFit/>
            </a:bodyPr>
            <a:lstStyle/>
            <a:p>
              <a:pPr marL="12700">
                <a:lnSpc>
                  <a:spcPct val="100000"/>
                </a:lnSpc>
                <a:spcBef>
                  <a:spcPts val="100"/>
                </a:spcBef>
              </a:pPr>
              <a:r>
                <a:rPr lang="en-GB" sz="1600" b="1" spc="-10">
                  <a:solidFill>
                    <a:srgbClr val="231F20"/>
                  </a:solidFill>
                  <a:latin typeface="HelveticaNeueLT Pro 65 Md" panose="020B0804020202020204" pitchFamily="34" charset="0"/>
                  <a:cs typeface="Arial"/>
                </a:rPr>
                <a:t>Reading</a:t>
              </a:r>
              <a:endParaRPr sz="1600">
                <a:latin typeface="HelveticaNeueLT Pro 65 Md" panose="020B0804020202020204" pitchFamily="34" charset="0"/>
                <a:cs typeface="Arial"/>
              </a:endParaRPr>
            </a:p>
          </p:txBody>
        </p:sp>
        <p:sp>
          <p:nvSpPr>
            <p:cNvPr id="30" name="object 28">
              <a:extLst>
                <a:ext uri="{FF2B5EF4-FFF2-40B4-BE49-F238E27FC236}">
                  <a16:creationId xmlns:a16="http://schemas.microsoft.com/office/drawing/2014/main" id="{6AC991BB-61B3-6F63-D810-740FD5488BE1}"/>
                </a:ext>
              </a:extLst>
            </p:cNvPr>
            <p:cNvSpPr>
              <a:spLocks noGrp="1" noRot="1" noMove="1" noResize="1" noEditPoints="1" noAdjustHandles="1" noChangeArrowheads="1" noChangeShapeType="1"/>
            </p:cNvSpPr>
            <p:nvPr/>
          </p:nvSpPr>
          <p:spPr>
            <a:xfrm>
              <a:off x="546750" y="1953742"/>
              <a:ext cx="2169160" cy="601345"/>
            </a:xfrm>
            <a:custGeom>
              <a:avLst/>
              <a:gdLst/>
              <a:ahLst/>
              <a:cxnLst/>
              <a:rect l="l" t="t" r="r" b="b"/>
              <a:pathLst>
                <a:path w="2169160" h="601344">
                  <a:moveTo>
                    <a:pt x="152400" y="0"/>
                  </a:moveTo>
                  <a:lnTo>
                    <a:pt x="104231" y="7769"/>
                  </a:lnTo>
                  <a:lnTo>
                    <a:pt x="62396" y="29405"/>
                  </a:lnTo>
                  <a:lnTo>
                    <a:pt x="29405" y="62396"/>
                  </a:lnTo>
                  <a:lnTo>
                    <a:pt x="7769" y="104231"/>
                  </a:lnTo>
                  <a:lnTo>
                    <a:pt x="0" y="152400"/>
                  </a:lnTo>
                  <a:lnTo>
                    <a:pt x="0" y="448868"/>
                  </a:lnTo>
                  <a:lnTo>
                    <a:pt x="7769" y="497041"/>
                  </a:lnTo>
                  <a:lnTo>
                    <a:pt x="29405" y="538877"/>
                  </a:lnTo>
                  <a:lnTo>
                    <a:pt x="62396" y="571866"/>
                  </a:lnTo>
                  <a:lnTo>
                    <a:pt x="104231" y="593500"/>
                  </a:lnTo>
                  <a:lnTo>
                    <a:pt x="152400" y="601268"/>
                  </a:lnTo>
                  <a:lnTo>
                    <a:pt x="2016747" y="601268"/>
                  </a:lnTo>
                  <a:lnTo>
                    <a:pt x="2064920" y="593500"/>
                  </a:lnTo>
                  <a:lnTo>
                    <a:pt x="2106755" y="571866"/>
                  </a:lnTo>
                  <a:lnTo>
                    <a:pt x="2139745" y="538877"/>
                  </a:lnTo>
                  <a:lnTo>
                    <a:pt x="2161378" y="497041"/>
                  </a:lnTo>
                  <a:lnTo>
                    <a:pt x="2169147" y="448868"/>
                  </a:lnTo>
                  <a:lnTo>
                    <a:pt x="2169147" y="152400"/>
                  </a:lnTo>
                  <a:lnTo>
                    <a:pt x="2161378" y="104231"/>
                  </a:lnTo>
                  <a:lnTo>
                    <a:pt x="2139745" y="62396"/>
                  </a:lnTo>
                  <a:lnTo>
                    <a:pt x="2106755" y="29405"/>
                  </a:lnTo>
                  <a:lnTo>
                    <a:pt x="2064920" y="7769"/>
                  </a:lnTo>
                  <a:lnTo>
                    <a:pt x="2016747" y="0"/>
                  </a:lnTo>
                  <a:lnTo>
                    <a:pt x="152400" y="0"/>
                  </a:lnTo>
                  <a:close/>
                </a:path>
              </a:pathLst>
            </a:custGeom>
            <a:ln w="25400">
              <a:solidFill>
                <a:srgbClr val="231F20"/>
              </a:solidFill>
            </a:ln>
          </p:spPr>
          <p:txBody>
            <a:bodyPr wrap="square" lIns="0" tIns="0" rIns="0" bIns="0" rtlCol="0"/>
            <a:lstStyle/>
            <a:p>
              <a:endParaRPr/>
            </a:p>
          </p:txBody>
        </p:sp>
        <p:sp>
          <p:nvSpPr>
            <p:cNvPr id="31" name="object 29">
              <a:extLst>
                <a:ext uri="{FF2B5EF4-FFF2-40B4-BE49-F238E27FC236}">
                  <a16:creationId xmlns:a16="http://schemas.microsoft.com/office/drawing/2014/main" id="{B2FF920D-6002-A7C8-43AE-DB04E5866483}"/>
                </a:ext>
              </a:extLst>
            </p:cNvPr>
            <p:cNvSpPr txBox="1">
              <a:spLocks noGrp="1" noRot="1" noMove="1" noResize="1" noEditPoints="1" noAdjustHandles="1" noChangeArrowheads="1" noChangeShapeType="1"/>
            </p:cNvSpPr>
            <p:nvPr/>
          </p:nvSpPr>
          <p:spPr>
            <a:xfrm>
              <a:off x="1232004" y="809595"/>
              <a:ext cx="1256112" cy="260789"/>
            </a:xfrm>
            <a:prstGeom prst="rect">
              <a:avLst/>
            </a:prstGeom>
          </p:spPr>
          <p:txBody>
            <a:bodyPr vert="horz" wrap="square" lIns="0" tIns="12700" rIns="0" bIns="0" rtlCol="0">
              <a:spAutoFit/>
            </a:bodyPr>
            <a:lstStyle/>
            <a:p>
              <a:pPr marL="12700">
                <a:lnSpc>
                  <a:spcPct val="100000"/>
                </a:lnSpc>
                <a:spcBef>
                  <a:spcPts val="100"/>
                </a:spcBef>
              </a:pPr>
              <a:r>
                <a:rPr lang="en-GB" sz="1600" b="1" spc="-20">
                  <a:solidFill>
                    <a:srgbClr val="231F20"/>
                  </a:solidFill>
                  <a:latin typeface="HelveticaNeueLT Pro 65 Md" panose="020B0804020202020204" pitchFamily="34" charset="0"/>
                  <a:cs typeface="Arial"/>
                </a:rPr>
                <a:t>15</a:t>
              </a:r>
              <a:r>
                <a:rPr sz="1600" b="1" spc="-20">
                  <a:solidFill>
                    <a:srgbClr val="231F20"/>
                  </a:solidFill>
                  <a:latin typeface="HelveticaNeueLT Pro 65 Md" panose="020B0804020202020204" pitchFamily="34" charset="0"/>
                  <a:cs typeface="Arial"/>
                </a:rPr>
                <a:t> </a:t>
              </a:r>
              <a:r>
                <a:rPr sz="1600" b="1" spc="-10">
                  <a:solidFill>
                    <a:srgbClr val="231F20"/>
                  </a:solidFill>
                  <a:latin typeface="HelveticaNeueLT Pro 65 Md" panose="020B0804020202020204" pitchFamily="34" charset="0"/>
                  <a:cs typeface="Arial"/>
                </a:rPr>
                <a:t>Minutes</a:t>
              </a:r>
              <a:endParaRPr sz="1600">
                <a:latin typeface="HelveticaNeueLT Pro 65 Md" panose="020B0804020202020204" pitchFamily="34" charset="0"/>
                <a:cs typeface="Arial"/>
              </a:endParaRPr>
            </a:p>
          </p:txBody>
        </p:sp>
        <p:sp>
          <p:nvSpPr>
            <p:cNvPr id="32" name="object 31">
              <a:extLst>
                <a:ext uri="{FF2B5EF4-FFF2-40B4-BE49-F238E27FC236}">
                  <a16:creationId xmlns:a16="http://schemas.microsoft.com/office/drawing/2014/main" id="{0A5FCF17-F61C-596E-A047-BC53112CB424}"/>
                </a:ext>
              </a:extLst>
            </p:cNvPr>
            <p:cNvSpPr>
              <a:spLocks noGrp="1" noRot="1" noMove="1" noResize="1" noEditPoints="1" noAdjustHandles="1" noChangeArrowheads="1" noChangeShapeType="1"/>
            </p:cNvSpPr>
            <p:nvPr/>
          </p:nvSpPr>
          <p:spPr>
            <a:xfrm>
              <a:off x="552700" y="652317"/>
              <a:ext cx="2163445" cy="601345"/>
            </a:xfrm>
            <a:custGeom>
              <a:avLst/>
              <a:gdLst/>
              <a:ahLst/>
              <a:cxnLst/>
              <a:rect l="l" t="t" r="r" b="b"/>
              <a:pathLst>
                <a:path w="2163445" h="601344">
                  <a:moveTo>
                    <a:pt x="152400" y="0"/>
                  </a:moveTo>
                  <a:lnTo>
                    <a:pt x="104231" y="7769"/>
                  </a:lnTo>
                  <a:lnTo>
                    <a:pt x="62396" y="29405"/>
                  </a:lnTo>
                  <a:lnTo>
                    <a:pt x="29405" y="62396"/>
                  </a:lnTo>
                  <a:lnTo>
                    <a:pt x="7769" y="104231"/>
                  </a:lnTo>
                  <a:lnTo>
                    <a:pt x="0" y="152400"/>
                  </a:lnTo>
                  <a:lnTo>
                    <a:pt x="0" y="448868"/>
                  </a:lnTo>
                  <a:lnTo>
                    <a:pt x="7769" y="497041"/>
                  </a:lnTo>
                  <a:lnTo>
                    <a:pt x="29405" y="538877"/>
                  </a:lnTo>
                  <a:lnTo>
                    <a:pt x="62396" y="571866"/>
                  </a:lnTo>
                  <a:lnTo>
                    <a:pt x="104231" y="593500"/>
                  </a:lnTo>
                  <a:lnTo>
                    <a:pt x="152400" y="601268"/>
                  </a:lnTo>
                  <a:lnTo>
                    <a:pt x="2010803" y="601268"/>
                  </a:lnTo>
                  <a:lnTo>
                    <a:pt x="2058971" y="593500"/>
                  </a:lnTo>
                  <a:lnTo>
                    <a:pt x="2100806" y="571866"/>
                  </a:lnTo>
                  <a:lnTo>
                    <a:pt x="2133797" y="538877"/>
                  </a:lnTo>
                  <a:lnTo>
                    <a:pt x="2155433" y="497041"/>
                  </a:lnTo>
                  <a:lnTo>
                    <a:pt x="2163203" y="448868"/>
                  </a:lnTo>
                  <a:lnTo>
                    <a:pt x="2163203" y="152400"/>
                  </a:lnTo>
                  <a:lnTo>
                    <a:pt x="2155433" y="104231"/>
                  </a:lnTo>
                  <a:lnTo>
                    <a:pt x="2133797" y="62396"/>
                  </a:lnTo>
                  <a:lnTo>
                    <a:pt x="2100806" y="29405"/>
                  </a:lnTo>
                  <a:lnTo>
                    <a:pt x="2058971" y="7769"/>
                  </a:lnTo>
                  <a:lnTo>
                    <a:pt x="2010803" y="0"/>
                  </a:lnTo>
                  <a:lnTo>
                    <a:pt x="152400" y="0"/>
                  </a:lnTo>
                  <a:close/>
                </a:path>
              </a:pathLst>
            </a:custGeom>
            <a:ln w="25400">
              <a:solidFill>
                <a:srgbClr val="231F20"/>
              </a:solidFill>
            </a:ln>
          </p:spPr>
          <p:txBody>
            <a:bodyPr wrap="square" lIns="0" tIns="0" rIns="0" bIns="0" rtlCol="0"/>
            <a:lstStyle/>
            <a:p>
              <a:endParaRPr/>
            </a:p>
          </p:txBody>
        </p:sp>
        <p:pic>
          <p:nvPicPr>
            <p:cNvPr id="33" name="object 32">
              <a:extLst>
                <a:ext uri="{FF2B5EF4-FFF2-40B4-BE49-F238E27FC236}">
                  <a16:creationId xmlns:a16="http://schemas.microsoft.com/office/drawing/2014/main" id="{B39D14F9-81FA-068D-4D67-65D7A5E6BF6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3" cstate="print"/>
            <a:stretch>
              <a:fillRect/>
            </a:stretch>
          </p:blipFill>
          <p:spPr>
            <a:xfrm>
              <a:off x="566445" y="1288618"/>
              <a:ext cx="693546" cy="602983"/>
            </a:xfrm>
            <a:prstGeom prst="rect">
              <a:avLst/>
            </a:prstGeom>
          </p:spPr>
        </p:pic>
        <p:pic>
          <p:nvPicPr>
            <p:cNvPr id="34" name="object 33">
              <a:extLst>
                <a:ext uri="{FF2B5EF4-FFF2-40B4-BE49-F238E27FC236}">
                  <a16:creationId xmlns:a16="http://schemas.microsoft.com/office/drawing/2014/main" id="{61F56123-73AC-1D66-00E4-18262076819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4" cstate="print"/>
            <a:stretch>
              <a:fillRect/>
            </a:stretch>
          </p:blipFill>
          <p:spPr>
            <a:xfrm>
              <a:off x="621550" y="695553"/>
              <a:ext cx="453593" cy="514794"/>
            </a:xfrm>
            <a:prstGeom prst="rect">
              <a:avLst/>
            </a:prstGeom>
          </p:spPr>
        </p:pic>
        <p:pic>
          <p:nvPicPr>
            <p:cNvPr id="35" name="object 34">
              <a:extLst>
                <a:ext uri="{FF2B5EF4-FFF2-40B4-BE49-F238E27FC236}">
                  <a16:creationId xmlns:a16="http://schemas.microsoft.com/office/drawing/2014/main" id="{BB777BD3-B11B-8AD5-8E05-9272040807AE}"/>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5" cstate="print"/>
            <a:stretch>
              <a:fillRect/>
            </a:stretch>
          </p:blipFill>
          <p:spPr>
            <a:xfrm>
              <a:off x="583818" y="2915589"/>
              <a:ext cx="612622" cy="540003"/>
            </a:xfrm>
            <a:prstGeom prst="rect">
              <a:avLst/>
            </a:prstGeom>
          </p:spPr>
        </p:pic>
        <p:pic>
          <p:nvPicPr>
            <p:cNvPr id="36" name="object 35" descr="British Red Cross logo.">
              <a:extLst>
                <a:ext uri="{FF2B5EF4-FFF2-40B4-BE49-F238E27FC236}">
                  <a16:creationId xmlns:a16="http://schemas.microsoft.com/office/drawing/2014/main" id="{0BD818D7-6A92-B6D0-6225-4CBA34D438E1}"/>
                </a:ext>
              </a:extLst>
            </p:cNvPr>
            <p:cNvPicPr>
              <a:picLocks noGrp="1" noRot="1" noMove="1" noResize="1" noEditPoints="1" noAdjustHandles="1" noChangeArrowheads="1" noChangeShapeType="1" noCrop="1"/>
            </p:cNvPicPr>
            <p:nvPr/>
          </p:nvPicPr>
          <p:blipFill>
            <a:blip r:embed="rId6" cstate="print"/>
            <a:stretch>
              <a:fillRect/>
            </a:stretch>
          </p:blipFill>
          <p:spPr>
            <a:xfrm>
              <a:off x="10267201" y="401202"/>
              <a:ext cx="367195" cy="1710426"/>
            </a:xfrm>
            <a:prstGeom prst="rect">
              <a:avLst/>
            </a:prstGeom>
          </p:spPr>
        </p:pic>
        <p:pic>
          <p:nvPicPr>
            <p:cNvPr id="37" name="object 36">
              <a:extLst>
                <a:ext uri="{FF2B5EF4-FFF2-40B4-BE49-F238E27FC236}">
                  <a16:creationId xmlns:a16="http://schemas.microsoft.com/office/drawing/2014/main" id="{350B203F-62F3-FE66-EF26-90ABD4EEBA27}"/>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7" cstate="print"/>
            <a:stretch>
              <a:fillRect/>
            </a:stretch>
          </p:blipFill>
          <p:spPr>
            <a:xfrm>
              <a:off x="640587" y="1997151"/>
              <a:ext cx="504405" cy="492150"/>
            </a:xfrm>
            <a:prstGeom prst="rect">
              <a:avLst/>
            </a:prstGeom>
          </p:spPr>
        </p:pic>
        <p:sp>
          <p:nvSpPr>
            <p:cNvPr id="38" name="object 37">
              <a:extLst>
                <a:ext uri="{FF2B5EF4-FFF2-40B4-BE49-F238E27FC236}">
                  <a16:creationId xmlns:a16="http://schemas.microsoft.com/office/drawing/2014/main" id="{407ECD76-2D5D-61A7-7994-72E80A496C79}"/>
                </a:ext>
              </a:extLst>
            </p:cNvPr>
            <p:cNvSpPr txBox="1">
              <a:spLocks noGrp="1" noRot="1" noMove="1" noResize="1" noEditPoints="1" noAdjustHandles="1" noChangeArrowheads="1" noChangeShapeType="1"/>
            </p:cNvSpPr>
            <p:nvPr/>
          </p:nvSpPr>
          <p:spPr>
            <a:xfrm>
              <a:off x="320850" y="7127564"/>
              <a:ext cx="9893300" cy="177800"/>
            </a:xfrm>
            <a:prstGeom prst="rect">
              <a:avLst/>
            </a:prstGeom>
          </p:spPr>
          <p:txBody>
            <a:bodyPr vert="horz" wrap="square" lIns="0" tIns="12700" rIns="0" bIns="0" rtlCol="0">
              <a:spAutoFit/>
            </a:bodyPr>
            <a:lstStyle/>
            <a:p>
              <a:pPr marL="12700">
                <a:lnSpc>
                  <a:spcPct val="100000"/>
                </a:lnSpc>
                <a:spcBef>
                  <a:spcPts val="100"/>
                </a:spcBef>
              </a:pPr>
              <a:r>
                <a:rPr sz="1000" i="1">
                  <a:solidFill>
                    <a:srgbClr val="231F20"/>
                  </a:solidFill>
                  <a:latin typeface="Arial"/>
                  <a:cs typeface="Arial"/>
                </a:rPr>
                <a:t>The</a:t>
              </a:r>
              <a:r>
                <a:rPr sz="1000" i="1" spc="-20">
                  <a:solidFill>
                    <a:srgbClr val="231F20"/>
                  </a:solidFill>
                  <a:latin typeface="Arial"/>
                  <a:cs typeface="Arial"/>
                </a:rPr>
                <a:t> </a:t>
              </a:r>
              <a:r>
                <a:rPr sz="1000" i="1">
                  <a:solidFill>
                    <a:srgbClr val="231F20"/>
                  </a:solidFill>
                  <a:latin typeface="Arial"/>
                  <a:cs typeface="Arial"/>
                </a:rPr>
                <a:t>British</a:t>
              </a:r>
              <a:r>
                <a:rPr sz="1000" i="1" spc="-10">
                  <a:solidFill>
                    <a:srgbClr val="231F20"/>
                  </a:solidFill>
                  <a:latin typeface="Arial"/>
                  <a:cs typeface="Arial"/>
                </a:rPr>
                <a:t> </a:t>
              </a:r>
              <a:r>
                <a:rPr sz="1000" i="1">
                  <a:solidFill>
                    <a:srgbClr val="231F20"/>
                  </a:solidFill>
                  <a:latin typeface="Arial"/>
                  <a:cs typeface="Arial"/>
                </a:rPr>
                <a:t>Red</a:t>
              </a:r>
              <a:r>
                <a:rPr sz="1000" i="1" spc="-15">
                  <a:solidFill>
                    <a:srgbClr val="231F20"/>
                  </a:solidFill>
                  <a:latin typeface="Arial"/>
                  <a:cs typeface="Arial"/>
                </a:rPr>
                <a:t> </a:t>
              </a:r>
              <a:r>
                <a:rPr sz="1000" i="1">
                  <a:solidFill>
                    <a:srgbClr val="231F20"/>
                  </a:solidFill>
                  <a:latin typeface="Arial"/>
                  <a:cs typeface="Arial"/>
                </a:rPr>
                <a:t>Cross</a:t>
              </a:r>
              <a:r>
                <a:rPr sz="1000" i="1" spc="-15">
                  <a:solidFill>
                    <a:srgbClr val="231F20"/>
                  </a:solidFill>
                  <a:latin typeface="Arial"/>
                  <a:cs typeface="Arial"/>
                </a:rPr>
                <a:t> </a:t>
              </a:r>
              <a:r>
                <a:rPr sz="1000" i="1">
                  <a:solidFill>
                    <a:srgbClr val="231F20"/>
                  </a:solidFill>
                  <a:latin typeface="Arial"/>
                  <a:cs typeface="Arial"/>
                </a:rPr>
                <a:t>Society</a:t>
              </a:r>
              <a:r>
                <a:rPr sz="1000" i="1" spc="-5">
                  <a:solidFill>
                    <a:srgbClr val="231F20"/>
                  </a:solidFill>
                  <a:latin typeface="Arial"/>
                  <a:cs typeface="Arial"/>
                </a:rPr>
                <a:t> </a:t>
              </a:r>
              <a:r>
                <a:rPr sz="1000" i="1">
                  <a:solidFill>
                    <a:srgbClr val="231F20"/>
                  </a:solidFill>
                  <a:latin typeface="Arial"/>
                  <a:cs typeface="Arial"/>
                </a:rPr>
                <a:t>©</a:t>
              </a:r>
              <a:r>
                <a:rPr sz="1000" i="1" spc="-10">
                  <a:solidFill>
                    <a:srgbClr val="231F20"/>
                  </a:solidFill>
                  <a:latin typeface="Arial"/>
                  <a:cs typeface="Arial"/>
                </a:rPr>
                <a:t> </a:t>
              </a:r>
              <a:r>
                <a:rPr sz="1000" i="1">
                  <a:solidFill>
                    <a:srgbClr val="231F20"/>
                  </a:solidFill>
                  <a:latin typeface="Arial"/>
                  <a:cs typeface="Arial"/>
                </a:rPr>
                <a:t>2022</a:t>
              </a:r>
              <a:r>
                <a:rPr sz="1000" i="1" spc="-15">
                  <a:solidFill>
                    <a:srgbClr val="231F20"/>
                  </a:solidFill>
                  <a:latin typeface="Arial"/>
                  <a:cs typeface="Arial"/>
                </a:rPr>
                <a:t> </a:t>
              </a:r>
              <a:r>
                <a:rPr sz="1000" i="1">
                  <a:solidFill>
                    <a:srgbClr val="231F20"/>
                  </a:solidFill>
                  <a:latin typeface="Arial"/>
                  <a:cs typeface="Arial"/>
                </a:rPr>
                <a:t>incorporated</a:t>
              </a:r>
              <a:r>
                <a:rPr sz="1000" i="1" spc="-15">
                  <a:solidFill>
                    <a:srgbClr val="231F20"/>
                  </a:solidFill>
                  <a:latin typeface="Arial"/>
                  <a:cs typeface="Arial"/>
                </a:rPr>
                <a:t> </a:t>
              </a:r>
              <a:r>
                <a:rPr sz="1000" i="1">
                  <a:solidFill>
                    <a:srgbClr val="231F20"/>
                  </a:solidFill>
                  <a:latin typeface="Arial"/>
                  <a:cs typeface="Arial"/>
                </a:rPr>
                <a:t>by</a:t>
              </a:r>
              <a:r>
                <a:rPr sz="1000" i="1" spc="-10">
                  <a:solidFill>
                    <a:srgbClr val="231F20"/>
                  </a:solidFill>
                  <a:latin typeface="Arial"/>
                  <a:cs typeface="Arial"/>
                </a:rPr>
                <a:t> </a:t>
              </a:r>
              <a:r>
                <a:rPr sz="1000" i="1">
                  <a:solidFill>
                    <a:srgbClr val="231F20"/>
                  </a:solidFill>
                  <a:latin typeface="Arial"/>
                  <a:cs typeface="Arial"/>
                </a:rPr>
                <a:t>Royal</a:t>
              </a:r>
              <a:r>
                <a:rPr sz="1000" i="1" spc="-15">
                  <a:solidFill>
                    <a:srgbClr val="231F20"/>
                  </a:solidFill>
                  <a:latin typeface="Arial"/>
                  <a:cs typeface="Arial"/>
                </a:rPr>
                <a:t> </a:t>
              </a:r>
              <a:r>
                <a:rPr sz="1000" i="1">
                  <a:solidFill>
                    <a:srgbClr val="231F20"/>
                  </a:solidFill>
                  <a:latin typeface="Arial"/>
                  <a:cs typeface="Arial"/>
                </a:rPr>
                <a:t>Charter</a:t>
              </a:r>
              <a:r>
                <a:rPr sz="1000" i="1" spc="-15">
                  <a:solidFill>
                    <a:srgbClr val="231F20"/>
                  </a:solidFill>
                  <a:latin typeface="Arial"/>
                  <a:cs typeface="Arial"/>
                </a:rPr>
                <a:t> </a:t>
              </a:r>
              <a:r>
                <a:rPr sz="1000" i="1">
                  <a:solidFill>
                    <a:srgbClr val="231F20"/>
                  </a:solidFill>
                  <a:latin typeface="Arial"/>
                  <a:cs typeface="Arial"/>
                </a:rPr>
                <a:t>1908,</a:t>
              </a:r>
              <a:r>
                <a:rPr sz="1000" i="1" spc="-15">
                  <a:solidFill>
                    <a:srgbClr val="231F20"/>
                  </a:solidFill>
                  <a:latin typeface="Arial"/>
                  <a:cs typeface="Arial"/>
                </a:rPr>
                <a:t> </a:t>
              </a:r>
              <a:r>
                <a:rPr sz="1000" i="1">
                  <a:solidFill>
                    <a:srgbClr val="231F20"/>
                  </a:solidFill>
                  <a:latin typeface="Arial"/>
                  <a:cs typeface="Arial"/>
                </a:rPr>
                <a:t>is</a:t>
              </a:r>
              <a:r>
                <a:rPr sz="1000" i="1" spc="-15">
                  <a:solidFill>
                    <a:srgbClr val="231F20"/>
                  </a:solidFill>
                  <a:latin typeface="Arial"/>
                  <a:cs typeface="Arial"/>
                </a:rPr>
                <a:t> </a:t>
              </a:r>
              <a:r>
                <a:rPr sz="1000" i="1">
                  <a:solidFill>
                    <a:srgbClr val="231F20"/>
                  </a:solidFill>
                  <a:latin typeface="Arial"/>
                  <a:cs typeface="Arial"/>
                </a:rPr>
                <a:t>a</a:t>
              </a:r>
              <a:r>
                <a:rPr sz="1000" i="1" spc="-10">
                  <a:solidFill>
                    <a:srgbClr val="231F20"/>
                  </a:solidFill>
                  <a:latin typeface="Arial"/>
                  <a:cs typeface="Arial"/>
                </a:rPr>
                <a:t> </a:t>
              </a:r>
              <a:r>
                <a:rPr sz="1000" i="1">
                  <a:solidFill>
                    <a:srgbClr val="231F20"/>
                  </a:solidFill>
                  <a:latin typeface="Arial"/>
                  <a:cs typeface="Arial"/>
                </a:rPr>
                <a:t>charity</a:t>
              </a:r>
              <a:r>
                <a:rPr sz="1000" i="1" spc="-10">
                  <a:solidFill>
                    <a:srgbClr val="231F20"/>
                  </a:solidFill>
                  <a:latin typeface="Arial"/>
                  <a:cs typeface="Arial"/>
                </a:rPr>
                <a:t> </a:t>
              </a:r>
              <a:r>
                <a:rPr sz="1000" i="1">
                  <a:solidFill>
                    <a:srgbClr val="231F20"/>
                  </a:solidFill>
                  <a:latin typeface="Arial"/>
                  <a:cs typeface="Arial"/>
                </a:rPr>
                <a:t>registered</a:t>
              </a:r>
              <a:r>
                <a:rPr sz="1000" i="1" spc="-10">
                  <a:solidFill>
                    <a:srgbClr val="231F20"/>
                  </a:solidFill>
                  <a:latin typeface="Arial"/>
                  <a:cs typeface="Arial"/>
                </a:rPr>
                <a:t> </a:t>
              </a:r>
              <a:r>
                <a:rPr sz="1000" i="1">
                  <a:solidFill>
                    <a:srgbClr val="231F20"/>
                  </a:solidFill>
                  <a:latin typeface="Arial"/>
                  <a:cs typeface="Arial"/>
                </a:rPr>
                <a:t>in</a:t>
              </a:r>
              <a:r>
                <a:rPr sz="1000" i="1" spc="-15">
                  <a:solidFill>
                    <a:srgbClr val="231F20"/>
                  </a:solidFill>
                  <a:latin typeface="Arial"/>
                  <a:cs typeface="Arial"/>
                </a:rPr>
                <a:t> </a:t>
              </a:r>
              <a:r>
                <a:rPr sz="1000" i="1">
                  <a:solidFill>
                    <a:srgbClr val="231F20"/>
                  </a:solidFill>
                  <a:latin typeface="Arial"/>
                  <a:cs typeface="Arial"/>
                </a:rPr>
                <a:t>England</a:t>
              </a:r>
              <a:r>
                <a:rPr sz="1000" i="1" spc="-5">
                  <a:solidFill>
                    <a:srgbClr val="231F20"/>
                  </a:solidFill>
                  <a:latin typeface="Arial"/>
                  <a:cs typeface="Arial"/>
                </a:rPr>
                <a:t> </a:t>
              </a:r>
              <a:r>
                <a:rPr sz="1000" i="1">
                  <a:solidFill>
                    <a:srgbClr val="231F20"/>
                  </a:solidFill>
                  <a:latin typeface="Arial"/>
                  <a:cs typeface="Arial"/>
                </a:rPr>
                <a:t>and</a:t>
              </a:r>
              <a:r>
                <a:rPr sz="1000" i="1" spc="-15">
                  <a:solidFill>
                    <a:srgbClr val="231F20"/>
                  </a:solidFill>
                  <a:latin typeface="Arial"/>
                  <a:cs typeface="Arial"/>
                </a:rPr>
                <a:t> </a:t>
              </a:r>
              <a:r>
                <a:rPr sz="1000" i="1">
                  <a:solidFill>
                    <a:srgbClr val="231F20"/>
                  </a:solidFill>
                  <a:latin typeface="Arial"/>
                  <a:cs typeface="Arial"/>
                </a:rPr>
                <a:t>Wales</a:t>
              </a:r>
              <a:r>
                <a:rPr sz="1000" i="1" spc="-15">
                  <a:solidFill>
                    <a:srgbClr val="231F20"/>
                  </a:solidFill>
                  <a:latin typeface="Arial"/>
                  <a:cs typeface="Arial"/>
                </a:rPr>
                <a:t> </a:t>
              </a:r>
              <a:r>
                <a:rPr sz="1000" i="1">
                  <a:solidFill>
                    <a:srgbClr val="231F20"/>
                  </a:solidFill>
                  <a:latin typeface="Arial"/>
                  <a:cs typeface="Arial"/>
                </a:rPr>
                <a:t>(220949),</a:t>
              </a:r>
              <a:r>
                <a:rPr sz="1000" i="1" spc="-10">
                  <a:solidFill>
                    <a:srgbClr val="231F20"/>
                  </a:solidFill>
                  <a:latin typeface="Arial"/>
                  <a:cs typeface="Arial"/>
                </a:rPr>
                <a:t> </a:t>
              </a:r>
              <a:r>
                <a:rPr sz="1000" i="1">
                  <a:solidFill>
                    <a:srgbClr val="231F20"/>
                  </a:solidFill>
                  <a:latin typeface="Arial"/>
                  <a:cs typeface="Arial"/>
                </a:rPr>
                <a:t>Scotland</a:t>
              </a:r>
              <a:r>
                <a:rPr sz="1000" i="1" spc="-10">
                  <a:solidFill>
                    <a:srgbClr val="231F20"/>
                  </a:solidFill>
                  <a:latin typeface="Arial"/>
                  <a:cs typeface="Arial"/>
                </a:rPr>
                <a:t> </a:t>
              </a:r>
              <a:r>
                <a:rPr sz="1000" i="1">
                  <a:solidFill>
                    <a:srgbClr val="231F20"/>
                  </a:solidFill>
                  <a:latin typeface="Arial"/>
                  <a:cs typeface="Arial"/>
                </a:rPr>
                <a:t>(SC037738)</a:t>
              </a:r>
              <a:r>
                <a:rPr sz="1000" i="1" spc="-5">
                  <a:solidFill>
                    <a:srgbClr val="231F20"/>
                  </a:solidFill>
                  <a:latin typeface="Arial"/>
                  <a:cs typeface="Arial"/>
                </a:rPr>
                <a:t> </a:t>
              </a:r>
              <a:r>
                <a:rPr sz="1000" i="1">
                  <a:solidFill>
                    <a:srgbClr val="231F20"/>
                  </a:solidFill>
                  <a:latin typeface="Arial"/>
                  <a:cs typeface="Arial"/>
                </a:rPr>
                <a:t>and</a:t>
              </a:r>
              <a:r>
                <a:rPr sz="1000" i="1" spc="-15">
                  <a:solidFill>
                    <a:srgbClr val="231F20"/>
                  </a:solidFill>
                  <a:latin typeface="Arial"/>
                  <a:cs typeface="Arial"/>
                </a:rPr>
                <a:t> </a:t>
              </a:r>
              <a:r>
                <a:rPr sz="1000" i="1">
                  <a:solidFill>
                    <a:srgbClr val="231F20"/>
                  </a:solidFill>
                  <a:latin typeface="Arial"/>
                  <a:cs typeface="Arial"/>
                </a:rPr>
                <a:t>Isle</a:t>
              </a:r>
              <a:r>
                <a:rPr sz="1000" i="1" spc="-10">
                  <a:solidFill>
                    <a:srgbClr val="231F20"/>
                  </a:solidFill>
                  <a:latin typeface="Arial"/>
                  <a:cs typeface="Arial"/>
                </a:rPr>
                <a:t> </a:t>
              </a:r>
              <a:r>
                <a:rPr sz="1000" i="1">
                  <a:solidFill>
                    <a:srgbClr val="231F20"/>
                  </a:solidFill>
                  <a:latin typeface="Arial"/>
                  <a:cs typeface="Arial"/>
                </a:rPr>
                <a:t>of</a:t>
              </a:r>
              <a:r>
                <a:rPr sz="1000" i="1" spc="-15">
                  <a:solidFill>
                    <a:srgbClr val="231F20"/>
                  </a:solidFill>
                  <a:latin typeface="Arial"/>
                  <a:cs typeface="Arial"/>
                </a:rPr>
                <a:t> </a:t>
              </a:r>
              <a:r>
                <a:rPr sz="1000" i="1">
                  <a:solidFill>
                    <a:srgbClr val="231F20"/>
                  </a:solidFill>
                  <a:latin typeface="Arial"/>
                  <a:cs typeface="Arial"/>
                </a:rPr>
                <a:t>Man</a:t>
              </a:r>
              <a:r>
                <a:rPr sz="1000" i="1" spc="-5">
                  <a:solidFill>
                    <a:srgbClr val="231F20"/>
                  </a:solidFill>
                  <a:latin typeface="Arial"/>
                  <a:cs typeface="Arial"/>
                </a:rPr>
                <a:t> </a:t>
              </a:r>
              <a:r>
                <a:rPr sz="1000" i="1" spc="-10">
                  <a:solidFill>
                    <a:srgbClr val="231F20"/>
                  </a:solidFill>
                  <a:latin typeface="Arial"/>
                  <a:cs typeface="Arial"/>
                </a:rPr>
                <a:t>(0752)</a:t>
              </a:r>
              <a:endParaRPr sz="1000">
                <a:latin typeface="Arial"/>
                <a:cs typeface="Arial"/>
              </a:endParaRPr>
            </a:p>
          </p:txBody>
        </p:sp>
        <p:sp>
          <p:nvSpPr>
            <p:cNvPr id="39" name="object 38">
              <a:extLst>
                <a:ext uri="{FF2B5EF4-FFF2-40B4-BE49-F238E27FC236}">
                  <a16:creationId xmlns:a16="http://schemas.microsoft.com/office/drawing/2014/main" id="{ED870321-DEAD-BA04-C4B2-A09D3A400307}"/>
                </a:ext>
              </a:extLst>
            </p:cNvPr>
            <p:cNvSpPr txBox="1">
              <a:spLocks noGrp="1" noRot="1" noMove="1" noResize="1" noEditPoints="1" noAdjustHandles="1" noChangeArrowheads="1" noChangeShapeType="1"/>
            </p:cNvSpPr>
            <p:nvPr/>
          </p:nvSpPr>
          <p:spPr>
            <a:xfrm>
              <a:off x="1269306" y="2657779"/>
              <a:ext cx="1507511" cy="1004425"/>
            </a:xfrm>
            <a:prstGeom prst="rect">
              <a:avLst/>
            </a:prstGeom>
          </p:spPr>
          <p:txBody>
            <a:bodyPr vert="horz" wrap="square" lIns="0" tIns="12700" rIns="0" bIns="0" rtlCol="0">
              <a:spAutoFit/>
            </a:bodyPr>
            <a:lstStyle/>
            <a:p>
              <a:pPr marL="12700" marR="5080">
                <a:lnSpc>
                  <a:spcPct val="100000"/>
                </a:lnSpc>
                <a:spcBef>
                  <a:spcPts val="100"/>
                </a:spcBef>
              </a:pPr>
              <a:r>
                <a:rPr lang="en-GB" sz="1600" b="1" spc="-20">
                  <a:solidFill>
                    <a:srgbClr val="DC2327"/>
                  </a:solidFill>
                  <a:latin typeface="HelveticaNeueLT Pro 65 Md" panose="020B0804020202020204" pitchFamily="34" charset="0"/>
                  <a:cs typeface="Arial"/>
                </a:rPr>
                <a:t>Learn</a:t>
              </a:r>
              <a:r>
                <a:rPr sz="1600" b="1" spc="-60">
                  <a:solidFill>
                    <a:srgbClr val="DC2327"/>
                  </a:solidFill>
                  <a:latin typeface="HelveticaNeueLT Pro 65 Md" panose="020B0804020202020204" pitchFamily="34" charset="0"/>
                  <a:cs typeface="Arial"/>
                </a:rPr>
                <a:t> </a:t>
              </a:r>
              <a:r>
                <a:rPr lang="en-GB" sz="1600" b="1">
                  <a:latin typeface="HelveticaNeueLT Pro 65 Md" panose="020B0804020202020204" pitchFamily="34" charset="0"/>
                  <a:cs typeface="Arial"/>
                </a:rPr>
                <a:t>how</a:t>
              </a:r>
              <a:br>
                <a:rPr lang="en-GB" sz="1600" b="1">
                  <a:latin typeface="HelveticaNeueLT Pro 65 Md" panose="020B0804020202020204" pitchFamily="34" charset="0"/>
                  <a:cs typeface="Arial"/>
                </a:rPr>
              </a:br>
              <a:r>
                <a:rPr lang="en-GB" sz="1600" b="1">
                  <a:latin typeface="HelveticaNeueLT Pro 65 Md" panose="020B0804020202020204" pitchFamily="34" charset="0"/>
                  <a:cs typeface="Arial"/>
                </a:rPr>
                <a:t>eco-anxiety can affect a person.</a:t>
              </a:r>
              <a:endParaRPr sz="1600">
                <a:latin typeface="HelveticaNeueLT Pro 65 Md" panose="020B0804020202020204" pitchFamily="34" charset="0"/>
                <a:cs typeface="Arial"/>
              </a:endParaRPr>
            </a:p>
          </p:txBody>
        </p:sp>
      </p:grpSp>
      <p:sp>
        <p:nvSpPr>
          <p:cNvPr id="40" name="Rectangle: Rounded Corners 39">
            <a:extLst>
              <a:ext uri="{FF2B5EF4-FFF2-40B4-BE49-F238E27FC236}">
                <a16:creationId xmlns:a16="http://schemas.microsoft.com/office/drawing/2014/main" id="{4F3C603E-3E03-5EE3-3D38-2EFE994DF19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66828" y="67160"/>
            <a:ext cx="2518326" cy="6546628"/>
          </a:xfrm>
          <a:prstGeom prst="roundRect">
            <a:avLst>
              <a:gd name="adj" fmla="val 9023"/>
            </a:avLst>
          </a:prstGeom>
          <a:noFill/>
          <a:ln w="76200">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C1F67841-B012-6705-AF0B-ACA2B561DFD9}"/>
              </a:ext>
            </a:extLst>
          </p:cNvPr>
          <p:cNvSpPr>
            <a:spLocks noGrp="1" noRot="1" noMove="1" noResize="1" noEditPoints="1" noAdjustHandles="1" noChangeArrowheads="1" noChangeShapeType="1"/>
          </p:cNvSpPr>
          <p:nvPr>
            <p:ph type="ctrTitle"/>
          </p:nvPr>
        </p:nvSpPr>
        <p:spPr>
          <a:xfrm>
            <a:off x="914401" y="-2387599"/>
            <a:ext cx="10363200" cy="2387599"/>
          </a:xfrm>
        </p:spPr>
        <p:txBody>
          <a:bodyPr vert="horz" lIns="91440" tIns="45720" rIns="91440" bIns="45720" rtlCol="0" anchor="b">
            <a:normAutofit/>
          </a:bodyPr>
          <a:lstStyle/>
          <a:p>
            <a:r>
              <a:rPr lang="en-GB"/>
              <a:t>Instructions</a:t>
            </a:r>
          </a:p>
        </p:txBody>
      </p:sp>
    </p:spTree>
    <p:extLst>
      <p:ext uri="{BB962C8B-B14F-4D97-AF65-F5344CB8AC3E}">
        <p14:creationId xmlns:p14="http://schemas.microsoft.com/office/powerpoint/2010/main" val="1307080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EB8C26-AD7B-B6C8-4F19-B602606F3B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85030" y="337318"/>
            <a:ext cx="10456211" cy="5505449"/>
          </a:xfrm>
          <a:prstGeom prst="rect">
            <a:avLst/>
          </a:prstGeom>
        </p:spPr>
      </p:pic>
      <p:pic>
        <p:nvPicPr>
          <p:cNvPr id="18" name="Picture 17" descr="A large question mark">
            <a:extLst>
              <a:ext uri="{FF2B5EF4-FFF2-40B4-BE49-F238E27FC236}">
                <a16:creationId xmlns:a16="http://schemas.microsoft.com/office/drawing/2014/main" id="{2AA7C2FA-77AB-5457-8BC8-0106FA776226}"/>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val="0"/>
              </a:ext>
            </a:extLst>
          </a:blip>
          <a:stretch>
            <a:fillRect/>
          </a:stretch>
        </p:blipFill>
        <p:spPr>
          <a:xfrm>
            <a:off x="472988" y="1015233"/>
            <a:ext cx="4940928" cy="4134695"/>
          </a:xfrm>
          <a:prstGeom prst="rect">
            <a:avLst/>
          </a:prstGeom>
        </p:spPr>
      </p:pic>
      <p:sp>
        <p:nvSpPr>
          <p:cNvPr id="2" name="Title 1">
            <a:extLst>
              <a:ext uri="{FF2B5EF4-FFF2-40B4-BE49-F238E27FC236}">
                <a16:creationId xmlns:a16="http://schemas.microsoft.com/office/drawing/2014/main" id="{C8ECA51D-48C6-5AF4-2C65-E04AFD288AEB}"/>
              </a:ext>
            </a:extLst>
          </p:cNvPr>
          <p:cNvSpPr txBox="1">
            <a:spLocks noGrp="1" noRot="1" noMove="1" noResize="1" noEditPoints="1" noAdjustHandles="1" noChangeArrowheads="1" noChangeShapeType="1"/>
          </p:cNvSpPr>
          <p:nvPr>
            <p:ph type="title" idx="4294967295"/>
          </p:nvPr>
        </p:nvSpPr>
        <p:spPr>
          <a:xfrm rot="16200000">
            <a:off x="10149081" y="1487969"/>
            <a:ext cx="288607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0000"/>
                </a:solidFill>
                <a:effectLst/>
                <a:uLnTx/>
                <a:uFillTx/>
                <a:latin typeface="HelveticaNeueLT Pro 55 Roman" panose="020B0604020202020204"/>
                <a:ea typeface="+mn-ea"/>
                <a:cs typeface="+mn-cs"/>
              </a:rPr>
              <a:t>Big question</a:t>
            </a:r>
          </a:p>
        </p:txBody>
      </p:sp>
      <p:grpSp>
        <p:nvGrpSpPr>
          <p:cNvPr id="6" name="Group 5" descr="A box containing the question: how can eco-anxiety affect a person?">
            <a:extLst>
              <a:ext uri="{FF2B5EF4-FFF2-40B4-BE49-F238E27FC236}">
                <a16:creationId xmlns:a16="http://schemas.microsoft.com/office/drawing/2014/main" id="{ACCA9206-C079-487F-4B22-8693B7E98672}"/>
              </a:ext>
            </a:extLst>
          </p:cNvPr>
          <p:cNvGrpSpPr>
            <a:grpSpLocks noGrp="1" noUngrp="1" noRot="1" noMove="1" noResize="1"/>
          </p:cNvGrpSpPr>
          <p:nvPr/>
        </p:nvGrpSpPr>
        <p:grpSpPr>
          <a:xfrm>
            <a:off x="8482818" y="3348857"/>
            <a:ext cx="2775826" cy="2493910"/>
            <a:chOff x="8482818" y="3348857"/>
            <a:chExt cx="2775826" cy="2493910"/>
          </a:xfrm>
        </p:grpSpPr>
        <p:sp>
          <p:nvSpPr>
            <p:cNvPr id="4" name="Rectangle 3">
              <a:extLst>
                <a:ext uri="{FF2B5EF4-FFF2-40B4-BE49-F238E27FC236}">
                  <a16:creationId xmlns:a16="http://schemas.microsoft.com/office/drawing/2014/main" id="{98B7657A-020A-1904-5D1E-46F2D9C5EA4F}"/>
                </a:ext>
              </a:extLst>
            </p:cNvPr>
            <p:cNvSpPr>
              <a:spLocks noGrp="1" noRot="1" noMove="1" noResize="1" noEditPoints="1" noAdjustHandles="1" noChangeArrowheads="1" noChangeShapeType="1"/>
            </p:cNvSpPr>
            <p:nvPr/>
          </p:nvSpPr>
          <p:spPr>
            <a:xfrm>
              <a:off x="8482818" y="3348857"/>
              <a:ext cx="2775826" cy="2493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5">
              <a:extLst>
                <a:ext uri="{FF2B5EF4-FFF2-40B4-BE49-F238E27FC236}">
                  <a16:creationId xmlns:a16="http://schemas.microsoft.com/office/drawing/2014/main" id="{D3640B6C-28BF-5E91-F761-D3C80198E2D6}"/>
                </a:ext>
              </a:extLst>
            </p:cNvPr>
            <p:cNvSpPr txBox="1">
              <a:spLocks noGrp="1" noRot="1" noMove="1" noResize="1" noEditPoints="1" noAdjustHandles="1" noChangeArrowheads="1" noChangeShapeType="1"/>
            </p:cNvSpPr>
            <p:nvPr/>
          </p:nvSpPr>
          <p:spPr>
            <a:xfrm>
              <a:off x="8595359" y="3611974"/>
              <a:ext cx="2416938" cy="19676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a:latin typeface="Arial" panose="020B0604020202020204" pitchFamily="34" charset="0"/>
                  <a:cs typeface="Arial" panose="020B0604020202020204" pitchFamily="34" charset="0"/>
                </a:rPr>
                <a:t>How can eco-anxiety affect a person?</a:t>
              </a:r>
            </a:p>
          </p:txBody>
        </p:sp>
      </p:grpSp>
      <p:pic>
        <p:nvPicPr>
          <p:cNvPr id="8" name="Picture 7" descr="An image of a girl holding a drawing of the Earth. The drawing is in colour, everything else, including the girl, is black and white.">
            <a:extLst>
              <a:ext uri="{FF2B5EF4-FFF2-40B4-BE49-F238E27FC236}">
                <a16:creationId xmlns:a16="http://schemas.microsoft.com/office/drawing/2014/main" id="{E6379A99-09BA-FF49-B144-2B67669E658E}"/>
              </a:ext>
            </a:extLst>
          </p:cNvPr>
          <p:cNvPicPr>
            <a:picLocks noGrp="1" noRot="1" noChangeAspect="1" noMove="1" noResize="1" noEditPoints="1" noAdjustHandles="1" noChangeArrowheads="1" noChangeShapeType="1" noCrop="1"/>
          </p:cNvPicPr>
          <p:nvPr/>
        </p:nvPicPr>
        <p:blipFill rotWithShape="1">
          <a:blip r:embed="rId5" cstate="screen">
            <a:extLst>
              <a:ext uri="{28A0092B-C50C-407E-A947-70E740481C1C}">
                <a14:useLocalDpi xmlns:a14="http://schemas.microsoft.com/office/drawing/2010/main" val="0"/>
              </a:ext>
            </a:extLst>
          </a:blip>
          <a:srcRect/>
          <a:stretch/>
        </p:blipFill>
        <p:spPr>
          <a:xfrm>
            <a:off x="4579212" y="2013131"/>
            <a:ext cx="3481946" cy="3199455"/>
          </a:xfrm>
          <a:prstGeom prst="rect">
            <a:avLst/>
          </a:prstGeom>
        </p:spPr>
      </p:pic>
      <p:pic>
        <p:nvPicPr>
          <p:cNvPr id="9" name="Picture 8" descr="An indicator showing the end of the slide and the start of the next.">
            <a:extLst>
              <a:ext uri="{FF2B5EF4-FFF2-40B4-BE49-F238E27FC236}">
                <a16:creationId xmlns:a16="http://schemas.microsoft.com/office/drawing/2014/main" id="{B44679E8-2992-500F-450B-C0D59119B69A}"/>
              </a:ext>
            </a:extLst>
          </p:cNvPr>
          <p:cNvPicPr>
            <a:picLocks noGrp="1" noRot="1" noChangeAspect="1" noMove="1" noResize="1" noEditPoints="1" noAdjustHandles="1" noChangeArrowheads="1" noChangeShapeType="1" noCrop="1"/>
          </p:cNvPicPr>
          <p:nvPr/>
        </p:nvPicPr>
        <p:blipFill rotWithShape="1">
          <a:blip r:embed="rId6"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
        <p:nvSpPr>
          <p:cNvPr id="3" name="Title 2">
            <a:extLst>
              <a:ext uri="{FF2B5EF4-FFF2-40B4-BE49-F238E27FC236}">
                <a16:creationId xmlns:a16="http://schemas.microsoft.com/office/drawing/2014/main" id="{9273E919-9A60-F28D-DCDB-D36C07DBFFD9}"/>
              </a:ext>
            </a:extLst>
          </p:cNvPr>
          <p:cNvSpPr>
            <a:spLocks noGrp="1" noRot="1" noMove="1" noResize="1" noEditPoints="1" noAdjustHandles="1" noChangeArrowheads="1" noChangeShapeType="1"/>
          </p:cNvSpPr>
          <p:nvPr/>
        </p:nvSpPr>
        <p:spPr>
          <a:xfrm>
            <a:off x="679622" y="-1325563"/>
            <a:ext cx="10478529"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Big question</a:t>
            </a:r>
          </a:p>
        </p:txBody>
      </p:sp>
    </p:spTree>
    <p:extLst>
      <p:ext uri="{BB962C8B-B14F-4D97-AF65-F5344CB8AC3E}">
        <p14:creationId xmlns:p14="http://schemas.microsoft.com/office/powerpoint/2010/main" val="40502222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7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78000">
                                          <p:cBhvr additive="base">
                                            <p:cTn id="7" dur="2100" fill="hold"/>
                                            <p:tgtEl>
                                              <p:spTgt spid="6"/>
                                            </p:tgtEl>
                                            <p:attrNameLst>
                                              <p:attrName>ppt_x</p:attrName>
                                            </p:attrNameLst>
                                          </p:cBhvr>
                                          <p:tavLst>
                                            <p:tav tm="0">
                                              <p:val>
                                                <p:strVal val="1+#ppt_w/2"/>
                                              </p:val>
                                            </p:tav>
                                            <p:tav tm="100000">
                                              <p:val>
                                                <p:strVal val="#ppt_x"/>
                                              </p:val>
                                            </p:tav>
                                          </p:tavLst>
                                        </p:anim>
                                        <p:anim calcmode="lin" valueType="num" p14:bounceEnd="78000">
                                          <p:cBhvr additive="base">
                                            <p:cTn id="8" dur="21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100"/>
                                </p:stCondLst>
                                <p:childTnLst>
                                  <p:par>
                                    <p:cTn id="10" presetID="14" presetClass="entr" presetSubtype="10" fill="hold" nodeType="afterEffect">
                                      <p:stCondLst>
                                        <p:cond delay="40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14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100" fill="hold"/>
                                            <p:tgtEl>
                                              <p:spTgt spid="6"/>
                                            </p:tgtEl>
                                            <p:attrNameLst>
                                              <p:attrName>ppt_x</p:attrName>
                                            </p:attrNameLst>
                                          </p:cBhvr>
                                          <p:tavLst>
                                            <p:tav tm="0">
                                              <p:val>
                                                <p:strVal val="1+#ppt_w/2"/>
                                              </p:val>
                                            </p:tav>
                                            <p:tav tm="100000">
                                              <p:val>
                                                <p:strVal val="#ppt_x"/>
                                              </p:val>
                                            </p:tav>
                                          </p:tavLst>
                                        </p:anim>
                                        <p:anim calcmode="lin" valueType="num">
                                          <p:cBhvr additive="base">
                                            <p:cTn id="8" dur="21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100"/>
                                </p:stCondLst>
                                <p:childTnLst>
                                  <p:par>
                                    <p:cTn id="10" presetID="14" presetClass="entr" presetSubtype="10" fill="hold" nodeType="afterEffect">
                                      <p:stCondLst>
                                        <p:cond delay="40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14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95B125-DC8D-E128-B1AD-A390623C5B05}"/>
              </a:ext>
            </a:extLst>
          </p:cNvPr>
          <p:cNvSpPr>
            <a:spLocks noGrp="1" noRot="1" noMove="1" noResize="1" noEditPoints="1" noAdjustHandles="1" noChangeArrowheads="1" noChangeShapeType="1"/>
          </p:cNvSpPr>
          <p:nvPr>
            <p:ph type="title" idx="4294967295"/>
          </p:nvPr>
        </p:nvSpPr>
        <p:spPr>
          <a:xfrm>
            <a:off x="679622" y="-1325563"/>
            <a:ext cx="10478529" cy="1325563"/>
          </a:xfrm>
        </p:spPr>
        <p:txBody>
          <a:bodyPr vert="horz" lIns="91440" tIns="45720" rIns="91440" bIns="45720" rtlCol="0" anchor="b">
            <a:normAutofit/>
          </a:bodyPr>
          <a:lstStyle/>
          <a:p>
            <a:r>
              <a:rPr lang="en-GB"/>
              <a:t>Thank you</a:t>
            </a:r>
          </a:p>
        </p:txBody>
      </p:sp>
      <p:pic>
        <p:nvPicPr>
          <p:cNvPr id="3" name="Picture 2" descr="Weather Together logo">
            <a:extLst>
              <a:ext uri="{FF2B5EF4-FFF2-40B4-BE49-F238E27FC236}">
                <a16:creationId xmlns:a16="http://schemas.microsoft.com/office/drawing/2014/main" id="{D761655E-C2D9-DB3D-2CCD-952A256BF24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149844" y="1600855"/>
            <a:ext cx="6025912" cy="3390900"/>
          </a:xfrm>
          <a:prstGeom prst="rect">
            <a:avLst/>
          </a:prstGeom>
        </p:spPr>
      </p:pic>
      <p:sp>
        <p:nvSpPr>
          <p:cNvPr id="4" name="TextBox 3">
            <a:extLst>
              <a:ext uri="{FF2B5EF4-FFF2-40B4-BE49-F238E27FC236}">
                <a16:creationId xmlns:a16="http://schemas.microsoft.com/office/drawing/2014/main" id="{44ACBA57-92F6-73B6-7FE1-83985AD9904A}"/>
              </a:ext>
            </a:extLst>
          </p:cNvPr>
          <p:cNvSpPr txBox="1">
            <a:spLocks noGrp="1" noRot="1" noMove="1" noResize="1" noEditPoints="1" noAdjustHandles="1" noChangeArrowheads="1" noChangeShapeType="1"/>
          </p:cNvSpPr>
          <p:nvPr/>
        </p:nvSpPr>
        <p:spPr>
          <a:xfrm>
            <a:off x="2016244" y="2711530"/>
            <a:ext cx="3009900" cy="584775"/>
          </a:xfrm>
          <a:prstGeom prst="rect">
            <a:avLst/>
          </a:prstGeom>
          <a:noFill/>
        </p:spPr>
        <p:txBody>
          <a:bodyPr wrap="square" rtlCol="0">
            <a:spAutoFit/>
          </a:bodyPr>
          <a:lstStyle/>
          <a:p>
            <a:r>
              <a:rPr lang="en-GB" sz="3200" b="1">
                <a:latin typeface="Arial" panose="020B0604020202020204" pitchFamily="34" charset="0"/>
                <a:cs typeface="Arial" panose="020B0604020202020204" pitchFamily="34" charset="0"/>
              </a:rPr>
              <a:t>Thank </a:t>
            </a:r>
            <a:r>
              <a:rPr lang="en-GB" sz="3200" b="1">
                <a:solidFill>
                  <a:srgbClr val="FF0000"/>
                </a:solidFill>
                <a:latin typeface="Arial" panose="020B0604020202020204" pitchFamily="34" charset="0"/>
                <a:cs typeface="Arial" panose="020B0604020202020204" pitchFamily="34" charset="0"/>
              </a:rPr>
              <a:t>you</a:t>
            </a:r>
            <a:r>
              <a:rPr lang="en-GB" sz="3200" b="1">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F9218B7B-536D-90D1-5E0A-ABAA32C1C956}"/>
              </a:ext>
            </a:extLst>
          </p:cNvPr>
          <p:cNvSpPr txBox="1">
            <a:spLocks noGrp="1" noRot="1" noMove="1" noResize="1" noEditPoints="1" noAdjustHandles="1" noChangeArrowheads="1" noChangeShapeType="1"/>
          </p:cNvSpPr>
          <p:nvPr/>
        </p:nvSpPr>
        <p:spPr>
          <a:xfrm rot="16200000">
            <a:off x="10979225" y="650560"/>
            <a:ext cx="1238304" cy="584775"/>
          </a:xfrm>
          <a:prstGeom prst="rect">
            <a:avLst/>
          </a:prstGeom>
          <a:noFill/>
        </p:spPr>
        <p:txBody>
          <a:bodyPr wrap="square" rtlCol="0">
            <a:spAutoFit/>
          </a:bodyPr>
          <a:lstStyle/>
          <a:p>
            <a:r>
              <a:rPr lang="en-GB" sz="3200" b="1">
                <a:solidFill>
                  <a:srgbClr val="FF0000"/>
                </a:solidFill>
                <a:latin typeface="HelveticaNeueLT Pro 55 Roman" panose="020B0604020202020204"/>
              </a:rPr>
              <a:t>End</a:t>
            </a:r>
          </a:p>
        </p:txBody>
      </p:sp>
      <p:pic>
        <p:nvPicPr>
          <p:cNvPr id="2" name="Picture 1" descr="An indicator showing the end of the slide and the start of the next.">
            <a:extLst>
              <a:ext uri="{FF2B5EF4-FFF2-40B4-BE49-F238E27FC236}">
                <a16:creationId xmlns:a16="http://schemas.microsoft.com/office/drawing/2014/main" id="{59DDD601-833C-5DD4-6179-164E06A9961B}"/>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Tree>
    <p:extLst>
      <p:ext uri="{BB962C8B-B14F-4D97-AF65-F5344CB8AC3E}">
        <p14:creationId xmlns:p14="http://schemas.microsoft.com/office/powerpoint/2010/main" val="101496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2721-A3D2-4500-EAF4-7E5351E294EE}"/>
              </a:ext>
            </a:extLst>
          </p:cNvPr>
          <p:cNvSpPr>
            <a:spLocks noGrp="1" noRot="1" noMove="1" noResize="1" noEditPoints="1" noAdjustHandles="1" noChangeArrowheads="1" noChangeShapeType="1"/>
          </p:cNvSpPr>
          <p:nvPr>
            <p:ph type="title"/>
          </p:nvPr>
        </p:nvSpPr>
        <p:spPr/>
        <p:txBody>
          <a:bodyPr>
            <a:normAutofit/>
          </a:bodyPr>
          <a:lstStyle/>
          <a:p>
            <a:r>
              <a:rPr lang="en-GB" sz="4000" b="1" dirty="0">
                <a:latin typeface="HelveticaNeueLT Pro 55 Roman"/>
              </a:rPr>
              <a:t>Resources and Support</a:t>
            </a:r>
          </a:p>
        </p:txBody>
      </p:sp>
      <p:pic>
        <p:nvPicPr>
          <p:cNvPr id="4" name="Picture 3" descr="An indicator showing the end of the slide and the start of the next.">
            <a:extLst>
              <a:ext uri="{FF2B5EF4-FFF2-40B4-BE49-F238E27FC236}">
                <a16:creationId xmlns:a16="http://schemas.microsoft.com/office/drawing/2014/main" id="{FCADFEA3-8C6A-A500-B286-757F339EA46F}"/>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Tree>
    <p:extLst>
      <p:ext uri="{BB962C8B-B14F-4D97-AF65-F5344CB8AC3E}">
        <p14:creationId xmlns:p14="http://schemas.microsoft.com/office/powerpoint/2010/main" val="312279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015D4-8924-4861-87A2-D779FDD89297}"/>
              </a:ext>
            </a:extLst>
          </p:cNvPr>
          <p:cNvSpPr>
            <a:spLocks noGrp="1" noRot="1" noMove="1" noResize="1" noEditPoints="1" noAdjustHandles="1" noChangeArrowheads="1" noChangeShapeType="1"/>
          </p:cNvSpPr>
          <p:nvPr>
            <p:ph type="title" idx="4294967295"/>
          </p:nvPr>
        </p:nvSpPr>
        <p:spPr>
          <a:xfrm>
            <a:off x="495358" y="404350"/>
            <a:ext cx="8342313" cy="644525"/>
          </a:xfrm>
        </p:spPr>
        <p:txBody>
          <a:bodyPr lIns="91440" tIns="45720" rIns="91440" bIns="45720" anchor="t"/>
          <a:lstStyle/>
          <a:p>
            <a:r>
              <a:rPr lang="en-GB" sz="3200"/>
              <a:t>Sources of support</a:t>
            </a:r>
          </a:p>
        </p:txBody>
      </p:sp>
      <p:sp>
        <p:nvSpPr>
          <p:cNvPr id="6" name="Rectangle 5">
            <a:extLst>
              <a:ext uri="{FF2B5EF4-FFF2-40B4-BE49-F238E27FC236}">
                <a16:creationId xmlns:a16="http://schemas.microsoft.com/office/drawing/2014/main" id="{327CBAE3-B39B-42D6-B705-85E21DEABDE9}"/>
              </a:ext>
            </a:extLst>
          </p:cNvPr>
          <p:cNvSpPr>
            <a:spLocks noGrp="1" noRot="1" noMove="1" noResize="1" noEditPoints="1" noAdjustHandles="1" noChangeArrowheads="1" noChangeShapeType="1"/>
          </p:cNvSpPr>
          <p:nvPr/>
        </p:nvSpPr>
        <p:spPr>
          <a:xfrm>
            <a:off x="495358" y="1551563"/>
            <a:ext cx="3264363" cy="3508653"/>
          </a:xfrm>
          <a:prstGeom prst="rect">
            <a:avLst/>
          </a:prstGeom>
        </p:spPr>
        <p:txBody>
          <a:bodyPr wrap="square">
            <a:spAutoFit/>
          </a:bodyPr>
          <a:lstStyle/>
          <a:p>
            <a:r>
              <a:rPr lang="en-GB" sz="2400" b="1">
                <a:latin typeface="HelveticaNeueLT Pro 65 Md" panose="020B0604020202020204" pitchFamily="34" charset="0"/>
              </a:rPr>
              <a:t>Contact Childline</a:t>
            </a:r>
          </a:p>
          <a:p>
            <a:r>
              <a:rPr lang="en-GB">
                <a:latin typeface="HelveticaNeueLT Pro 45 Lt" panose="020B0403020202020204" pitchFamily="34" charset="0"/>
              </a:rPr>
              <a:t>You can contact Childline about anything. Whatever your worry, it's better out than in. They are here to support you.</a:t>
            </a:r>
          </a:p>
          <a:p>
            <a:endParaRPr lang="en-GB">
              <a:latin typeface="HelveticaNeueLT Pro 45 Lt" panose="020B0403020202020204" pitchFamily="34" charset="0"/>
            </a:endParaRPr>
          </a:p>
          <a:p>
            <a:r>
              <a:rPr lang="en-GB">
                <a:latin typeface="HelveticaNeueLT Pro 45 Lt" panose="020B0403020202020204" pitchFamily="34" charset="0"/>
              </a:rPr>
              <a:t>You can reach them by:</a:t>
            </a:r>
          </a:p>
          <a:p>
            <a:pPr marL="285750" indent="-285750">
              <a:buFont typeface="Arial" panose="020B0604020202020204" pitchFamily="34" charset="0"/>
              <a:buChar char="•"/>
            </a:pPr>
            <a:r>
              <a:rPr lang="en-GB">
                <a:latin typeface="HelveticaNeueLT Pro 45 Lt" panose="020B0403020202020204" pitchFamily="34" charset="0"/>
              </a:rPr>
              <a:t>Call </a:t>
            </a:r>
            <a:r>
              <a:rPr lang="en-GB">
                <a:latin typeface="HelveticaNeueLT Pro 45 Lt" panose="020B0403020202020204" pitchFamily="34" charset="0"/>
                <a:hlinkClick r:id="rId3"/>
              </a:rPr>
              <a:t>0800 1111</a:t>
            </a:r>
            <a:r>
              <a:rPr lang="en-GB">
                <a:latin typeface="HelveticaNeueLT Pro 45 Lt" panose="020B0403020202020204" pitchFamily="34" charset="0"/>
              </a:rPr>
              <a:t> for free</a:t>
            </a:r>
          </a:p>
          <a:p>
            <a:pPr marL="285750" indent="-285750">
              <a:buFont typeface="Arial" panose="020B0604020202020204" pitchFamily="34" charset="0"/>
              <a:buChar char="•"/>
            </a:pPr>
            <a:r>
              <a:rPr lang="en-GB">
                <a:latin typeface="HelveticaNeueLT Pro 45 Lt" panose="020B0403020202020204" pitchFamily="34" charset="0"/>
              </a:rPr>
              <a:t>Have a 1-2-1 chat with a counsellor on their </a:t>
            </a:r>
            <a:r>
              <a:rPr lang="en-GB">
                <a:latin typeface="HelveticaNeueLT Pro 45 Lt" panose="020B0403020202020204" pitchFamily="34" charset="0"/>
                <a:hlinkClick r:id="rId4"/>
              </a:rPr>
              <a:t>website</a:t>
            </a:r>
            <a:endParaRPr lang="en-GB">
              <a:latin typeface="HelveticaNeueLT Pro 45 Lt" panose="020B0403020202020204" pitchFamily="34" charset="0"/>
            </a:endParaRPr>
          </a:p>
          <a:p>
            <a:pPr marL="285750" indent="-285750">
              <a:buFont typeface="Arial" panose="020B0604020202020204" pitchFamily="34" charset="0"/>
              <a:buChar char="•"/>
            </a:pPr>
            <a:r>
              <a:rPr lang="en-GB">
                <a:latin typeface="HelveticaNeueLT Pro 45 Lt" panose="020B0403020202020204" pitchFamily="34" charset="0"/>
              </a:rPr>
              <a:t>Email them by following the instructions on their </a:t>
            </a:r>
            <a:r>
              <a:rPr lang="en-GB">
                <a:latin typeface="HelveticaNeueLT Pro 45 Lt" panose="020B0403020202020204" pitchFamily="34" charset="0"/>
                <a:hlinkClick r:id="rId5"/>
              </a:rPr>
              <a:t>website</a:t>
            </a:r>
            <a:endParaRPr lang="en-GB" sz="1867" b="1">
              <a:solidFill>
                <a:srgbClr val="ED2A23"/>
              </a:solidFill>
              <a:latin typeface="HelveticaNeueLT Pro 45 Lt" panose="020B0403020202020204" pitchFamily="34" charset="0"/>
            </a:endParaRPr>
          </a:p>
        </p:txBody>
      </p:sp>
      <p:pic>
        <p:nvPicPr>
          <p:cNvPr id="17" name="Picture 16" descr="A icon of a laptop, open with light coming from the screen.">
            <a:extLst>
              <a:ext uri="{FF2B5EF4-FFF2-40B4-BE49-F238E27FC236}">
                <a16:creationId xmlns:a16="http://schemas.microsoft.com/office/drawing/2014/main" id="{C0D032EB-0661-4A39-A20C-7CE7D629D350}"/>
              </a:ext>
            </a:extLst>
          </p:cNvPr>
          <p:cNvPicPr>
            <a:picLocks noGrp="1" noRot="1" noChangeAspect="1" noMove="1" noResize="1" noEditPoints="1" noAdjustHandles="1" noChangeArrowheads="1" noChangeShapeType="1" noCrop="1"/>
          </p:cNvPicPr>
          <p:nvPr/>
        </p:nvPicPr>
        <p:blipFill>
          <a:blip r:embed="rId6"/>
          <a:stretch>
            <a:fillRect/>
          </a:stretch>
        </p:blipFill>
        <p:spPr>
          <a:xfrm>
            <a:off x="9057734" y="235178"/>
            <a:ext cx="1415589" cy="719673"/>
          </a:xfrm>
          <a:prstGeom prst="rect">
            <a:avLst/>
          </a:prstGeom>
        </p:spPr>
      </p:pic>
      <p:sp>
        <p:nvSpPr>
          <p:cNvPr id="3" name="Rectangle 2">
            <a:extLst>
              <a:ext uri="{FF2B5EF4-FFF2-40B4-BE49-F238E27FC236}">
                <a16:creationId xmlns:a16="http://schemas.microsoft.com/office/drawing/2014/main" id="{F01A4C0F-11BC-43F6-926F-6B024E6D83AF}"/>
              </a:ext>
            </a:extLst>
          </p:cNvPr>
          <p:cNvSpPr>
            <a:spLocks noGrp="1" noRot="1" noMove="1" noResize="1" noEditPoints="1" noAdjustHandles="1" noChangeArrowheads="1" noChangeShapeType="1"/>
          </p:cNvSpPr>
          <p:nvPr/>
        </p:nvSpPr>
        <p:spPr>
          <a:xfrm>
            <a:off x="4216060" y="1594217"/>
            <a:ext cx="3461917" cy="3785652"/>
          </a:xfrm>
          <a:prstGeom prst="rect">
            <a:avLst/>
          </a:prstGeom>
        </p:spPr>
        <p:txBody>
          <a:bodyPr wrap="square" lIns="91440" tIns="45720" rIns="91440" bIns="45720" anchor="t">
            <a:spAutoFit/>
          </a:bodyPr>
          <a:lstStyle/>
          <a:p>
            <a:r>
              <a:rPr lang="en-GB" sz="2400" b="1">
                <a:latin typeface="HelveticaNeueLT Pro 65 Md"/>
              </a:rPr>
              <a:t>Contact </a:t>
            </a:r>
            <a:r>
              <a:rPr lang="en-GB" sz="2400" b="1" err="1">
                <a:latin typeface="HelveticaNeueLT Pro 65 Md"/>
              </a:rPr>
              <a:t>YoungMinds</a:t>
            </a:r>
            <a:endParaRPr lang="en-GB" sz="2400" b="1">
              <a:latin typeface="HelveticaNeueLT Pro 65 Md"/>
            </a:endParaRPr>
          </a:p>
          <a:p>
            <a:r>
              <a:rPr lang="en-GB" err="1">
                <a:latin typeface="HelveticaNeueLT Pro 45 Lt"/>
              </a:rPr>
              <a:t>YoungMinds</a:t>
            </a:r>
            <a:r>
              <a:rPr lang="en-GB">
                <a:latin typeface="HelveticaNeueLT Pro 45 Lt"/>
              </a:rPr>
              <a:t> is the UK’s leading charity fighting for children and young people's mental health.</a:t>
            </a:r>
          </a:p>
          <a:p>
            <a:endParaRPr lang="en-GB">
              <a:latin typeface="HelveticaNeueLT Pro 45 Lt" panose="020B0403020202020204" pitchFamily="34" charset="0"/>
            </a:endParaRPr>
          </a:p>
          <a:p>
            <a:r>
              <a:rPr lang="en-GB">
                <a:latin typeface="HelveticaNeueLT Pro 45 Lt"/>
              </a:rPr>
              <a:t>You can reach them by:</a:t>
            </a:r>
          </a:p>
          <a:p>
            <a:pPr marL="285750" indent="-285750">
              <a:buFont typeface="Arial" panose="020B0604020202020204" pitchFamily="34" charset="0"/>
              <a:buChar char="•"/>
            </a:pPr>
            <a:r>
              <a:rPr lang="en-GB">
                <a:latin typeface="HelveticaNeueLT Pro 45 Lt"/>
              </a:rPr>
              <a:t>For 24/7 crisis support you can text YM to </a:t>
            </a:r>
            <a:r>
              <a:rPr lang="en-GB" u="sng">
                <a:latin typeface="HelveticaNeueLT Pro 45 Lt"/>
                <a:hlinkClick r:id="rId7">
                  <a:extLst>
                    <a:ext uri="{A12FA001-AC4F-418D-AE19-62706E023703}">
                      <ahyp:hlinkClr xmlns:ahyp="http://schemas.microsoft.com/office/drawing/2018/hyperlinkcolor" val="tx"/>
                    </a:ext>
                  </a:extLst>
                </a:hlinkClick>
              </a:rPr>
              <a:t>8525</a:t>
            </a:r>
          </a:p>
          <a:p>
            <a:pPr marL="285750" indent="-285750">
              <a:buFont typeface="Arial" panose="020B0604020202020204" pitchFamily="34" charset="0"/>
              <a:buChar char="•"/>
            </a:pPr>
            <a:r>
              <a:rPr lang="en-GB">
                <a:latin typeface="HelveticaNeueLT Pro 45 Lt"/>
              </a:rPr>
              <a:t>Find out about CAMHS, who's who in mental health services and who you can call if you need to talk to someone at their </a:t>
            </a:r>
            <a:r>
              <a:rPr lang="en-GB">
                <a:latin typeface="HelveticaNeueLT Pro 45 Lt"/>
                <a:hlinkClick r:id="rId8"/>
              </a:rPr>
              <a:t>website</a:t>
            </a:r>
            <a:endParaRPr lang="en-GB">
              <a:latin typeface="HelveticaNeueLT Pro 45 Lt"/>
            </a:endParaRPr>
          </a:p>
        </p:txBody>
      </p:sp>
      <p:sp>
        <p:nvSpPr>
          <p:cNvPr id="18" name="Rectangle 17">
            <a:extLst>
              <a:ext uri="{FF2B5EF4-FFF2-40B4-BE49-F238E27FC236}">
                <a16:creationId xmlns:a16="http://schemas.microsoft.com/office/drawing/2014/main" id="{AED7DA61-F3E3-475E-B439-3D5638D0E2EF}"/>
              </a:ext>
            </a:extLst>
          </p:cNvPr>
          <p:cNvSpPr>
            <a:spLocks noGrp="1" noRot="1" noMove="1" noResize="1" noEditPoints="1" noAdjustHandles="1" noChangeArrowheads="1" noChangeShapeType="1"/>
          </p:cNvSpPr>
          <p:nvPr/>
        </p:nvSpPr>
        <p:spPr>
          <a:xfrm>
            <a:off x="8034571" y="1580500"/>
            <a:ext cx="3461917" cy="3231654"/>
          </a:xfrm>
          <a:prstGeom prst="rect">
            <a:avLst/>
          </a:prstGeom>
        </p:spPr>
        <p:txBody>
          <a:bodyPr wrap="square">
            <a:spAutoFit/>
          </a:bodyPr>
          <a:lstStyle/>
          <a:p>
            <a:r>
              <a:rPr lang="en-GB" sz="2400" b="1">
                <a:latin typeface="HelveticaNeueLT Pro 65 Md" panose="020B0604020202020204" pitchFamily="34" charset="0"/>
              </a:rPr>
              <a:t>Contact Samaritans</a:t>
            </a:r>
          </a:p>
          <a:p>
            <a:r>
              <a:rPr lang="en-GB">
                <a:latin typeface="HelveticaNeueLT Pro 45 Lt" panose="020B0403020202020204" pitchFamily="34" charset="0"/>
              </a:rPr>
              <a:t>Samaritans is not only for the moment of crisis, they are taking action to prevent the crisis.</a:t>
            </a:r>
          </a:p>
          <a:p>
            <a:endParaRPr lang="en-GB">
              <a:latin typeface="HelveticaNeueLT Pro 45 Lt" panose="020B0403020202020204" pitchFamily="34" charset="0"/>
            </a:endParaRPr>
          </a:p>
          <a:p>
            <a:r>
              <a:rPr lang="en-GB">
                <a:latin typeface="HelveticaNeueLT Pro 45 Lt" panose="020B0403020202020204" pitchFamily="34" charset="0"/>
              </a:rPr>
              <a:t>You can reach them by:</a:t>
            </a:r>
          </a:p>
          <a:p>
            <a:pPr marL="285750" indent="-285750">
              <a:buFont typeface="Arial" panose="020B0604020202020204" pitchFamily="34" charset="0"/>
              <a:buChar char="•"/>
            </a:pPr>
            <a:r>
              <a:rPr lang="en-GB">
                <a:latin typeface="HelveticaNeueLT Pro 45 Lt" panose="020B0403020202020204" pitchFamily="34" charset="0"/>
              </a:rPr>
              <a:t>Call them for free, 24/7 on 116 123</a:t>
            </a:r>
          </a:p>
          <a:p>
            <a:pPr marL="285750" indent="-285750">
              <a:buFont typeface="Arial" panose="020B0604020202020204" pitchFamily="34" charset="0"/>
              <a:buChar char="•"/>
            </a:pPr>
            <a:r>
              <a:rPr lang="en-GB">
                <a:latin typeface="HelveticaNeueLT Pro 45 Lt" panose="020B0403020202020204" pitchFamily="34" charset="0"/>
              </a:rPr>
              <a:t>Email them: </a:t>
            </a:r>
            <a:r>
              <a:rPr lang="en-GB">
                <a:latin typeface="HelveticaNeueLT Pro 45 Lt" panose="020B0403020202020204" pitchFamily="34" charset="0"/>
                <a:hlinkClick r:id="rId9"/>
              </a:rPr>
              <a:t>jo@samaritans.org</a:t>
            </a:r>
            <a:endParaRPr lang="en-GB">
              <a:latin typeface="HelveticaNeueLT Pro 45 Lt" panose="020B0403020202020204" pitchFamily="34" charset="0"/>
            </a:endParaRPr>
          </a:p>
          <a:p>
            <a:pPr marL="285750" indent="-285750">
              <a:buFont typeface="Arial" panose="020B0604020202020204" pitchFamily="34" charset="0"/>
              <a:buChar char="•"/>
            </a:pPr>
            <a:endParaRPr lang="en-GB">
              <a:latin typeface="HelveticaNeueLT Pro 45 Lt" panose="020B0403020202020204" pitchFamily="34" charset="0"/>
            </a:endParaRPr>
          </a:p>
        </p:txBody>
      </p:sp>
      <p:pic>
        <p:nvPicPr>
          <p:cNvPr id="4" name="Picture 3" descr="An indicator showing the end of the slide and the start of the next.">
            <a:extLst>
              <a:ext uri="{FF2B5EF4-FFF2-40B4-BE49-F238E27FC236}">
                <a16:creationId xmlns:a16="http://schemas.microsoft.com/office/drawing/2014/main" id="{B7C4A148-E2E1-A005-041B-48E84E1F00E8}"/>
              </a:ext>
            </a:extLst>
          </p:cNvPr>
          <p:cNvPicPr>
            <a:picLocks noGrp="1" noRot="1" noChangeAspect="1" noMove="1" noResize="1" noEditPoints="1" noAdjustHandles="1" noChangeArrowheads="1" noChangeShapeType="1" noCrop="1"/>
          </p:cNvPicPr>
          <p:nvPr/>
        </p:nvPicPr>
        <p:blipFill rotWithShape="1">
          <a:blip r:embed="rId10"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Tree>
    <p:extLst>
      <p:ext uri="{BB962C8B-B14F-4D97-AF65-F5344CB8AC3E}">
        <p14:creationId xmlns:p14="http://schemas.microsoft.com/office/powerpoint/2010/main" val="2281806447"/>
      </p:ext>
    </p:extLst>
  </p:cSld>
  <p:clrMapOvr>
    <a:masterClrMapping/>
  </p:clrMapOvr>
  <mc:AlternateContent xmlns:mc="http://schemas.openxmlformats.org/markup-compatibility/2006" xmlns:p14="http://schemas.microsoft.com/office/powerpoint/2010/main">
    <mc:Choice Requires="p14">
      <p:transition spd="slow" p14:dur="2000" advTm="21650"/>
    </mc:Choice>
    <mc:Fallback xmlns="">
      <p:transition spd="slow" advTm="216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5F7D710-DEEC-537C-CD30-4BF705C30611}"/>
              </a:ext>
            </a:extLst>
          </p:cNvPr>
          <p:cNvSpPr txBox="1">
            <a:spLocks noGrp="1" noRot="1" noMove="1" noResize="1" noEditPoints="1" noAdjustHandles="1" noChangeArrowheads="1" noChangeShapeType="1"/>
          </p:cNvSpPr>
          <p:nvPr/>
        </p:nvSpPr>
        <p:spPr>
          <a:xfrm>
            <a:off x="4136982" y="5001667"/>
            <a:ext cx="2886294" cy="98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1400"/>
          </a:p>
        </p:txBody>
      </p:sp>
      <p:pic>
        <p:nvPicPr>
          <p:cNvPr id="3" name="Picture 2">
            <a:extLst>
              <a:ext uri="{FF2B5EF4-FFF2-40B4-BE49-F238E27FC236}">
                <a16:creationId xmlns:a16="http://schemas.microsoft.com/office/drawing/2014/main" id="{00FDE539-951D-D260-10F5-C712D8A292D6}"/>
              </a:ext>
            </a:extLst>
          </p:cNvPr>
          <p:cNvPicPr>
            <a:picLocks noGrp="1" noRot="1" noChangeAspect="1" noMove="1" noResize="1" noEditPoints="1" noAdjustHandles="1" noChangeArrowheads="1" noChangeShapeType="1" noCrop="1"/>
          </p:cNvPicPr>
          <p:nvPr/>
        </p:nvPicPr>
        <p:blipFill rotWithShape="1">
          <a:blip r:embed="rId3"/>
          <a:srcRect l="27822" t="-14001" r="4954" b="-1532"/>
          <a:stretch/>
        </p:blipFill>
        <p:spPr>
          <a:xfrm>
            <a:off x="511518" y="688898"/>
            <a:ext cx="2389107" cy="343639"/>
          </a:xfrm>
          <a:prstGeom prst="rect">
            <a:avLst/>
          </a:prstGeom>
        </p:spPr>
      </p:pic>
      <p:sp>
        <p:nvSpPr>
          <p:cNvPr id="11" name="TextBox 10">
            <a:extLst>
              <a:ext uri="{FF2B5EF4-FFF2-40B4-BE49-F238E27FC236}">
                <a16:creationId xmlns:a16="http://schemas.microsoft.com/office/drawing/2014/main" id="{50CB55BC-453A-7257-2188-ED0596968A83}"/>
              </a:ext>
            </a:extLst>
          </p:cNvPr>
          <p:cNvSpPr txBox="1">
            <a:spLocks noGrp="1" noRot="1" noMove="1" noResize="1" noEditPoints="1" noAdjustHandles="1" noChangeArrowheads="1" noChangeShapeType="1"/>
          </p:cNvSpPr>
          <p:nvPr/>
        </p:nvSpPr>
        <p:spPr>
          <a:xfrm>
            <a:off x="790589" y="171710"/>
            <a:ext cx="2955374" cy="523220"/>
          </a:xfrm>
          <a:prstGeom prst="rect">
            <a:avLst/>
          </a:prstGeom>
          <a:noFill/>
        </p:spPr>
        <p:txBody>
          <a:bodyPr wrap="square" rtlCol="0">
            <a:spAutoFit/>
          </a:bodyPr>
          <a:lstStyle/>
          <a:p>
            <a:r>
              <a:rPr lang="en-GB" sz="2800" b="1" dirty="0">
                <a:latin typeface="Arial"/>
                <a:cs typeface="Arial"/>
              </a:rPr>
              <a:t>Flooding</a:t>
            </a:r>
          </a:p>
        </p:txBody>
      </p:sp>
      <p:pic>
        <p:nvPicPr>
          <p:cNvPr id="12" name="Picture 11">
            <a:extLst>
              <a:ext uri="{FF2B5EF4-FFF2-40B4-BE49-F238E27FC236}">
                <a16:creationId xmlns:a16="http://schemas.microsoft.com/office/drawing/2014/main" id="{EA53CFE4-5623-0A04-E94A-2B8789B0AD09}"/>
              </a:ext>
            </a:extLst>
          </p:cNvPr>
          <p:cNvPicPr>
            <a:picLocks noGrp="1" noRot="1" noChangeAspect="1" noMove="1" noResize="1" noEditPoints="1" noAdjustHandles="1" noChangeArrowheads="1" noChangeShapeType="1" noCrop="1"/>
          </p:cNvPicPr>
          <p:nvPr/>
        </p:nvPicPr>
        <p:blipFill rotWithShape="1">
          <a:blip r:embed="rId4"/>
          <a:srcRect l="27669" t="-4917" r="65925" b="3712"/>
          <a:stretch/>
        </p:blipFill>
        <p:spPr>
          <a:xfrm>
            <a:off x="475256" y="1375569"/>
            <a:ext cx="235366" cy="331478"/>
          </a:xfrm>
          <a:prstGeom prst="rect">
            <a:avLst/>
          </a:prstGeom>
        </p:spPr>
      </p:pic>
      <p:pic>
        <p:nvPicPr>
          <p:cNvPr id="16" name="Picture 15">
            <a:extLst>
              <a:ext uri="{FF2B5EF4-FFF2-40B4-BE49-F238E27FC236}">
                <a16:creationId xmlns:a16="http://schemas.microsoft.com/office/drawing/2014/main" id="{2DC8B02D-01A6-9826-D17F-79BD8FF4736C}"/>
              </a:ext>
            </a:extLst>
          </p:cNvPr>
          <p:cNvPicPr>
            <a:picLocks noGrp="1" noRot="1" noChangeAspect="1" noMove="1" noResize="1" noEditPoints="1" noAdjustHandles="1" noChangeArrowheads="1" noChangeShapeType="1" noCrop="1"/>
          </p:cNvPicPr>
          <p:nvPr/>
        </p:nvPicPr>
        <p:blipFill rotWithShape="1">
          <a:blip r:embed="rId5"/>
          <a:srcRect l="27334" t="-3308" r="5514"/>
          <a:stretch/>
        </p:blipFill>
        <p:spPr>
          <a:xfrm>
            <a:off x="498752" y="2392277"/>
            <a:ext cx="2364699" cy="307425"/>
          </a:xfrm>
          <a:prstGeom prst="rect">
            <a:avLst/>
          </a:prstGeom>
        </p:spPr>
      </p:pic>
      <p:pic>
        <p:nvPicPr>
          <p:cNvPr id="19" name="Picture 18">
            <a:extLst>
              <a:ext uri="{FF2B5EF4-FFF2-40B4-BE49-F238E27FC236}">
                <a16:creationId xmlns:a16="http://schemas.microsoft.com/office/drawing/2014/main" id="{21AE55E6-C76F-FF5C-D848-79F1A5BD0731}"/>
              </a:ext>
            </a:extLst>
          </p:cNvPr>
          <p:cNvPicPr>
            <a:picLocks noGrp="1" noRot="1" noChangeAspect="1" noMove="1" noResize="1" noEditPoints="1" noAdjustHandles="1" noChangeArrowheads="1" noChangeShapeType="1" noCrop="1"/>
          </p:cNvPicPr>
          <p:nvPr/>
        </p:nvPicPr>
        <p:blipFill rotWithShape="1">
          <a:blip r:embed="rId6"/>
          <a:srcRect l="29932" t="-8169" r="10947" b="3144"/>
          <a:stretch/>
        </p:blipFill>
        <p:spPr>
          <a:xfrm>
            <a:off x="498752" y="3203857"/>
            <a:ext cx="1794345" cy="200416"/>
          </a:xfrm>
          <a:prstGeom prst="rect">
            <a:avLst/>
          </a:prstGeom>
        </p:spPr>
      </p:pic>
      <p:pic>
        <p:nvPicPr>
          <p:cNvPr id="21" name="Picture 20">
            <a:extLst>
              <a:ext uri="{FF2B5EF4-FFF2-40B4-BE49-F238E27FC236}">
                <a16:creationId xmlns:a16="http://schemas.microsoft.com/office/drawing/2014/main" id="{31382604-34F5-E705-90CF-EC7C4665464B}"/>
              </a:ext>
            </a:extLst>
          </p:cNvPr>
          <p:cNvPicPr>
            <a:picLocks noGrp="1" noRot="1" noChangeAspect="1" noMove="1" noResize="1" noEditPoints="1" noAdjustHandles="1" noChangeArrowheads="1" noChangeShapeType="1" noCrop="1"/>
          </p:cNvPicPr>
          <p:nvPr/>
        </p:nvPicPr>
        <p:blipFill rotWithShape="1">
          <a:blip r:embed="rId7"/>
          <a:srcRect l="27465" t="18504" r="63907" b="2620"/>
          <a:stretch/>
        </p:blipFill>
        <p:spPr>
          <a:xfrm>
            <a:off x="511519" y="4026368"/>
            <a:ext cx="303892" cy="236360"/>
          </a:xfrm>
          <a:prstGeom prst="rect">
            <a:avLst/>
          </a:prstGeom>
        </p:spPr>
      </p:pic>
      <p:pic>
        <p:nvPicPr>
          <p:cNvPr id="23" name="Picture 22">
            <a:extLst>
              <a:ext uri="{FF2B5EF4-FFF2-40B4-BE49-F238E27FC236}">
                <a16:creationId xmlns:a16="http://schemas.microsoft.com/office/drawing/2014/main" id="{250B1E92-5A85-5A5B-AAD8-29DF64A821A9}"/>
              </a:ext>
            </a:extLst>
          </p:cNvPr>
          <p:cNvPicPr>
            <a:picLocks noGrp="1" noRot="1" noChangeAspect="1" noMove="1" noResize="1" noEditPoints="1" noAdjustHandles="1" noChangeArrowheads="1" noChangeShapeType="1" noCrop="1"/>
          </p:cNvPicPr>
          <p:nvPr/>
        </p:nvPicPr>
        <p:blipFill rotWithShape="1">
          <a:blip r:embed="rId8"/>
          <a:srcRect l="28017" t="20364" r="4506"/>
          <a:stretch/>
        </p:blipFill>
        <p:spPr>
          <a:xfrm>
            <a:off x="511518" y="4890037"/>
            <a:ext cx="2410378" cy="258252"/>
          </a:xfrm>
          <a:prstGeom prst="rect">
            <a:avLst/>
          </a:prstGeom>
        </p:spPr>
      </p:pic>
      <p:sp>
        <p:nvSpPr>
          <p:cNvPr id="25" name="TextBox 24">
            <a:extLst>
              <a:ext uri="{FF2B5EF4-FFF2-40B4-BE49-F238E27FC236}">
                <a16:creationId xmlns:a16="http://schemas.microsoft.com/office/drawing/2014/main" id="{0AFB1B27-EF2B-0157-6875-5342F18E5C52}"/>
              </a:ext>
            </a:extLst>
          </p:cNvPr>
          <p:cNvSpPr txBox="1">
            <a:spLocks noGrp="1" noRot="1" noMove="1" noResize="1" noEditPoints="1" noAdjustHandles="1" noChangeArrowheads="1" noChangeShapeType="1"/>
          </p:cNvSpPr>
          <p:nvPr/>
        </p:nvSpPr>
        <p:spPr>
          <a:xfrm>
            <a:off x="573217" y="984440"/>
            <a:ext cx="277085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lumMod val="50000"/>
                    <a:lumOff val="50000"/>
                  </a:prstClr>
                </a:solidFill>
                <a:effectLst/>
                <a:uLnTx/>
                <a:uFillTx/>
                <a:latin typeface="Arial"/>
                <a:ea typeface="+mn-ea"/>
                <a:cs typeface="Arial"/>
              </a:rPr>
              <a:t>Read 3 characters’ flood stories and discuss how they could be affected.</a:t>
            </a:r>
          </a:p>
        </p:txBody>
      </p:sp>
      <p:sp>
        <p:nvSpPr>
          <p:cNvPr id="26" name="TextBox 25">
            <a:extLst>
              <a:ext uri="{FF2B5EF4-FFF2-40B4-BE49-F238E27FC236}">
                <a16:creationId xmlns:a16="http://schemas.microsoft.com/office/drawing/2014/main" id="{6B6B1162-016B-D4E9-0E8E-0F93A2DC4E7D}"/>
              </a:ext>
            </a:extLst>
          </p:cNvPr>
          <p:cNvSpPr txBox="1">
            <a:spLocks noGrp="1" noRot="1" noMove="1" noResize="1" noEditPoints="1" noAdjustHandles="1" noChangeArrowheads="1" noChangeShapeType="1"/>
          </p:cNvSpPr>
          <p:nvPr/>
        </p:nvSpPr>
        <p:spPr>
          <a:xfrm>
            <a:off x="551508" y="1656591"/>
            <a:ext cx="277085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50000"/>
                    <a:lumOff val="50000"/>
                  </a:prstClr>
                </a:solidFill>
                <a:effectLst/>
                <a:uLnTx/>
                <a:uFillTx/>
                <a:latin typeface="Arial"/>
                <a:ea typeface="+mn-ea"/>
                <a:cs typeface="+mn-cs"/>
              </a:rPr>
              <a:t>Look at local flood maps and the role of the emergency services to explore how flooding can affect us all.</a:t>
            </a:r>
          </a:p>
          <a:p>
            <a:pPr>
              <a:defRPr/>
            </a:pPr>
            <a:r>
              <a:rPr lang="en-GB" sz="1100" b="1" i="0" u="none" strike="noStrike" noProof="0" dirty="0">
                <a:solidFill>
                  <a:schemeClr val="tx1"/>
                </a:solidFill>
                <a:latin typeface="Arial"/>
              </a:rPr>
              <a:t>Worksheet: note writing help</a:t>
            </a:r>
          </a:p>
        </p:txBody>
      </p:sp>
      <p:sp>
        <p:nvSpPr>
          <p:cNvPr id="27" name="TextBox 26">
            <a:extLst>
              <a:ext uri="{FF2B5EF4-FFF2-40B4-BE49-F238E27FC236}">
                <a16:creationId xmlns:a16="http://schemas.microsoft.com/office/drawing/2014/main" id="{13B644EE-A486-0694-6721-5AB38D075452}"/>
              </a:ext>
            </a:extLst>
          </p:cNvPr>
          <p:cNvSpPr txBox="1">
            <a:spLocks noGrp="1" noRot="1" noMove="1" noResize="1" noEditPoints="1" noAdjustHandles="1" noChangeArrowheads="1" noChangeShapeType="1"/>
          </p:cNvSpPr>
          <p:nvPr/>
        </p:nvSpPr>
        <p:spPr>
          <a:xfrm>
            <a:off x="569847" y="2719623"/>
            <a:ext cx="2450422" cy="430887"/>
          </a:xfrm>
          <a:prstGeom prst="rect">
            <a:avLst/>
          </a:prstGeom>
          <a:noFill/>
        </p:spPr>
        <p:txBody>
          <a:bodyPr wrap="square" rtlCol="0">
            <a:spAutoFit/>
          </a:bodyPr>
          <a:lstStyle/>
          <a:p>
            <a:r>
              <a:rPr lang="en-GB" sz="1100" b="0" i="0" u="none" strike="noStrike" noProof="0">
                <a:solidFill>
                  <a:schemeClr val="tx1">
                    <a:lumMod val="50000"/>
                    <a:lumOff val="50000"/>
                  </a:schemeClr>
                </a:solidFill>
                <a:latin typeface="Arial"/>
                <a:cs typeface="Arial"/>
              </a:rPr>
              <a:t>Examine images of flooding and identify the dangers.</a:t>
            </a:r>
            <a:endParaRPr lang="en-GB" sz="1100" b="0">
              <a:solidFill>
                <a:schemeClr val="tx1">
                  <a:lumMod val="50000"/>
                  <a:lumOff val="50000"/>
                </a:schemeClr>
              </a:solidFill>
              <a:latin typeface="Arial"/>
              <a:cs typeface="Arial"/>
            </a:endParaRPr>
          </a:p>
        </p:txBody>
      </p:sp>
      <p:sp>
        <p:nvSpPr>
          <p:cNvPr id="28" name="TextBox 27">
            <a:extLst>
              <a:ext uri="{FF2B5EF4-FFF2-40B4-BE49-F238E27FC236}">
                <a16:creationId xmlns:a16="http://schemas.microsoft.com/office/drawing/2014/main" id="{86C34452-8274-1AEC-75FC-9CF964DD7588}"/>
              </a:ext>
            </a:extLst>
          </p:cNvPr>
          <p:cNvSpPr txBox="1">
            <a:spLocks noGrp="1" noRot="1" noMove="1" noResize="1" noEditPoints="1" noAdjustHandles="1" noChangeArrowheads="1" noChangeShapeType="1"/>
          </p:cNvSpPr>
          <p:nvPr/>
        </p:nvSpPr>
        <p:spPr>
          <a:xfrm>
            <a:off x="569847" y="3442230"/>
            <a:ext cx="2752517" cy="600164"/>
          </a:xfrm>
          <a:prstGeom prst="rect">
            <a:avLst/>
          </a:prstGeom>
          <a:noFill/>
        </p:spPr>
        <p:txBody>
          <a:bodyPr wrap="square" rtlCol="0">
            <a:spAutoFit/>
          </a:bodyPr>
          <a:lstStyle/>
          <a:p>
            <a:r>
              <a:rPr lang="en-GB" sz="1100" b="0" i="0" u="none" strike="noStrike" noProof="0">
                <a:solidFill>
                  <a:schemeClr val="tx1">
                    <a:lumMod val="50000"/>
                    <a:lumOff val="50000"/>
                  </a:schemeClr>
                </a:solidFill>
                <a:latin typeface="Arial"/>
                <a:cs typeface="Arial"/>
              </a:rPr>
              <a:t>Play a scenario game to find out about bug out bags and why it is important to have one ready</a:t>
            </a:r>
            <a:r>
              <a:rPr lang="en-GB" sz="1100" b="0" i="0" u="none" strike="noStrike" noProof="0">
                <a:latin typeface="Arial"/>
                <a:cs typeface="Arial"/>
              </a:rPr>
              <a:t>.</a:t>
            </a:r>
            <a:endParaRPr lang="en-GB" sz="1100" b="0">
              <a:latin typeface="Arial"/>
              <a:cs typeface="Arial"/>
            </a:endParaRPr>
          </a:p>
        </p:txBody>
      </p:sp>
      <p:sp>
        <p:nvSpPr>
          <p:cNvPr id="29" name="TextBox 28">
            <a:extLst>
              <a:ext uri="{FF2B5EF4-FFF2-40B4-BE49-F238E27FC236}">
                <a16:creationId xmlns:a16="http://schemas.microsoft.com/office/drawing/2014/main" id="{9A7D2388-510C-6F30-8387-8A3478BA3D81}"/>
              </a:ext>
            </a:extLst>
          </p:cNvPr>
          <p:cNvSpPr txBox="1">
            <a:spLocks noGrp="1" noRot="1" noMove="1" noResize="1" noEditPoints="1" noAdjustHandles="1" noChangeArrowheads="1" noChangeShapeType="1"/>
          </p:cNvSpPr>
          <p:nvPr/>
        </p:nvSpPr>
        <p:spPr>
          <a:xfrm>
            <a:off x="569846" y="4262727"/>
            <a:ext cx="2752517" cy="600164"/>
          </a:xfrm>
          <a:prstGeom prst="rect">
            <a:avLst/>
          </a:prstGeom>
          <a:noFill/>
        </p:spPr>
        <p:txBody>
          <a:bodyPr wrap="square" rtlCol="0">
            <a:spAutoFit/>
          </a:bodyPr>
          <a:lstStyle/>
          <a:p>
            <a:r>
              <a:rPr lang="en-GB" sz="1100" b="0" i="0" u="none" strike="noStrike" noProof="0">
                <a:solidFill>
                  <a:schemeClr val="tx1">
                    <a:lumMod val="50000"/>
                    <a:lumOff val="50000"/>
                  </a:schemeClr>
                </a:solidFill>
                <a:latin typeface="Arial"/>
              </a:rPr>
              <a:t>Play a ‘choose your own adventure’ game to learn how to respond to flood alerts and warnings.</a:t>
            </a:r>
          </a:p>
        </p:txBody>
      </p:sp>
      <p:sp>
        <p:nvSpPr>
          <p:cNvPr id="30" name="TextBox 29">
            <a:extLst>
              <a:ext uri="{FF2B5EF4-FFF2-40B4-BE49-F238E27FC236}">
                <a16:creationId xmlns:a16="http://schemas.microsoft.com/office/drawing/2014/main" id="{A4959A43-9138-A16D-0EF5-72D394CC46BD}"/>
              </a:ext>
            </a:extLst>
          </p:cNvPr>
          <p:cNvSpPr txBox="1">
            <a:spLocks noGrp="1" noRot="1" noMove="1" noResize="1" noEditPoints="1" noAdjustHandles="1" noChangeArrowheads="1" noChangeShapeType="1"/>
          </p:cNvSpPr>
          <p:nvPr/>
        </p:nvSpPr>
        <p:spPr>
          <a:xfrm>
            <a:off x="511518" y="5099251"/>
            <a:ext cx="2770855" cy="600164"/>
          </a:xfrm>
          <a:prstGeom prst="rect">
            <a:avLst/>
          </a:prstGeom>
          <a:noFill/>
        </p:spPr>
        <p:txBody>
          <a:bodyPr wrap="square" rtlCol="0">
            <a:spAutoFit/>
          </a:bodyPr>
          <a:lstStyle/>
          <a:p>
            <a:r>
              <a:rPr lang="en-GB" sz="1100" b="0" i="0" u="none" strike="noStrike" noProof="0">
                <a:solidFill>
                  <a:schemeClr val="tx1">
                    <a:lumMod val="50000"/>
                    <a:lumOff val="50000"/>
                  </a:schemeClr>
                </a:solidFill>
                <a:latin typeface="Arial"/>
              </a:rPr>
              <a:t>Create resources to share with friends and family. This activity is designed to be repeated.</a:t>
            </a:r>
          </a:p>
        </p:txBody>
      </p:sp>
      <p:sp>
        <p:nvSpPr>
          <p:cNvPr id="32" name="TextBox 31">
            <a:extLst>
              <a:ext uri="{FF2B5EF4-FFF2-40B4-BE49-F238E27FC236}">
                <a16:creationId xmlns:a16="http://schemas.microsoft.com/office/drawing/2014/main" id="{AEEA70AA-E3AF-C54C-ED8D-78C60775251F}"/>
              </a:ext>
            </a:extLst>
          </p:cNvPr>
          <p:cNvSpPr txBox="1">
            <a:spLocks noGrp="1" noRot="1" noMove="1" noResize="1" noEditPoints="1" noAdjustHandles="1" noChangeArrowheads="1" noChangeShapeType="1"/>
          </p:cNvSpPr>
          <p:nvPr/>
        </p:nvSpPr>
        <p:spPr>
          <a:xfrm>
            <a:off x="4578465" y="154708"/>
            <a:ext cx="2955374" cy="523220"/>
          </a:xfrm>
          <a:prstGeom prst="rect">
            <a:avLst/>
          </a:prstGeom>
          <a:noFill/>
        </p:spPr>
        <p:txBody>
          <a:bodyPr wrap="square" rtlCol="0">
            <a:spAutoFit/>
          </a:bodyPr>
          <a:lstStyle/>
          <a:p>
            <a:r>
              <a:rPr lang="en-GB" sz="2800" b="1" dirty="0">
                <a:latin typeface="Arial"/>
                <a:cs typeface="Arial"/>
              </a:rPr>
              <a:t>Heatwaves</a:t>
            </a:r>
          </a:p>
        </p:txBody>
      </p:sp>
      <p:pic>
        <p:nvPicPr>
          <p:cNvPr id="34" name="Picture 33">
            <a:extLst>
              <a:ext uri="{FF2B5EF4-FFF2-40B4-BE49-F238E27FC236}">
                <a16:creationId xmlns:a16="http://schemas.microsoft.com/office/drawing/2014/main" id="{B635A158-3C56-858B-D811-EC2813C9F107}"/>
              </a:ext>
            </a:extLst>
          </p:cNvPr>
          <p:cNvPicPr>
            <a:picLocks noGrp="1" noRot="1" noChangeAspect="1" noMove="1" noResize="1" noEditPoints="1" noAdjustHandles="1" noChangeArrowheads="1" noChangeShapeType="1" noCrop="1"/>
          </p:cNvPicPr>
          <p:nvPr/>
        </p:nvPicPr>
        <p:blipFill rotWithShape="1">
          <a:blip r:embed="rId9"/>
          <a:srcRect l="37757" t="8442" b="1"/>
          <a:stretch/>
        </p:blipFill>
        <p:spPr>
          <a:xfrm>
            <a:off x="4178046" y="700874"/>
            <a:ext cx="1981702" cy="345566"/>
          </a:xfrm>
          <a:prstGeom prst="rect">
            <a:avLst/>
          </a:prstGeom>
        </p:spPr>
      </p:pic>
      <p:sp>
        <p:nvSpPr>
          <p:cNvPr id="35" name="TextBox 34">
            <a:extLst>
              <a:ext uri="{FF2B5EF4-FFF2-40B4-BE49-F238E27FC236}">
                <a16:creationId xmlns:a16="http://schemas.microsoft.com/office/drawing/2014/main" id="{D0349F97-01CB-CBD0-C77B-A4B7D0E600E1}"/>
              </a:ext>
            </a:extLst>
          </p:cNvPr>
          <p:cNvSpPr txBox="1">
            <a:spLocks noGrp="1" noRot="1" noMove="1" noResize="1" noEditPoints="1" noAdjustHandles="1" noChangeArrowheads="1" noChangeShapeType="1"/>
          </p:cNvSpPr>
          <p:nvPr/>
        </p:nvSpPr>
        <p:spPr>
          <a:xfrm>
            <a:off x="4221204" y="946611"/>
            <a:ext cx="2770855" cy="769441"/>
          </a:xfrm>
          <a:prstGeom prst="rect">
            <a:avLst/>
          </a:prstGeom>
          <a:noFill/>
        </p:spPr>
        <p:txBody>
          <a:bodyPr wrap="square" rtlCol="0">
            <a:spAutoFit/>
          </a:bodyPr>
          <a:lstStyle/>
          <a:p>
            <a:pPr>
              <a:defRPr/>
            </a:pPr>
            <a:r>
              <a:rPr lang="en-GB" sz="1100" b="0" i="0" u="none" strike="noStrike" noProof="0" dirty="0">
                <a:solidFill>
                  <a:schemeClr val="tx1">
                    <a:lumMod val="50000"/>
                    <a:lumOff val="50000"/>
                  </a:schemeClr>
                </a:solidFill>
                <a:latin typeface="Arial"/>
              </a:rPr>
              <a:t>Find out about the effects of heatwaves through completing a quiz</a:t>
            </a:r>
            <a:r>
              <a:rPr kumimoji="0" lang="en-GB" sz="1100" b="0" i="0" u="none" strike="noStrike" kern="1200" cap="none" spc="0" normalizeH="0" baseline="0" noProof="0" dirty="0">
                <a:ln>
                  <a:noFill/>
                </a:ln>
                <a:solidFill>
                  <a:prstClr val="black">
                    <a:lumMod val="50000"/>
                    <a:lumOff val="50000"/>
                  </a:prstClr>
                </a:solidFill>
                <a:effectLst/>
                <a:uLnTx/>
                <a:uFillTx/>
                <a:latin typeface="Arial"/>
                <a:ea typeface="+mn-ea"/>
                <a:cs typeface="Arial"/>
              </a:rPr>
              <a:t>.</a:t>
            </a:r>
          </a:p>
          <a:p>
            <a:pPr>
              <a:defRPr/>
            </a:pPr>
            <a:r>
              <a:rPr lang="en-GB" sz="1100" b="1" i="0" u="none" strike="noStrike" noProof="0" dirty="0">
                <a:solidFill>
                  <a:schemeClr val="tx1"/>
                </a:solidFill>
                <a:latin typeface="Arial"/>
              </a:rPr>
              <a:t>Worksheet: heatwave facts to print</a:t>
            </a:r>
          </a:p>
          <a:p>
            <a:pPr>
              <a:defRPr/>
            </a:pPr>
            <a:endParaRPr kumimoji="0" lang="en-GB" sz="1100"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pic>
        <p:nvPicPr>
          <p:cNvPr id="37" name="Picture 36">
            <a:extLst>
              <a:ext uri="{FF2B5EF4-FFF2-40B4-BE49-F238E27FC236}">
                <a16:creationId xmlns:a16="http://schemas.microsoft.com/office/drawing/2014/main" id="{913BF7E7-BDD7-E7A7-CF74-04B8E5038A5C}"/>
              </a:ext>
            </a:extLst>
          </p:cNvPr>
          <p:cNvPicPr>
            <a:picLocks noGrp="1" noRot="1" noChangeAspect="1" noMove="1" noResize="1" noEditPoints="1" noAdjustHandles="1" noChangeArrowheads="1" noChangeShapeType="1" noCrop="1"/>
          </p:cNvPicPr>
          <p:nvPr/>
        </p:nvPicPr>
        <p:blipFill rotWithShape="1">
          <a:blip r:embed="rId10"/>
          <a:srcRect l="38332" t="16944" b="7878"/>
          <a:stretch/>
        </p:blipFill>
        <p:spPr>
          <a:xfrm>
            <a:off x="4178046" y="1553749"/>
            <a:ext cx="1992500" cy="258930"/>
          </a:xfrm>
          <a:prstGeom prst="rect">
            <a:avLst/>
          </a:prstGeom>
        </p:spPr>
      </p:pic>
      <p:sp>
        <p:nvSpPr>
          <p:cNvPr id="38" name="TextBox 37">
            <a:extLst>
              <a:ext uri="{FF2B5EF4-FFF2-40B4-BE49-F238E27FC236}">
                <a16:creationId xmlns:a16="http://schemas.microsoft.com/office/drawing/2014/main" id="{FF3960BE-49FE-D703-C470-669D9B24147D}"/>
              </a:ext>
            </a:extLst>
          </p:cNvPr>
          <p:cNvSpPr txBox="1">
            <a:spLocks noGrp="1" noRot="1" noMove="1" noResize="1" noEditPoints="1" noAdjustHandles="1" noChangeArrowheads="1" noChangeShapeType="1"/>
          </p:cNvSpPr>
          <p:nvPr/>
        </p:nvSpPr>
        <p:spPr>
          <a:xfrm>
            <a:off x="7733979" y="1568365"/>
            <a:ext cx="2770855" cy="600164"/>
          </a:xfrm>
          <a:prstGeom prst="rect">
            <a:avLst/>
          </a:prstGeom>
          <a:noFill/>
        </p:spPr>
        <p:txBody>
          <a:bodyPr wrap="square" rtlCol="0">
            <a:spAutoFit/>
          </a:bodyPr>
          <a:lstStyle/>
          <a:p>
            <a:pPr marL="0" marR="0" lvl="0" indent="0" algn="l" rtl="0" eaLnBrk="1" fontAlgn="auto" latinLnBrk="0" hangingPunct="1">
              <a:lnSpc>
                <a:spcPct val="100000"/>
              </a:lnSpc>
              <a:spcBef>
                <a:spcPts val="0"/>
              </a:spcBef>
              <a:spcAft>
                <a:spcPts val="0"/>
              </a:spcAft>
              <a:buClrTx/>
              <a:buSzTx/>
              <a:buFontTx/>
              <a:buNone/>
            </a:pPr>
            <a:r>
              <a:rPr lang="en-GB" sz="1100" dirty="0">
                <a:solidFill>
                  <a:schemeClr val="tx1">
                    <a:lumMod val="50000"/>
                    <a:lumOff val="50000"/>
                  </a:schemeClr>
                </a:solidFill>
                <a:latin typeface="Arial"/>
                <a:cs typeface="Arial"/>
              </a:rPr>
              <a:t>Examine a list of ways to cope and apply this to yourself and others.</a:t>
            </a:r>
          </a:p>
          <a:p>
            <a:r>
              <a:rPr lang="en-GB" sz="1100" b="1" i="0" u="none" strike="noStrike" noProof="0" dirty="0">
                <a:solidFill>
                  <a:schemeClr val="tx1"/>
                </a:solidFill>
                <a:latin typeface="Arial"/>
              </a:rPr>
              <a:t>Worksheet: coping with eco-anxiety</a:t>
            </a:r>
          </a:p>
        </p:txBody>
      </p:sp>
      <p:pic>
        <p:nvPicPr>
          <p:cNvPr id="39" name="Picture 38">
            <a:extLst>
              <a:ext uri="{FF2B5EF4-FFF2-40B4-BE49-F238E27FC236}">
                <a16:creationId xmlns:a16="http://schemas.microsoft.com/office/drawing/2014/main" id="{1D2C9318-12E7-2314-230B-1C318C03DDE5}"/>
              </a:ext>
            </a:extLst>
          </p:cNvPr>
          <p:cNvPicPr>
            <a:picLocks noGrp="1" noRot="1" noChangeAspect="1" noMove="1" noResize="1" noEditPoints="1" noAdjustHandles="1" noChangeArrowheads="1" noChangeShapeType="1" noCrop="1"/>
          </p:cNvPicPr>
          <p:nvPr/>
        </p:nvPicPr>
        <p:blipFill rotWithShape="1">
          <a:blip r:embed="rId11"/>
          <a:srcRect l="34210" t="21075" b="19673"/>
          <a:stretch/>
        </p:blipFill>
        <p:spPr>
          <a:xfrm>
            <a:off x="4167051" y="2734318"/>
            <a:ext cx="2410370" cy="235499"/>
          </a:xfrm>
          <a:prstGeom prst="rect">
            <a:avLst/>
          </a:prstGeom>
        </p:spPr>
      </p:pic>
      <p:sp>
        <p:nvSpPr>
          <p:cNvPr id="41" name="TextBox 40">
            <a:extLst>
              <a:ext uri="{FF2B5EF4-FFF2-40B4-BE49-F238E27FC236}">
                <a16:creationId xmlns:a16="http://schemas.microsoft.com/office/drawing/2014/main" id="{D7C2A110-CB9A-A975-3DAB-584F31EF240E}"/>
              </a:ext>
            </a:extLst>
          </p:cNvPr>
          <p:cNvSpPr txBox="1">
            <a:spLocks noGrp="1" noRot="1" noMove="1" noResize="1" noEditPoints="1" noAdjustHandles="1" noChangeArrowheads="1" noChangeShapeType="1"/>
          </p:cNvSpPr>
          <p:nvPr/>
        </p:nvSpPr>
        <p:spPr>
          <a:xfrm>
            <a:off x="4178046" y="3020112"/>
            <a:ext cx="2743794" cy="769441"/>
          </a:xfrm>
          <a:prstGeom prst="rect">
            <a:avLst/>
          </a:prstGeom>
          <a:noFill/>
        </p:spPr>
        <p:txBody>
          <a:bodyPr wrap="square">
            <a:spAutoFit/>
          </a:bodyPr>
          <a:lstStyle/>
          <a:p>
            <a:pPr lvl="0">
              <a:buNone/>
            </a:pPr>
            <a:r>
              <a:rPr lang="en-GB" sz="1100" b="0" i="0" u="none" strike="noStrike" noProof="0" dirty="0">
                <a:solidFill>
                  <a:schemeClr val="tx1">
                    <a:lumMod val="50000"/>
                    <a:lumOff val="50000"/>
                  </a:schemeClr>
                </a:solidFill>
                <a:latin typeface="Arial"/>
              </a:rPr>
              <a:t>Create a decision flowchart to share with friends and family to help them prepare for a heatwave.</a:t>
            </a:r>
          </a:p>
          <a:p>
            <a:r>
              <a:rPr lang="en-GB" sz="1100" b="1" i="0" u="none" strike="noStrike" noProof="0" dirty="0">
                <a:solidFill>
                  <a:schemeClr val="tx1"/>
                </a:solidFill>
                <a:latin typeface="Arial"/>
              </a:rPr>
              <a:t>Worksheet: decision flowcharts</a:t>
            </a:r>
            <a:endParaRPr lang="en-GB" sz="1100" b="1" i="0" u="none" strike="noStrike" noProof="0" dirty="0">
              <a:solidFill>
                <a:schemeClr val="tx1">
                  <a:lumMod val="50000"/>
                  <a:lumOff val="50000"/>
                </a:schemeClr>
              </a:solidFill>
              <a:latin typeface="Arial"/>
            </a:endParaRPr>
          </a:p>
        </p:txBody>
      </p:sp>
      <p:sp>
        <p:nvSpPr>
          <p:cNvPr id="50" name="TextBox 49">
            <a:extLst>
              <a:ext uri="{FF2B5EF4-FFF2-40B4-BE49-F238E27FC236}">
                <a16:creationId xmlns:a16="http://schemas.microsoft.com/office/drawing/2014/main" id="{44662228-43DB-0356-8E3B-8C2C17974C72}"/>
              </a:ext>
            </a:extLst>
          </p:cNvPr>
          <p:cNvSpPr txBox="1">
            <a:spLocks noGrp="1" noRot="1" noMove="1" noResize="1" noEditPoints="1" noAdjustHandles="1" noChangeArrowheads="1" noChangeShapeType="1"/>
          </p:cNvSpPr>
          <p:nvPr/>
        </p:nvSpPr>
        <p:spPr>
          <a:xfrm>
            <a:off x="8154455" y="171710"/>
            <a:ext cx="2955374" cy="523220"/>
          </a:xfrm>
          <a:prstGeom prst="rect">
            <a:avLst/>
          </a:prstGeom>
          <a:noFill/>
        </p:spPr>
        <p:txBody>
          <a:bodyPr wrap="square" rtlCol="0">
            <a:spAutoFit/>
          </a:bodyPr>
          <a:lstStyle/>
          <a:p>
            <a:r>
              <a:rPr lang="en-GB" sz="2800" b="1" dirty="0">
                <a:latin typeface="Arial"/>
                <a:cs typeface="Arial"/>
              </a:rPr>
              <a:t>Eco-anxiety</a:t>
            </a:r>
          </a:p>
        </p:txBody>
      </p:sp>
      <p:pic>
        <p:nvPicPr>
          <p:cNvPr id="51" name="Picture 50">
            <a:extLst>
              <a:ext uri="{FF2B5EF4-FFF2-40B4-BE49-F238E27FC236}">
                <a16:creationId xmlns:a16="http://schemas.microsoft.com/office/drawing/2014/main" id="{1D185DA9-3951-3B26-E998-E535B328C729}"/>
              </a:ext>
            </a:extLst>
          </p:cNvPr>
          <p:cNvPicPr>
            <a:picLocks noGrp="1" noRot="1" noChangeAspect="1" noMove="1" noResize="1" noEditPoints="1" noAdjustHandles="1" noChangeArrowheads="1" noChangeShapeType="1" noCrop="1"/>
          </p:cNvPicPr>
          <p:nvPr/>
        </p:nvPicPr>
        <p:blipFill rotWithShape="1">
          <a:blip r:embed="rId12"/>
          <a:srcRect l="38165" t="8282" b="16866"/>
          <a:stretch/>
        </p:blipFill>
        <p:spPr>
          <a:xfrm>
            <a:off x="7755427" y="700874"/>
            <a:ext cx="1974828" cy="262578"/>
          </a:xfrm>
          <a:prstGeom prst="rect">
            <a:avLst/>
          </a:prstGeom>
        </p:spPr>
      </p:pic>
      <p:sp>
        <p:nvSpPr>
          <p:cNvPr id="52" name="TextBox 51">
            <a:extLst>
              <a:ext uri="{FF2B5EF4-FFF2-40B4-BE49-F238E27FC236}">
                <a16:creationId xmlns:a16="http://schemas.microsoft.com/office/drawing/2014/main" id="{422713A6-9B28-00BC-D0C6-23A6AFF7056A}"/>
              </a:ext>
            </a:extLst>
          </p:cNvPr>
          <p:cNvSpPr txBox="1">
            <a:spLocks noGrp="1" noRot="1" noMove="1" noResize="1" noEditPoints="1" noAdjustHandles="1" noChangeArrowheads="1" noChangeShapeType="1"/>
          </p:cNvSpPr>
          <p:nvPr/>
        </p:nvSpPr>
        <p:spPr>
          <a:xfrm>
            <a:off x="7737437" y="915711"/>
            <a:ext cx="2770855" cy="430887"/>
          </a:xfrm>
          <a:prstGeom prst="rect">
            <a:avLst/>
          </a:prstGeom>
          <a:noFill/>
        </p:spPr>
        <p:txBody>
          <a:bodyPr wrap="square" rtlCol="0">
            <a:spAutoFit/>
          </a:bodyPr>
          <a:lstStyle/>
          <a:p>
            <a:pPr>
              <a:buClr>
                <a:srgbClr val="EE2A24"/>
              </a:buClr>
            </a:pPr>
            <a:r>
              <a:rPr lang="en-GB" sz="1100" b="0" i="0" u="none" strike="noStrike" noProof="0">
                <a:solidFill>
                  <a:schemeClr val="tx1">
                    <a:lumMod val="50000"/>
                    <a:lumOff val="50000"/>
                  </a:schemeClr>
                </a:solidFill>
                <a:latin typeface="Arial"/>
                <a:cs typeface="Arial"/>
              </a:rPr>
              <a:t>Read a character’s experience of eco-anxiety and use this to define what it is.</a:t>
            </a:r>
            <a:endParaRPr lang="en-GB" sz="1100">
              <a:solidFill>
                <a:schemeClr val="tx1">
                  <a:lumMod val="50000"/>
                  <a:lumOff val="50000"/>
                </a:schemeClr>
              </a:solidFill>
              <a:latin typeface="Arial"/>
              <a:cs typeface="Arial"/>
            </a:endParaRPr>
          </a:p>
        </p:txBody>
      </p:sp>
      <p:sp>
        <p:nvSpPr>
          <p:cNvPr id="57" name="TextBox 56">
            <a:extLst>
              <a:ext uri="{FF2B5EF4-FFF2-40B4-BE49-F238E27FC236}">
                <a16:creationId xmlns:a16="http://schemas.microsoft.com/office/drawing/2014/main" id="{22AF5D08-CE75-2D27-2984-22024CFC996B}"/>
              </a:ext>
            </a:extLst>
          </p:cNvPr>
          <p:cNvSpPr txBox="1">
            <a:spLocks noGrp="1" noRot="1" noMove="1" noResize="1" noEditPoints="1" noAdjustHandles="1" noChangeArrowheads="1" noChangeShapeType="1"/>
          </p:cNvSpPr>
          <p:nvPr/>
        </p:nvSpPr>
        <p:spPr>
          <a:xfrm>
            <a:off x="4221204" y="1771407"/>
            <a:ext cx="2770855" cy="1107996"/>
          </a:xfrm>
          <a:prstGeom prst="rect">
            <a:avLst/>
          </a:prstGeom>
          <a:noFill/>
        </p:spPr>
        <p:txBody>
          <a:bodyPr wrap="square" lIns="91440" tIns="45720" rIns="91440" bIns="45720" rtlCol="0" anchor="t">
            <a:spAutoFit/>
          </a:bodyPr>
          <a:lstStyle/>
          <a:p>
            <a:pPr>
              <a:buClr>
                <a:srgbClr val="EE2A24"/>
              </a:buClr>
            </a:pPr>
            <a:r>
              <a:rPr lang="en-GB" sz="1100" b="0" i="0" u="none" strike="noStrike" noProof="0" dirty="0">
                <a:solidFill>
                  <a:schemeClr val="tx1">
                    <a:lumMod val="50000"/>
                    <a:lumOff val="50000"/>
                  </a:schemeClr>
                </a:solidFill>
                <a:latin typeface="Arial"/>
                <a:cs typeface="Arial"/>
              </a:rPr>
              <a:t>Learn how heatwaves affects our body and the first aid to help. Apply these to different scenarios.</a:t>
            </a:r>
          </a:p>
          <a:p>
            <a:pPr>
              <a:buClr>
                <a:srgbClr val="EE2A24"/>
              </a:buClr>
            </a:pPr>
            <a:r>
              <a:rPr lang="en-GB" sz="1100" b="1" dirty="0">
                <a:latin typeface="Arial"/>
              </a:rPr>
              <a:t>Poster: heatwaves scenarios</a:t>
            </a:r>
            <a:endParaRPr lang="en-GB" sz="1100" b="1" dirty="0">
              <a:latin typeface="Arial"/>
              <a:cs typeface="Arial"/>
            </a:endParaRPr>
          </a:p>
          <a:p>
            <a:pPr>
              <a:buClr>
                <a:srgbClr val="EE2A24"/>
              </a:buClr>
            </a:pPr>
            <a:r>
              <a:rPr lang="en-GB" sz="1100" b="1" dirty="0">
                <a:latin typeface="Arial"/>
              </a:rPr>
              <a:t>Poster</a:t>
            </a:r>
            <a:r>
              <a:rPr lang="en-GB" sz="1100" b="1" i="0" u="none" strike="noStrike" noProof="0" dirty="0">
                <a:latin typeface="Arial"/>
              </a:rPr>
              <a:t>: heatwaves first aid</a:t>
            </a:r>
            <a:r>
              <a:rPr lang="en-GB" sz="1100" b="1" dirty="0">
                <a:latin typeface="Arial"/>
              </a:rPr>
              <a:t> </a:t>
            </a:r>
            <a:endParaRPr lang="en-GB" sz="1100" b="1" i="0" u="none" strike="noStrike" noProof="0" dirty="0">
              <a:latin typeface="Arial"/>
              <a:cs typeface="Arial"/>
            </a:endParaRPr>
          </a:p>
          <a:p>
            <a:pPr>
              <a:buClr>
                <a:srgbClr val="EE2A24"/>
              </a:buClr>
            </a:pPr>
            <a:endParaRPr lang="en-GB" sz="1100" b="1" i="0" u="none" strike="noStrike" noProof="0" dirty="0">
              <a:solidFill>
                <a:schemeClr val="tx1"/>
              </a:solidFill>
              <a:latin typeface="Arial"/>
            </a:endParaRPr>
          </a:p>
        </p:txBody>
      </p:sp>
      <p:pic>
        <p:nvPicPr>
          <p:cNvPr id="58" name="Picture 57">
            <a:extLst>
              <a:ext uri="{FF2B5EF4-FFF2-40B4-BE49-F238E27FC236}">
                <a16:creationId xmlns:a16="http://schemas.microsoft.com/office/drawing/2014/main" id="{AB71378C-E49B-7DCB-02CF-0C965FDDFD73}"/>
              </a:ext>
            </a:extLst>
          </p:cNvPr>
          <p:cNvPicPr>
            <a:picLocks noGrp="1" noRot="1" noChangeAspect="1" noMove="1" noResize="1" noEditPoints="1" noAdjustHandles="1" noChangeArrowheads="1" noChangeShapeType="1" noCrop="1"/>
          </p:cNvPicPr>
          <p:nvPr/>
        </p:nvPicPr>
        <p:blipFill rotWithShape="1">
          <a:blip r:embed="rId13"/>
          <a:srcRect l="37311" t="29986" r="1430" b="14449"/>
          <a:stretch/>
        </p:blipFill>
        <p:spPr>
          <a:xfrm>
            <a:off x="7727778" y="2201340"/>
            <a:ext cx="1906901" cy="188956"/>
          </a:xfrm>
          <a:prstGeom prst="rect">
            <a:avLst/>
          </a:prstGeom>
        </p:spPr>
      </p:pic>
      <p:sp>
        <p:nvSpPr>
          <p:cNvPr id="59" name="TextBox 58">
            <a:extLst>
              <a:ext uri="{FF2B5EF4-FFF2-40B4-BE49-F238E27FC236}">
                <a16:creationId xmlns:a16="http://schemas.microsoft.com/office/drawing/2014/main" id="{37F834ED-1DB2-55D3-2C47-98AD7911918F}"/>
              </a:ext>
            </a:extLst>
          </p:cNvPr>
          <p:cNvSpPr txBox="1">
            <a:spLocks noGrp="1" noRot="1" noMove="1" noResize="1" noEditPoints="1" noAdjustHandles="1" noChangeArrowheads="1" noChangeShapeType="1"/>
          </p:cNvSpPr>
          <p:nvPr/>
        </p:nvSpPr>
        <p:spPr>
          <a:xfrm>
            <a:off x="7751561" y="2424264"/>
            <a:ext cx="2743794" cy="769441"/>
          </a:xfrm>
          <a:prstGeom prst="rect">
            <a:avLst/>
          </a:prstGeom>
          <a:noFill/>
        </p:spPr>
        <p:txBody>
          <a:bodyPr wrap="square">
            <a:spAutoFit/>
          </a:bodyPr>
          <a:lstStyle/>
          <a:p>
            <a:pPr>
              <a:buClr>
                <a:srgbClr val="EE2A24"/>
              </a:buClr>
            </a:pPr>
            <a:r>
              <a:rPr lang="en-GB" sz="1100" b="0" i="0" u="none" strike="noStrike" noProof="0" dirty="0">
                <a:solidFill>
                  <a:schemeClr val="tx1">
                    <a:lumMod val="50000"/>
                    <a:lumOff val="50000"/>
                  </a:schemeClr>
                </a:solidFill>
                <a:latin typeface="Arial"/>
                <a:cs typeface="Arial"/>
              </a:rPr>
              <a:t>Create a video/script for social media of how to cope with eco-anxiety to share with friends and family.</a:t>
            </a:r>
          </a:p>
          <a:p>
            <a:pPr>
              <a:buClr>
                <a:srgbClr val="EE2A24"/>
              </a:buClr>
            </a:pPr>
            <a:r>
              <a:rPr lang="en-GB" sz="1100" b="1" i="0" u="none" strike="noStrike" noProof="0" dirty="0">
                <a:solidFill>
                  <a:schemeClr val="tx1"/>
                </a:solidFill>
                <a:latin typeface="Arial"/>
              </a:rPr>
              <a:t>Worksheet: </a:t>
            </a:r>
            <a:r>
              <a:rPr lang="en-GB" sz="1100" b="1" i="0" u="none" strike="noStrike" noProof="0" dirty="0" err="1">
                <a:solidFill>
                  <a:schemeClr val="tx1"/>
                </a:solidFill>
                <a:latin typeface="Arial"/>
              </a:rPr>
              <a:t>ec</a:t>
            </a:r>
            <a:r>
              <a:rPr lang="en-GB" sz="1100" b="1" dirty="0">
                <a:latin typeface="Arial"/>
              </a:rPr>
              <a:t>o-anxiety video script</a:t>
            </a:r>
            <a:endParaRPr lang="en-GB" sz="1100" b="1" i="0" u="none" strike="noStrike" noProof="0" dirty="0">
              <a:solidFill>
                <a:schemeClr val="tx1"/>
              </a:solidFill>
              <a:latin typeface="Arial"/>
            </a:endParaRPr>
          </a:p>
        </p:txBody>
      </p:sp>
      <p:sp>
        <p:nvSpPr>
          <p:cNvPr id="70" name="TextBox 69">
            <a:extLst>
              <a:ext uri="{FF2B5EF4-FFF2-40B4-BE49-F238E27FC236}">
                <a16:creationId xmlns:a16="http://schemas.microsoft.com/office/drawing/2014/main" id="{49DBBE03-11A5-B6E8-F460-30F764155F4E}"/>
              </a:ext>
            </a:extLst>
          </p:cNvPr>
          <p:cNvSpPr txBox="1">
            <a:spLocks noGrp="1" noRot="1" noMove="1" noResize="1" noEditPoints="1" noAdjustHandles="1" noChangeArrowheads="1" noChangeShapeType="1"/>
          </p:cNvSpPr>
          <p:nvPr/>
        </p:nvSpPr>
        <p:spPr>
          <a:xfrm>
            <a:off x="9548921" y="3791918"/>
            <a:ext cx="1929116" cy="1015663"/>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Bronze certificate</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Silver certificate</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Gold certificate</a:t>
            </a:r>
          </a:p>
        </p:txBody>
      </p:sp>
      <p:sp>
        <p:nvSpPr>
          <p:cNvPr id="2" name="Rectangle 1">
            <a:extLst>
              <a:ext uri="{FF2B5EF4-FFF2-40B4-BE49-F238E27FC236}">
                <a16:creationId xmlns:a16="http://schemas.microsoft.com/office/drawing/2014/main" id="{B04F7814-AC5B-16FC-44B0-5789E243A877}"/>
              </a:ext>
            </a:extLst>
          </p:cNvPr>
          <p:cNvSpPr>
            <a:spLocks noGrp="1" noRot="1" noMove="1" noResize="1" noEditPoints="1" noAdjustHandles="1" noChangeArrowheads="1" noChangeShapeType="1"/>
          </p:cNvSpPr>
          <p:nvPr/>
        </p:nvSpPr>
        <p:spPr>
          <a:xfrm>
            <a:off x="501426" y="287278"/>
            <a:ext cx="295176" cy="315985"/>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700672B-09FD-16E8-F8E8-059C9FA99D3D}"/>
              </a:ext>
            </a:extLst>
          </p:cNvPr>
          <p:cNvSpPr>
            <a:spLocks noGrp="1" noRot="1" noMove="1" noResize="1" noEditPoints="1" noAdjustHandles="1" noChangeArrowheads="1" noChangeShapeType="1"/>
          </p:cNvSpPr>
          <p:nvPr/>
        </p:nvSpPr>
        <p:spPr>
          <a:xfrm>
            <a:off x="4204715" y="277778"/>
            <a:ext cx="295176" cy="315985"/>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DADC611-178F-8EE6-CAC5-A5AEA86D9FA6}"/>
              </a:ext>
            </a:extLst>
          </p:cNvPr>
          <p:cNvSpPr>
            <a:spLocks noGrp="1" noRot="1" noMove="1" noResize="1" noEditPoints="1" noAdjustHandles="1" noChangeArrowheads="1" noChangeShapeType="1"/>
          </p:cNvSpPr>
          <p:nvPr/>
        </p:nvSpPr>
        <p:spPr>
          <a:xfrm>
            <a:off x="7749024" y="285570"/>
            <a:ext cx="295176" cy="315985"/>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41ACD9DC-046C-6E28-4128-5F8A73AFB373}"/>
              </a:ext>
            </a:extLst>
          </p:cNvPr>
          <p:cNvSpPr txBox="1">
            <a:spLocks noGrp="1" noRot="1" noMove="1" noResize="1" noEditPoints="1" noAdjustHandles="1" noChangeArrowheads="1" noChangeShapeType="1"/>
          </p:cNvSpPr>
          <p:nvPr/>
        </p:nvSpPr>
        <p:spPr>
          <a:xfrm>
            <a:off x="8008815" y="3424920"/>
            <a:ext cx="2955374" cy="369332"/>
          </a:xfrm>
          <a:prstGeom prst="rect">
            <a:avLst/>
          </a:prstGeom>
          <a:noFill/>
        </p:spPr>
        <p:txBody>
          <a:bodyPr wrap="square" rtlCol="0">
            <a:spAutoFit/>
          </a:bodyPr>
          <a:lstStyle/>
          <a:p>
            <a:pPr algn="ctr"/>
            <a:r>
              <a:rPr lang="en-GB" sz="1800" b="1" dirty="0">
                <a:solidFill>
                  <a:srgbClr val="EE2A24"/>
                </a:solidFill>
                <a:latin typeface="Arial"/>
                <a:cs typeface="Arial"/>
              </a:rPr>
              <a:t>For use across all topics</a:t>
            </a:r>
          </a:p>
        </p:txBody>
      </p:sp>
      <p:sp>
        <p:nvSpPr>
          <p:cNvPr id="69" name="TextBox 68">
            <a:extLst>
              <a:ext uri="{FF2B5EF4-FFF2-40B4-BE49-F238E27FC236}">
                <a16:creationId xmlns:a16="http://schemas.microsoft.com/office/drawing/2014/main" id="{1162C92D-3865-F7B7-BBA9-790024B5C96D}"/>
              </a:ext>
            </a:extLst>
          </p:cNvPr>
          <p:cNvSpPr txBox="1">
            <a:spLocks noGrp="1" noRot="1" noMove="1" noResize="1" noEditPoints="1" noAdjustHandles="1" noChangeArrowheads="1" noChangeShapeType="1"/>
          </p:cNvSpPr>
          <p:nvPr/>
        </p:nvSpPr>
        <p:spPr>
          <a:xfrm>
            <a:off x="7914585" y="3789878"/>
            <a:ext cx="1513302" cy="120032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Starters</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Plenaries</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Weather Together </a:t>
            </a:r>
          </a:p>
          <a:p>
            <a:r>
              <a:rPr lang="en-GB" sz="1200" b="1" dirty="0">
                <a:latin typeface="Arial" panose="020B0604020202020204" pitchFamily="34" charset="0"/>
                <a:cs typeface="Arial" panose="020B0604020202020204" pitchFamily="34" charset="0"/>
              </a:rPr>
              <a:t>award tracker</a:t>
            </a:r>
          </a:p>
        </p:txBody>
      </p:sp>
      <p:sp>
        <p:nvSpPr>
          <p:cNvPr id="6" name="Rectangle 5">
            <a:extLst>
              <a:ext uri="{FF2B5EF4-FFF2-40B4-BE49-F238E27FC236}">
                <a16:creationId xmlns:a16="http://schemas.microsoft.com/office/drawing/2014/main" id="{9FD48F1D-5075-A893-5EB8-A16DA3E4C8E6}"/>
              </a:ext>
            </a:extLst>
          </p:cNvPr>
          <p:cNvSpPr>
            <a:spLocks noGrp="1" noRot="1" noMove="1" noResize="1" noEditPoints="1" noAdjustHandles="1" noChangeArrowheads="1" noChangeShapeType="1"/>
          </p:cNvSpPr>
          <p:nvPr/>
        </p:nvSpPr>
        <p:spPr>
          <a:xfrm>
            <a:off x="7745901" y="3406219"/>
            <a:ext cx="295176" cy="315985"/>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106536FA-836C-EC7B-A292-4EDBF7A2C4F5}"/>
              </a:ext>
            </a:extLst>
          </p:cNvPr>
          <p:cNvPicPr>
            <a:picLocks noGrp="1" noRot="1" noChangeAspect="1" noMove="1" noResize="1" noEditPoints="1" noAdjustHandles="1" noChangeArrowheads="1" noChangeShapeType="1" noCrop="1"/>
          </p:cNvPicPr>
          <p:nvPr/>
        </p:nvPicPr>
        <p:blipFill>
          <a:blip r:embed="rId14"/>
          <a:stretch>
            <a:fillRect/>
          </a:stretch>
        </p:blipFill>
        <p:spPr>
          <a:xfrm>
            <a:off x="4019462" y="3773249"/>
            <a:ext cx="3121333" cy="1562071"/>
          </a:xfrm>
          <a:prstGeom prst="rect">
            <a:avLst/>
          </a:prstGeom>
        </p:spPr>
      </p:pic>
      <p:sp>
        <p:nvSpPr>
          <p:cNvPr id="13" name="TextBox 12">
            <a:extLst>
              <a:ext uri="{FF2B5EF4-FFF2-40B4-BE49-F238E27FC236}">
                <a16:creationId xmlns:a16="http://schemas.microsoft.com/office/drawing/2014/main" id="{7C4FB78C-D2BE-C5E6-4376-21C3CF7EFEBD}"/>
              </a:ext>
            </a:extLst>
          </p:cNvPr>
          <p:cNvSpPr txBox="1">
            <a:spLocks noGrp="1" noRot="1" noMove="1" noResize="1" noEditPoints="1" noAdjustHandles="1" noChangeArrowheads="1" noChangeShapeType="1"/>
          </p:cNvSpPr>
          <p:nvPr/>
        </p:nvSpPr>
        <p:spPr>
          <a:xfrm>
            <a:off x="4283655" y="5563365"/>
            <a:ext cx="2838145" cy="461665"/>
          </a:xfrm>
          <a:prstGeom prst="rect">
            <a:avLst/>
          </a:prstGeom>
          <a:noFill/>
        </p:spPr>
        <p:txBody>
          <a:bodyPr wrap="square" rtlCol="0">
            <a:spAutoFit/>
          </a:bodyPr>
          <a:lstStyle/>
          <a:p>
            <a:r>
              <a:rPr lang="en-GB" sz="1200" dirty="0">
                <a:solidFill>
                  <a:srgbClr val="7F7F7F"/>
                </a:solidFill>
                <a:latin typeface="Arial"/>
              </a:rPr>
              <a:t>Fill in this quick survey to help us improve Weather Together.</a:t>
            </a:r>
            <a:endParaRPr lang="en-GB" sz="1200" i="0" u="none" strike="noStrike" noProof="0" dirty="0">
              <a:solidFill>
                <a:srgbClr val="7F7F7F"/>
              </a:solidFill>
              <a:latin typeface="Arial"/>
            </a:endParaRPr>
          </a:p>
        </p:txBody>
      </p:sp>
      <p:pic>
        <p:nvPicPr>
          <p:cNvPr id="43" name="Picture 42">
            <a:extLst>
              <a:ext uri="{FF2B5EF4-FFF2-40B4-BE49-F238E27FC236}">
                <a16:creationId xmlns:a16="http://schemas.microsoft.com/office/drawing/2014/main" id="{3A3B48B8-968B-7C48-3772-99A82D5B3572}"/>
              </a:ext>
            </a:extLst>
          </p:cNvPr>
          <p:cNvPicPr>
            <a:picLocks noGrp="1" noRot="1" noChangeAspect="1" noMove="1" noResize="1" noEditPoints="1" noAdjustHandles="1" noChangeArrowheads="1" noChangeShapeType="1" noCrop="1"/>
          </p:cNvPicPr>
          <p:nvPr/>
        </p:nvPicPr>
        <p:blipFill>
          <a:blip r:embed="rId15"/>
          <a:stretch>
            <a:fillRect/>
          </a:stretch>
        </p:blipFill>
        <p:spPr>
          <a:xfrm>
            <a:off x="7731552" y="1388835"/>
            <a:ext cx="1801097" cy="211809"/>
          </a:xfrm>
          <a:prstGeom prst="rect">
            <a:avLst/>
          </a:prstGeom>
        </p:spPr>
      </p:pic>
      <p:pic>
        <p:nvPicPr>
          <p:cNvPr id="44" name="Picture 43">
            <a:extLst>
              <a:ext uri="{FF2B5EF4-FFF2-40B4-BE49-F238E27FC236}">
                <a16:creationId xmlns:a16="http://schemas.microsoft.com/office/drawing/2014/main" id="{BA84FC77-4396-B072-E560-19F8A46C4CD3}"/>
              </a:ext>
            </a:extLst>
          </p:cNvPr>
          <p:cNvPicPr>
            <a:picLocks noGrp="1" noRot="1" noChangeAspect="1" noMove="1" noResize="1" noEditPoints="1" noAdjustHandles="1" noChangeArrowheads="1" noChangeShapeType="1" noCrop="1"/>
          </p:cNvPicPr>
          <p:nvPr/>
        </p:nvPicPr>
        <p:blipFill rotWithShape="1">
          <a:blip r:embed="rId4"/>
          <a:srcRect l="35303" t="-2205" r="4145" b="-1"/>
          <a:stretch/>
        </p:blipFill>
        <p:spPr>
          <a:xfrm>
            <a:off x="721453" y="1365508"/>
            <a:ext cx="2225033" cy="334756"/>
          </a:xfrm>
          <a:prstGeom prst="rect">
            <a:avLst/>
          </a:prstGeom>
        </p:spPr>
      </p:pic>
      <p:pic>
        <p:nvPicPr>
          <p:cNvPr id="46" name="Picture 45">
            <a:extLst>
              <a:ext uri="{FF2B5EF4-FFF2-40B4-BE49-F238E27FC236}">
                <a16:creationId xmlns:a16="http://schemas.microsoft.com/office/drawing/2014/main" id="{E4F1DF51-B17F-BC68-3908-E2BFBAF37E1D}"/>
              </a:ext>
            </a:extLst>
          </p:cNvPr>
          <p:cNvPicPr>
            <a:picLocks noGrp="1" noRot="1" noChangeAspect="1" noMove="1" noResize="1" noEditPoints="1" noAdjustHandles="1" noChangeArrowheads="1" noChangeShapeType="1" noCrop="1"/>
          </p:cNvPicPr>
          <p:nvPr/>
        </p:nvPicPr>
        <p:blipFill rotWithShape="1">
          <a:blip r:embed="rId7"/>
          <a:srcRect l="34140" t="30905" r="5399" b="-3095"/>
          <a:stretch/>
        </p:blipFill>
        <p:spPr>
          <a:xfrm>
            <a:off x="651910" y="4044399"/>
            <a:ext cx="2129594" cy="216322"/>
          </a:xfrm>
          <a:prstGeom prst="rect">
            <a:avLst/>
          </a:prstGeom>
        </p:spPr>
      </p:pic>
      <p:sp>
        <p:nvSpPr>
          <p:cNvPr id="17" name="TextBox 16">
            <a:extLst>
              <a:ext uri="{FF2B5EF4-FFF2-40B4-BE49-F238E27FC236}">
                <a16:creationId xmlns:a16="http://schemas.microsoft.com/office/drawing/2014/main" id="{3AD5A2B4-A62E-61EE-B07D-7FDF13A1CFAB}"/>
              </a:ext>
            </a:extLst>
          </p:cNvPr>
          <p:cNvSpPr txBox="1">
            <a:spLocks noGrp="1" noRot="1" noMove="1" noResize="1" noEditPoints="1" noAdjustHandles="1" noChangeArrowheads="1" noChangeShapeType="1"/>
          </p:cNvSpPr>
          <p:nvPr/>
        </p:nvSpPr>
        <p:spPr>
          <a:xfrm>
            <a:off x="7905138" y="5558714"/>
            <a:ext cx="2838145" cy="276999"/>
          </a:xfrm>
          <a:prstGeom prst="rect">
            <a:avLst/>
          </a:prstGeom>
          <a:noFill/>
        </p:spPr>
        <p:txBody>
          <a:bodyPr wrap="square" rtlCol="0">
            <a:spAutoFit/>
          </a:bodyPr>
          <a:lstStyle/>
          <a:p>
            <a:r>
              <a:rPr lang="en-GB" sz="1200" dirty="0">
                <a:solidFill>
                  <a:schemeClr val="tx1">
                    <a:lumMod val="50000"/>
                    <a:lumOff val="50000"/>
                  </a:schemeClr>
                </a:solidFill>
                <a:latin typeface="Arial"/>
              </a:rPr>
              <a:t>Click here to open the full web index.</a:t>
            </a:r>
            <a:endParaRPr lang="en-GB" sz="1200" b="0" i="0" u="none" strike="noStrike" noProof="0" dirty="0">
              <a:solidFill>
                <a:schemeClr val="tx1">
                  <a:lumMod val="50000"/>
                  <a:lumOff val="50000"/>
                </a:schemeClr>
              </a:solidFill>
              <a:latin typeface="Arial"/>
            </a:endParaRPr>
          </a:p>
        </p:txBody>
      </p:sp>
      <p:sp>
        <p:nvSpPr>
          <p:cNvPr id="7" name="TextBox 6">
            <a:extLst>
              <a:ext uri="{FF2B5EF4-FFF2-40B4-BE49-F238E27FC236}">
                <a16:creationId xmlns:a16="http://schemas.microsoft.com/office/drawing/2014/main" id="{D4348D22-1B6B-916E-558C-618FDA8FBC57}"/>
              </a:ext>
            </a:extLst>
          </p:cNvPr>
          <p:cNvSpPr txBox="1">
            <a:spLocks noGrp="1" noRot="1" noMove="1" noResize="1" noEditPoints="1" noAdjustHandles="1" noChangeArrowheads="1" noChangeShapeType="1"/>
          </p:cNvSpPr>
          <p:nvPr/>
        </p:nvSpPr>
        <p:spPr>
          <a:xfrm>
            <a:off x="4389414" y="5328788"/>
            <a:ext cx="2838145" cy="276999"/>
          </a:xfrm>
          <a:prstGeom prst="rect">
            <a:avLst/>
          </a:prstGeom>
          <a:noFill/>
        </p:spPr>
        <p:txBody>
          <a:bodyPr wrap="square" rtlCol="0">
            <a:spAutoFit/>
          </a:bodyPr>
          <a:lstStyle/>
          <a:p>
            <a:r>
              <a:rPr lang="en-GB" sz="1200" b="1" i="0" u="none" strike="noStrike" noProof="0" dirty="0">
                <a:solidFill>
                  <a:srgbClr val="EE2A24"/>
                </a:solidFill>
                <a:latin typeface="Arial"/>
              </a:rPr>
              <a:t>Rate these resources</a:t>
            </a:r>
          </a:p>
        </p:txBody>
      </p:sp>
      <p:pic>
        <p:nvPicPr>
          <p:cNvPr id="9" name="Picture 8">
            <a:extLst>
              <a:ext uri="{FF2B5EF4-FFF2-40B4-BE49-F238E27FC236}">
                <a16:creationId xmlns:a16="http://schemas.microsoft.com/office/drawing/2014/main" id="{EF0D9239-EC5A-53FD-FDB7-7ADCC37B3C9F}"/>
              </a:ext>
            </a:extLst>
          </p:cNvPr>
          <p:cNvPicPr>
            <a:picLocks noGrp="1" noRot="1" noChangeAspect="1" noMove="1" noResize="1" noEditPoints="1" noAdjustHandles="1" noChangeArrowheads="1" noChangeShapeType="1" noCrop="1"/>
          </p:cNvPicPr>
          <p:nvPr/>
        </p:nvPicPr>
        <p:blipFill rotWithShape="1">
          <a:blip r:embed="rId11"/>
          <a:srcRect l="34210" t="21074" r="59821" b="28566"/>
          <a:stretch/>
        </p:blipFill>
        <p:spPr>
          <a:xfrm>
            <a:off x="4272464" y="5367208"/>
            <a:ext cx="218682" cy="200157"/>
          </a:xfrm>
          <a:prstGeom prst="rect">
            <a:avLst/>
          </a:prstGeom>
        </p:spPr>
      </p:pic>
      <p:sp>
        <p:nvSpPr>
          <p:cNvPr id="14" name="Rectangle 13">
            <a:hlinkClick r:id="rId16"/>
            <a:extLst>
              <a:ext uri="{FF2B5EF4-FFF2-40B4-BE49-F238E27FC236}">
                <a16:creationId xmlns:a16="http://schemas.microsoft.com/office/drawing/2014/main" id="{CF5E5D50-4C8D-E3F6-5E4D-441A08499C32}"/>
              </a:ext>
            </a:extLst>
          </p:cNvPr>
          <p:cNvSpPr>
            <a:spLocks noGrp="1" noRot="1" noMove="1" noResize="1" noEditPoints="1" noAdjustHandles="1" noChangeArrowheads="1" noChangeShapeType="1"/>
          </p:cNvSpPr>
          <p:nvPr/>
        </p:nvSpPr>
        <p:spPr>
          <a:xfrm>
            <a:off x="6804536" y="5390689"/>
            <a:ext cx="514434" cy="523220"/>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Link</a:t>
            </a:r>
          </a:p>
        </p:txBody>
      </p:sp>
      <p:sp>
        <p:nvSpPr>
          <p:cNvPr id="15" name="TextBox 14">
            <a:extLst>
              <a:ext uri="{FF2B5EF4-FFF2-40B4-BE49-F238E27FC236}">
                <a16:creationId xmlns:a16="http://schemas.microsoft.com/office/drawing/2014/main" id="{C0EAD123-06E5-ED54-6FAD-66DF8156B5C8}"/>
              </a:ext>
            </a:extLst>
          </p:cNvPr>
          <p:cNvSpPr txBox="1">
            <a:spLocks noGrp="1" noRot="1" noMove="1" noResize="1" noEditPoints="1" noAdjustHandles="1" noChangeArrowheads="1" noChangeShapeType="1"/>
          </p:cNvSpPr>
          <p:nvPr/>
        </p:nvSpPr>
        <p:spPr>
          <a:xfrm>
            <a:off x="7980076" y="5326916"/>
            <a:ext cx="2838145" cy="276999"/>
          </a:xfrm>
          <a:prstGeom prst="rect">
            <a:avLst/>
          </a:prstGeom>
          <a:noFill/>
        </p:spPr>
        <p:txBody>
          <a:bodyPr wrap="square" rtlCol="0">
            <a:spAutoFit/>
          </a:bodyPr>
          <a:lstStyle/>
          <a:p>
            <a:r>
              <a:rPr lang="en-GB" sz="1200" b="1" i="0" u="none" strike="noStrike" noProof="0" dirty="0">
                <a:solidFill>
                  <a:srgbClr val="EE2A24"/>
                </a:solidFill>
                <a:latin typeface="Arial"/>
              </a:rPr>
              <a:t>Open another activity</a:t>
            </a:r>
          </a:p>
        </p:txBody>
      </p:sp>
      <p:pic>
        <p:nvPicPr>
          <p:cNvPr id="18" name="Picture 17">
            <a:extLst>
              <a:ext uri="{FF2B5EF4-FFF2-40B4-BE49-F238E27FC236}">
                <a16:creationId xmlns:a16="http://schemas.microsoft.com/office/drawing/2014/main" id="{B61775E1-09DF-B156-F386-44C653F7D65A}"/>
              </a:ext>
            </a:extLst>
          </p:cNvPr>
          <p:cNvPicPr>
            <a:picLocks noGrp="1" noRot="1" noChangeAspect="1" noMove="1" noResize="1" noEditPoints="1" noAdjustHandles="1" noChangeArrowheads="1" noChangeShapeType="1" noCrop="1"/>
          </p:cNvPicPr>
          <p:nvPr/>
        </p:nvPicPr>
        <p:blipFill rotWithShape="1">
          <a:blip r:embed="rId11"/>
          <a:srcRect l="34210" t="21074" r="59821" b="28566"/>
          <a:stretch/>
        </p:blipFill>
        <p:spPr>
          <a:xfrm>
            <a:off x="7776505" y="5365336"/>
            <a:ext cx="218682" cy="200157"/>
          </a:xfrm>
          <a:prstGeom prst="rect">
            <a:avLst/>
          </a:prstGeom>
        </p:spPr>
      </p:pic>
      <p:sp>
        <p:nvSpPr>
          <p:cNvPr id="20" name="Rectangle 19">
            <a:hlinkClick r:id="rId17"/>
            <a:extLst>
              <a:ext uri="{FF2B5EF4-FFF2-40B4-BE49-F238E27FC236}">
                <a16:creationId xmlns:a16="http://schemas.microsoft.com/office/drawing/2014/main" id="{081618CC-521B-0783-B28E-2FFB6AA99BF4}"/>
              </a:ext>
            </a:extLst>
          </p:cNvPr>
          <p:cNvSpPr>
            <a:spLocks noGrp="1" noRot="1" noMove="1" noResize="1" noEditPoints="1" noAdjustHandles="1" noChangeArrowheads="1" noChangeShapeType="1"/>
          </p:cNvSpPr>
          <p:nvPr/>
        </p:nvSpPr>
        <p:spPr>
          <a:xfrm>
            <a:off x="10620756" y="5400810"/>
            <a:ext cx="514434" cy="523220"/>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Link</a:t>
            </a:r>
            <a:endParaRPr lang="en-GB" sz="10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62334BB-06B5-09FF-0AE7-53F74452922D}"/>
              </a:ext>
            </a:extLst>
          </p:cNvPr>
          <p:cNvSpPr>
            <a:spLocks noGrp="1" noRot="1" noMove="1" noResize="1" noEditPoints="1" noAdjustHandles="1" noChangeArrowheads="1" noChangeShapeType="1"/>
          </p:cNvSpPr>
          <p:nvPr/>
        </p:nvSpPr>
        <p:spPr>
          <a:xfrm>
            <a:off x="29162" y="101166"/>
            <a:ext cx="12053981" cy="5225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966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a different people's faces and an illustration of a grey cloud with flashing lightening. ">
            <a:extLst>
              <a:ext uri="{FF2B5EF4-FFF2-40B4-BE49-F238E27FC236}">
                <a16:creationId xmlns:a16="http://schemas.microsoft.com/office/drawing/2014/main" id="{2892C79C-A310-000C-C7D3-B64CCCEA4D1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 y="-1340"/>
            <a:ext cx="12189618" cy="6859340"/>
          </a:xfrm>
          <a:prstGeom prst="rect">
            <a:avLst/>
          </a:prstGeom>
        </p:spPr>
      </p:pic>
      <p:sp>
        <p:nvSpPr>
          <p:cNvPr id="2" name="Title 1">
            <a:extLst>
              <a:ext uri="{FF2B5EF4-FFF2-40B4-BE49-F238E27FC236}">
                <a16:creationId xmlns:a16="http://schemas.microsoft.com/office/drawing/2014/main" id="{DDA212CD-1C3D-79D8-50A9-38C228D946CD}"/>
              </a:ext>
            </a:extLst>
          </p:cNvPr>
          <p:cNvSpPr>
            <a:spLocks noGrp="1" noRot="1" noMove="1" noResize="1" noEditPoints="1" noAdjustHandles="1" noChangeArrowheads="1" noChangeShapeType="1"/>
          </p:cNvSpPr>
          <p:nvPr>
            <p:ph type="title" idx="4294967295"/>
          </p:nvPr>
        </p:nvSpPr>
        <p:spPr>
          <a:xfrm>
            <a:off x="838202" y="-1325563"/>
            <a:ext cx="10371371" cy="1325563"/>
          </a:xfrm>
        </p:spPr>
        <p:txBody>
          <a:bodyPr vert="horz" lIns="91440" tIns="45720" rIns="91440" bIns="45720" rtlCol="0" anchor="b">
            <a:normAutofit/>
          </a:bodyPr>
          <a:lstStyle/>
          <a:p>
            <a:r>
              <a:rPr lang="en-GB"/>
              <a:t>Screensaver</a:t>
            </a:r>
          </a:p>
        </p:txBody>
      </p:sp>
    </p:spTree>
    <p:extLst>
      <p:ext uri="{BB962C8B-B14F-4D97-AF65-F5344CB8AC3E}">
        <p14:creationId xmlns:p14="http://schemas.microsoft.com/office/powerpoint/2010/main" val="289514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EA874F-4766-B6D6-9086-939845591351}"/>
              </a:ext>
            </a:extLst>
          </p:cNvPr>
          <p:cNvSpPr>
            <a:spLocks noGrp="1" noRot="1" noMove="1" noResize="1" noEditPoints="1" noAdjustHandles="1" noChangeArrowheads="1" noChangeShapeType="1"/>
          </p:cNvSpPr>
          <p:nvPr>
            <p:ph type="title"/>
          </p:nvPr>
        </p:nvSpPr>
        <p:spPr>
          <a:xfrm>
            <a:off x="679622" y="-1325563"/>
            <a:ext cx="10478529" cy="1325563"/>
          </a:xfrm>
        </p:spPr>
        <p:txBody>
          <a:bodyPr vert="horz" lIns="91440" tIns="45720" rIns="91440" bIns="45720" rtlCol="0" anchor="b">
            <a:normAutofit/>
          </a:bodyPr>
          <a:lstStyle/>
          <a:p>
            <a:r>
              <a:rPr lang="en-GB"/>
              <a:t>Take a pause</a:t>
            </a:r>
          </a:p>
        </p:txBody>
      </p:sp>
      <p:sp>
        <p:nvSpPr>
          <p:cNvPr id="6" name="TextBox 5">
            <a:extLst>
              <a:ext uri="{FF2B5EF4-FFF2-40B4-BE49-F238E27FC236}">
                <a16:creationId xmlns:a16="http://schemas.microsoft.com/office/drawing/2014/main" id="{1CA21017-BB73-A603-C95E-55D52A6C3B7F}"/>
              </a:ext>
            </a:extLst>
          </p:cNvPr>
          <p:cNvSpPr txBox="1">
            <a:spLocks noGrp="1" noRot="1" noMove="1" noResize="1" noEditPoints="1" noAdjustHandles="1" noChangeArrowheads="1" noChangeShapeType="1"/>
          </p:cNvSpPr>
          <p:nvPr/>
        </p:nvSpPr>
        <p:spPr>
          <a:xfrm rot="16200000">
            <a:off x="10724083" y="905699"/>
            <a:ext cx="1748582" cy="584775"/>
          </a:xfrm>
          <a:prstGeom prst="rect">
            <a:avLst/>
          </a:prstGeom>
          <a:noFill/>
        </p:spPr>
        <p:txBody>
          <a:bodyPr wrap="square" rtlCol="0">
            <a:spAutoFit/>
          </a:bodyPr>
          <a:lstStyle/>
          <a:p>
            <a:r>
              <a:rPr lang="en-GB" sz="3200" b="1">
                <a:solidFill>
                  <a:srgbClr val="FF0000"/>
                </a:solidFill>
                <a:latin typeface="HelveticaNeueLT Pro 55 Roman" panose="020B0604020202020204"/>
              </a:rPr>
              <a:t>Pause</a:t>
            </a:r>
          </a:p>
        </p:txBody>
      </p:sp>
      <p:pic>
        <p:nvPicPr>
          <p:cNvPr id="5" name="Picture 4">
            <a:extLst>
              <a:ext uri="{FF2B5EF4-FFF2-40B4-BE49-F238E27FC236}">
                <a16:creationId xmlns:a16="http://schemas.microsoft.com/office/drawing/2014/main" id="{A73F39B6-92F3-DCE4-1108-C57988F4B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a:srcRect l="826" t="40296" r="-826" b="2753"/>
          <a:stretch/>
        </p:blipFill>
        <p:spPr>
          <a:xfrm>
            <a:off x="0" y="-446"/>
            <a:ext cx="10458508" cy="1198087"/>
          </a:xfrm>
          <a:prstGeom prst="rect">
            <a:avLst/>
          </a:prstGeom>
        </p:spPr>
      </p:pic>
      <p:pic>
        <p:nvPicPr>
          <p:cNvPr id="11" name="Picture 10" descr="A gif of a pause icon flashing on and off.">
            <a:extLst>
              <a:ext uri="{FF2B5EF4-FFF2-40B4-BE49-F238E27FC236}">
                <a16:creationId xmlns:a16="http://schemas.microsoft.com/office/drawing/2014/main" id="{9130ACDD-08A9-61DB-E5F7-6C1F522B4481}"/>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val="0"/>
              </a:ext>
            </a:extLst>
          </a:blip>
          <a:srcRect l="29266" t="15758" r="28302" b="12297"/>
          <a:stretch/>
        </p:blipFill>
        <p:spPr>
          <a:xfrm>
            <a:off x="8610364" y="2457545"/>
            <a:ext cx="2255339" cy="2151831"/>
          </a:xfrm>
          <a:prstGeom prst="rect">
            <a:avLst/>
          </a:prstGeom>
        </p:spPr>
      </p:pic>
      <p:sp>
        <p:nvSpPr>
          <p:cNvPr id="12" name="Title 1">
            <a:extLst>
              <a:ext uri="{FF2B5EF4-FFF2-40B4-BE49-F238E27FC236}">
                <a16:creationId xmlns:a16="http://schemas.microsoft.com/office/drawing/2014/main" id="{9084DB22-CBC6-873E-5240-87B4F6BF56A9}"/>
              </a:ext>
            </a:extLst>
          </p:cNvPr>
          <p:cNvSpPr txBox="1">
            <a:spLocks noGrp="1" noRot="1" noMove="1" noResize="1" noEditPoints="1" noAdjustHandles="1" noChangeArrowheads="1" noChangeShapeType="1"/>
          </p:cNvSpPr>
          <p:nvPr/>
        </p:nvSpPr>
        <p:spPr>
          <a:xfrm>
            <a:off x="8304366" y="1827592"/>
            <a:ext cx="2867333" cy="3411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GB" sz="2800" b="1">
                <a:solidFill>
                  <a:srgbClr val="FF0000"/>
                </a:solidFill>
                <a:latin typeface="HelveticaNeueLT Pro 55 Roman" panose="020B0604020202020204" pitchFamily="34" charset="0"/>
              </a:rPr>
              <a:t>Take a pause</a:t>
            </a:r>
            <a:br>
              <a:rPr lang="en-GB" sz="2800">
                <a:latin typeface="HelveticaNeueLT Pro 55 Roman" panose="020B0604020202020204" pitchFamily="34" charset="0"/>
              </a:rPr>
            </a:br>
            <a:br>
              <a:rPr lang="en-GB" sz="2800">
                <a:latin typeface="HelveticaNeueLT Pro 55 Roman" panose="020B0604020202020204" pitchFamily="34" charset="0"/>
              </a:rPr>
            </a:br>
            <a:br>
              <a:rPr lang="en-GB" sz="2800">
                <a:latin typeface="HelveticaNeueLT Pro 55 Roman" panose="020B0604020202020204" pitchFamily="34" charset="0"/>
              </a:rPr>
            </a:br>
            <a:br>
              <a:rPr lang="en-GB" sz="2800">
                <a:latin typeface="HelveticaNeueLT Pro 55 Roman" panose="020B0604020202020204" pitchFamily="34" charset="0"/>
              </a:rPr>
            </a:br>
            <a:br>
              <a:rPr lang="en-GB" sz="2800">
                <a:latin typeface="HelveticaNeueLT Pro 55 Roman" panose="020B0604020202020204" pitchFamily="34" charset="0"/>
              </a:rPr>
            </a:br>
            <a:br>
              <a:rPr lang="en-GB" sz="2800">
                <a:latin typeface="HelveticaNeueLT Pro 55 Roman" panose="020B0604020202020204" pitchFamily="34" charset="0"/>
              </a:rPr>
            </a:br>
            <a:br>
              <a:rPr lang="en-GB" sz="2800">
                <a:latin typeface="HelveticaNeueLT Pro 55 Roman" panose="020B0604020202020204" pitchFamily="34" charset="0"/>
              </a:rPr>
            </a:br>
            <a:r>
              <a:rPr lang="en-GB" sz="2800">
                <a:latin typeface="HelveticaNeueLT Pro 55 Roman" panose="020B0604020202020204" pitchFamily="34" charset="0"/>
              </a:rPr>
              <a:t> </a:t>
            </a:r>
            <a:r>
              <a:rPr lang="en-GB" sz="2800" b="1">
                <a:solidFill>
                  <a:srgbClr val="FF0000"/>
                </a:solidFill>
                <a:latin typeface="HelveticaNeueLT Pro 55 Roman"/>
              </a:rPr>
              <a:t>check in</a:t>
            </a:r>
            <a:endParaRPr lang="en-GB" sz="2800" b="1">
              <a:solidFill>
                <a:srgbClr val="FF0000"/>
              </a:solidFill>
              <a:latin typeface="HelveticaNeueLT Pro 55 Roman" panose="020B0604020202020204" pitchFamily="34" charset="0"/>
            </a:endParaRPr>
          </a:p>
        </p:txBody>
      </p:sp>
      <p:sp>
        <p:nvSpPr>
          <p:cNvPr id="14" name="TextBox 13">
            <a:extLst>
              <a:ext uri="{FF2B5EF4-FFF2-40B4-BE49-F238E27FC236}">
                <a16:creationId xmlns:a16="http://schemas.microsoft.com/office/drawing/2014/main" id="{98429A41-3C28-E1EE-8515-8844AC0FFE02}"/>
              </a:ext>
            </a:extLst>
          </p:cNvPr>
          <p:cNvSpPr txBox="1">
            <a:spLocks noGrp="1" noRot="1" noMove="1" noResize="1" noEditPoints="1" noAdjustHandles="1" noChangeArrowheads="1" noChangeShapeType="1"/>
          </p:cNvSpPr>
          <p:nvPr/>
        </p:nvSpPr>
        <p:spPr>
          <a:xfrm>
            <a:off x="506437" y="996505"/>
            <a:ext cx="6147580" cy="592022"/>
          </a:xfrm>
          <a:prstGeom prst="rect">
            <a:avLst/>
          </a:prstGeom>
          <a:noFill/>
        </p:spPr>
        <p:txBody>
          <a:bodyPr wrap="square">
            <a:spAutoFit/>
          </a:bodyPr>
          <a:lstStyle/>
          <a:p>
            <a:pPr marL="0" indent="0">
              <a:lnSpc>
                <a:spcPct val="110000"/>
              </a:lnSpc>
              <a:buNone/>
            </a:pPr>
            <a:r>
              <a:rPr lang="en-GB" sz="3200" b="1">
                <a:latin typeface="HelveticaNeueLT Pro 45 Lt" panose="020B0403020202020204"/>
              </a:rPr>
              <a:t>Check in with your body</a:t>
            </a:r>
          </a:p>
        </p:txBody>
      </p:sp>
      <p:sp>
        <p:nvSpPr>
          <p:cNvPr id="7" name="Content Placeholder 8">
            <a:extLst>
              <a:ext uri="{FF2B5EF4-FFF2-40B4-BE49-F238E27FC236}">
                <a16:creationId xmlns:a16="http://schemas.microsoft.com/office/drawing/2014/main" id="{B20BA2F2-8367-2851-7B95-45892B27E7B6}"/>
              </a:ext>
            </a:extLst>
          </p:cNvPr>
          <p:cNvSpPr txBox="1">
            <a:spLocks noGrp="1" noRot="1" noMove="1" noResize="1" noEditPoints="1" noAdjustHandles="1" noChangeArrowheads="1" noChangeShapeType="1"/>
          </p:cNvSpPr>
          <p:nvPr/>
        </p:nvSpPr>
        <p:spPr>
          <a:xfrm>
            <a:off x="439682" y="1791796"/>
            <a:ext cx="7746943" cy="39798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000" dirty="0"/>
              <a:t>Take deep breaths in and out through your nose (if comfortable) and focus on how it feels within your body.</a:t>
            </a:r>
            <a:endParaRPr lang="en-GB" sz="2000" dirty="0">
              <a:cs typeface="Calibri"/>
            </a:endParaRPr>
          </a:p>
          <a:p>
            <a:pPr marL="514350" indent="-514350">
              <a:lnSpc>
                <a:spcPct val="110000"/>
              </a:lnSpc>
              <a:buFont typeface="+mj-lt"/>
              <a:buAutoNum type="arabicPeriod"/>
            </a:pPr>
            <a:r>
              <a:rPr lang="en-GB" sz="2000" dirty="0"/>
              <a:t>Send the breath into your belly.</a:t>
            </a:r>
          </a:p>
          <a:p>
            <a:pPr marL="514350" indent="-514350">
              <a:lnSpc>
                <a:spcPct val="110000"/>
              </a:lnSpc>
              <a:buFont typeface="+mj-lt"/>
              <a:buAutoNum type="arabicPeriod"/>
            </a:pPr>
            <a:r>
              <a:rPr lang="en-GB" sz="2000" dirty="0"/>
              <a:t>Notice how your shoulders, chest and belly move as you breathe.</a:t>
            </a:r>
            <a:endParaRPr lang="en-GB" sz="2000" dirty="0">
              <a:cs typeface="Calibri"/>
            </a:endParaRPr>
          </a:p>
          <a:p>
            <a:pPr marL="514350" indent="-514350">
              <a:lnSpc>
                <a:spcPct val="110000"/>
              </a:lnSpc>
              <a:buFont typeface="+mj-lt"/>
              <a:buAutoNum type="arabicPeriod"/>
            </a:pPr>
            <a:r>
              <a:rPr lang="en-GB" sz="2000" dirty="0"/>
              <a:t>Notice how it feels as the air moves in and out of your nose or mouth.</a:t>
            </a:r>
            <a:endParaRPr lang="en-GB" sz="2000" dirty="0">
              <a:cs typeface="Calibri"/>
            </a:endParaRPr>
          </a:p>
          <a:p>
            <a:pPr marL="514350" indent="-514350">
              <a:lnSpc>
                <a:spcPct val="110000"/>
              </a:lnSpc>
              <a:buFont typeface="+mj-lt"/>
              <a:buAutoNum type="arabicPeriod"/>
            </a:pPr>
            <a:r>
              <a:rPr lang="en-GB" sz="2000" dirty="0"/>
              <a:t>Listen to the sound of the air moving.</a:t>
            </a:r>
          </a:p>
          <a:p>
            <a:pPr marL="514350" indent="-514350">
              <a:lnSpc>
                <a:spcPct val="110000"/>
              </a:lnSpc>
              <a:buFont typeface="+mj-lt"/>
              <a:buAutoNum type="arabicPeriod"/>
            </a:pPr>
            <a:r>
              <a:rPr lang="en-GB" sz="2000" dirty="0">
                <a:cs typeface="Calibri"/>
              </a:rPr>
              <a:t>Press your feet onto the ground, feeling a connection with the Earth.</a:t>
            </a:r>
          </a:p>
        </p:txBody>
      </p:sp>
      <p:pic>
        <p:nvPicPr>
          <p:cNvPr id="2" name="Picture 1" descr="An indicator showing the end of the slide and the start of the next.">
            <a:extLst>
              <a:ext uri="{FF2B5EF4-FFF2-40B4-BE49-F238E27FC236}">
                <a16:creationId xmlns:a16="http://schemas.microsoft.com/office/drawing/2014/main" id="{94A36B16-B18E-8E6A-D1AF-81D9FA50F5D4}"/>
              </a:ext>
            </a:extLst>
          </p:cNvPr>
          <p:cNvPicPr>
            <a:picLocks noGrp="1" noRot="1" noChangeAspect="1" noMove="1" noResize="1" noEditPoints="1" noAdjustHandles="1" noChangeArrowheads="1" noChangeShapeType="1" noCrop="1"/>
          </p:cNvPicPr>
          <p:nvPr/>
        </p:nvPicPr>
        <p:blipFill rotWithShape="1">
          <a:blip r:embed="rId5"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Tree>
    <p:extLst>
      <p:ext uri="{BB962C8B-B14F-4D97-AF65-F5344CB8AC3E}">
        <p14:creationId xmlns:p14="http://schemas.microsoft.com/office/powerpoint/2010/main" val="75791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xEl>
                                              <p:pRg st="1" end="1"/>
                                            </p:txEl>
                                          </p:spTgt>
                                        </p:tgtEl>
                                      </p:cBhvr>
                                    </p:animEffect>
                                    <p:set>
                                      <p:cBhvr>
                                        <p:cTn id="12" dur="1" fill="hold">
                                          <p:stCondLst>
                                            <p:cond delay="499"/>
                                          </p:stCondLst>
                                        </p:cTn>
                                        <p:tgtEl>
                                          <p:spTgt spid="7">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xEl>
                                              <p:pRg st="2" end="2"/>
                                            </p:txEl>
                                          </p:spTgt>
                                        </p:tgtEl>
                                      </p:cBhvr>
                                    </p:animEffect>
                                    <p:set>
                                      <p:cBhvr>
                                        <p:cTn id="22"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
                                            <p:txEl>
                                              <p:pRg st="3" end="3"/>
                                            </p:txEl>
                                          </p:spTgt>
                                        </p:tgtEl>
                                      </p:cBhvr>
                                    </p:animEffect>
                                    <p:set>
                                      <p:cBhvr>
                                        <p:cTn id="32" dur="1" fill="hold">
                                          <p:stCondLst>
                                            <p:cond delay="499"/>
                                          </p:stCondLst>
                                        </p:cTn>
                                        <p:tgtEl>
                                          <p:spTgt spid="7">
                                            <p:txEl>
                                              <p:pRg st="3" end="3"/>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7">
                                            <p:txEl>
                                              <p:pRg st="4" end="4"/>
                                            </p:txEl>
                                          </p:spTgt>
                                        </p:tgtEl>
                                      </p:cBhvr>
                                    </p:animEffect>
                                    <p:set>
                                      <p:cBhvr>
                                        <p:cTn id="42"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fade">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7">
                                            <p:txEl>
                                              <p:pRg st="5" end="5"/>
                                            </p:txEl>
                                          </p:spTgt>
                                        </p:tgtEl>
                                      </p:cBhvr>
                                    </p:animEffect>
                                    <p:set>
                                      <p:cBhvr>
                                        <p:cTn id="52" dur="1" fill="hold">
                                          <p:stCondLst>
                                            <p:cond delay="499"/>
                                          </p:stCondLst>
                                        </p:cTn>
                                        <p:tgtEl>
                                          <p:spTgt spid="7">
                                            <p:txEl>
                                              <p:pRg st="5" end="5"/>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43266E-D0EB-B51A-ED37-F7EC4F5C6F18}"/>
              </a:ext>
            </a:extLst>
          </p:cNvPr>
          <p:cNvSpPr>
            <a:spLocks noGrp="1" noRot="1" noMove="1" noResize="1" noEditPoints="1" noAdjustHandles="1" noChangeArrowheads="1" noChangeShapeType="1"/>
          </p:cNvSpPr>
          <p:nvPr>
            <p:ph type="title" idx="4294967295"/>
          </p:nvPr>
        </p:nvSpPr>
        <p:spPr>
          <a:xfrm>
            <a:off x="679622" y="-1325563"/>
            <a:ext cx="10478529" cy="1325563"/>
          </a:xfrm>
        </p:spPr>
        <p:txBody>
          <a:bodyPr vert="horz" lIns="91440" tIns="45720" rIns="91440" bIns="45720" rtlCol="0" anchor="b">
            <a:normAutofit/>
          </a:bodyPr>
          <a:lstStyle/>
          <a:p>
            <a:r>
              <a:rPr lang="en-GB"/>
              <a:t>Objective</a:t>
            </a:r>
          </a:p>
        </p:txBody>
      </p:sp>
      <p:sp>
        <p:nvSpPr>
          <p:cNvPr id="9" name="TextBox 8">
            <a:extLst>
              <a:ext uri="{FF2B5EF4-FFF2-40B4-BE49-F238E27FC236}">
                <a16:creationId xmlns:a16="http://schemas.microsoft.com/office/drawing/2014/main" id="{209CE655-8BB7-2208-3AB1-E1AD4837CA66}"/>
              </a:ext>
            </a:extLst>
          </p:cNvPr>
          <p:cNvSpPr txBox="1">
            <a:spLocks noGrp="1" noRot="1" noMove="1" noResize="1" noEditPoints="1" noAdjustHandles="1" noChangeArrowheads="1" noChangeShapeType="1"/>
          </p:cNvSpPr>
          <p:nvPr/>
        </p:nvSpPr>
        <p:spPr>
          <a:xfrm rot="16200000">
            <a:off x="10105818" y="1363238"/>
            <a:ext cx="2886077" cy="584775"/>
          </a:xfrm>
          <a:prstGeom prst="rect">
            <a:avLst/>
          </a:prstGeom>
          <a:noFill/>
        </p:spPr>
        <p:txBody>
          <a:bodyPr wrap="square" rtlCol="0">
            <a:spAutoFit/>
          </a:bodyPr>
          <a:lstStyle/>
          <a:p>
            <a:r>
              <a:rPr lang="en-GB" sz="3200" b="1">
                <a:solidFill>
                  <a:srgbClr val="FF0000"/>
                </a:solidFill>
                <a:latin typeface="HelveticaNeueLT Pro 55 Roman" panose="020B0604020202020204"/>
              </a:rPr>
              <a:t>Eco-anxiety</a:t>
            </a:r>
          </a:p>
        </p:txBody>
      </p:sp>
      <p:pic>
        <p:nvPicPr>
          <p:cNvPr id="2" name="Picture 1" descr="A picture showing a cartoon-style house in a heatwave with a person who looks distressed.">
            <a:extLst>
              <a:ext uri="{FF2B5EF4-FFF2-40B4-BE49-F238E27FC236}">
                <a16:creationId xmlns:a16="http://schemas.microsoft.com/office/drawing/2014/main" id="{077AD4FD-60EC-233C-AA81-241FCC070F25}"/>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796413" y="293994"/>
            <a:ext cx="10599174" cy="5727205"/>
          </a:xfrm>
          <a:prstGeom prst="rect">
            <a:avLst/>
          </a:prstGeom>
        </p:spPr>
      </p:pic>
      <p:pic>
        <p:nvPicPr>
          <p:cNvPr id="4" name="Picture 3" descr="Weather Together logo flashing">
            <a:extLst>
              <a:ext uri="{FF2B5EF4-FFF2-40B4-BE49-F238E27FC236}">
                <a16:creationId xmlns:a16="http://schemas.microsoft.com/office/drawing/2014/main" id="{087F331B-31C3-7E12-31CC-8BD357A39A2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923925" y="481178"/>
            <a:ext cx="5672137" cy="3191824"/>
          </a:xfrm>
          <a:prstGeom prst="rect">
            <a:avLst/>
          </a:prstGeom>
        </p:spPr>
      </p:pic>
      <p:pic>
        <p:nvPicPr>
          <p:cNvPr id="5" name="Picture 4">
            <a:extLst>
              <a:ext uri="{FF2B5EF4-FFF2-40B4-BE49-F238E27FC236}">
                <a16:creationId xmlns:a16="http://schemas.microsoft.com/office/drawing/2014/main" id="{7510EB1C-A80C-DC3D-A49D-0D936495D4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5" cstate="screen">
            <a:extLst>
              <a:ext uri="{28A0092B-C50C-407E-A947-70E740481C1C}">
                <a14:useLocalDpi xmlns:a14="http://schemas.microsoft.com/office/drawing/2010/main" val="0"/>
              </a:ext>
            </a:extLst>
          </a:blip>
          <a:srcRect/>
          <a:stretch/>
        </p:blipFill>
        <p:spPr>
          <a:xfrm>
            <a:off x="3453632" y="2409417"/>
            <a:ext cx="3321827" cy="1801637"/>
          </a:xfrm>
          <a:prstGeom prst="rect">
            <a:avLst/>
          </a:prstGeom>
        </p:spPr>
      </p:pic>
      <p:pic>
        <p:nvPicPr>
          <p:cNvPr id="7" name="Picture 6">
            <a:extLst>
              <a:ext uri="{FF2B5EF4-FFF2-40B4-BE49-F238E27FC236}">
                <a16:creationId xmlns:a16="http://schemas.microsoft.com/office/drawing/2014/main" id="{844C1896-4C55-471A-0D46-F78C150EE0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6">
            <a:duotone>
              <a:schemeClr val="accent1">
                <a:shade val="45000"/>
                <a:satMod val="135000"/>
              </a:schemeClr>
              <a:prstClr val="white"/>
            </a:duotone>
          </a:blip>
          <a:srcRect r="45416"/>
          <a:stretch/>
        </p:blipFill>
        <p:spPr>
          <a:xfrm rot="16831440">
            <a:off x="-2420828" y="1524671"/>
            <a:ext cx="6113027" cy="2168133"/>
          </a:xfrm>
          <a:prstGeom prst="rect">
            <a:avLst/>
          </a:prstGeom>
        </p:spPr>
      </p:pic>
      <p:pic>
        <p:nvPicPr>
          <p:cNvPr id="8" name="Picture 2">
            <a:extLst>
              <a:ext uri="{FF2B5EF4-FFF2-40B4-BE49-F238E27FC236}">
                <a16:creationId xmlns:a16="http://schemas.microsoft.com/office/drawing/2014/main" id="{6C6DF18F-5EF3-8637-D5DC-B00775B5D7B5}"/>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rotWithShape="1">
          <a:blip r:embed="rId7" cstate="screen">
            <a:extLst>
              <a:ext uri="{28A0092B-C50C-407E-A947-70E740481C1C}">
                <a14:useLocalDpi xmlns:a14="http://schemas.microsoft.com/office/drawing/2010/main" val="0"/>
              </a:ext>
            </a:extLst>
          </a:blip>
          <a:srcRect/>
          <a:stretch/>
        </p:blipFill>
        <p:spPr bwMode="auto">
          <a:xfrm>
            <a:off x="-19987" y="-1"/>
            <a:ext cx="11197087" cy="156524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5">
            <a:extLst>
              <a:ext uri="{FF2B5EF4-FFF2-40B4-BE49-F238E27FC236}">
                <a16:creationId xmlns:a16="http://schemas.microsoft.com/office/drawing/2014/main" id="{CB223689-2AD3-87A6-36EE-C0F55EF396FF}"/>
              </a:ext>
            </a:extLst>
          </p:cNvPr>
          <p:cNvSpPr txBox="1">
            <a:spLocks noGrp="1" noRot="1" noMove="1" noResize="1" noEditPoints="1" noAdjustHandles="1" noChangeArrowheads="1" noChangeShapeType="1"/>
          </p:cNvSpPr>
          <p:nvPr/>
        </p:nvSpPr>
        <p:spPr>
          <a:xfrm>
            <a:off x="1207402" y="4092203"/>
            <a:ext cx="9969698" cy="1928996"/>
          </a:xfrm>
          <a:prstGeom prst="rect">
            <a:avLst/>
          </a:prstGeom>
          <a:solidFill>
            <a:schemeClr val="bg1"/>
          </a:solidFill>
          <a:ln>
            <a:no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System Font Regular"/>
              <a:buNone/>
            </a:pPr>
            <a:r>
              <a:rPr lang="en-GB" dirty="0">
                <a:latin typeface="HelveticaNeueLT Pro 55 Roman"/>
                <a:cs typeface="Arial"/>
              </a:rPr>
              <a:t>Objective: </a:t>
            </a:r>
            <a:r>
              <a:rPr lang="en-GB" sz="2600" b="1" dirty="0">
                <a:solidFill>
                  <a:srgbClr val="FF0000"/>
                </a:solidFill>
                <a:latin typeface="HelveticaNeueLT Pro 55 Roman"/>
                <a:cs typeface="Arial"/>
              </a:rPr>
              <a:t>Learn </a:t>
            </a:r>
            <a:r>
              <a:rPr lang="en-GB" sz="2400" dirty="0">
                <a:latin typeface="HelveticaNeueLT Pro 55 Roman"/>
                <a:cs typeface="Arial"/>
              </a:rPr>
              <a:t>how eco-anxiety can affect someone.</a:t>
            </a:r>
            <a:endParaRPr lang="en-GB" sz="2600" dirty="0">
              <a:solidFill>
                <a:srgbClr val="000000"/>
              </a:solidFill>
              <a:latin typeface="HelveticaNeueLT Pro 55 Roman"/>
              <a:cs typeface="Arial"/>
            </a:endParaRPr>
          </a:p>
          <a:p>
            <a:pPr marL="0" indent="0" algn="ctr">
              <a:lnSpc>
                <a:spcPct val="120000"/>
              </a:lnSpc>
              <a:buNone/>
            </a:pPr>
            <a:r>
              <a:rPr lang="en-GB" sz="2400" dirty="0">
                <a:latin typeface="HelveticaNeueLT Pro 55 Roman"/>
                <a:cs typeface="Arial"/>
              </a:rPr>
              <a:t>To meet this objective, you’ll read about Charlie’s experience of </a:t>
            </a:r>
            <a:br>
              <a:rPr lang="en-GB" sz="2400" dirty="0">
                <a:latin typeface="HelveticaNeueLT Pro 55 Roman"/>
              </a:rPr>
            </a:br>
            <a:r>
              <a:rPr lang="en-GB" sz="2400" dirty="0">
                <a:latin typeface="HelveticaNeueLT Pro 55 Roman"/>
                <a:cs typeface="Arial"/>
              </a:rPr>
              <a:t>eco-anxiety and how it affects them. You’ll use this to write a definition of eco-anxiety.</a:t>
            </a:r>
          </a:p>
        </p:txBody>
      </p:sp>
      <p:pic>
        <p:nvPicPr>
          <p:cNvPr id="11" name="Picture 10" descr="An indicator showing the end of the slide and the start of the next.">
            <a:extLst>
              <a:ext uri="{FF2B5EF4-FFF2-40B4-BE49-F238E27FC236}">
                <a16:creationId xmlns:a16="http://schemas.microsoft.com/office/drawing/2014/main" id="{F6394021-F280-AF8F-97E7-4610F0A6FC4E}"/>
              </a:ext>
            </a:extLst>
          </p:cNvPr>
          <p:cNvPicPr>
            <a:picLocks noGrp="1" noRot="1" noChangeAspect="1" noMove="1" noResize="1" noEditPoints="1" noAdjustHandles="1" noChangeArrowheads="1" noChangeShapeType="1" noCrop="1"/>
          </p:cNvPicPr>
          <p:nvPr/>
        </p:nvPicPr>
        <p:blipFill rotWithShape="1">
          <a:blip r:embed="rId8"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Tree>
    <p:extLst>
      <p:ext uri="{BB962C8B-B14F-4D97-AF65-F5344CB8AC3E}">
        <p14:creationId xmlns:p14="http://schemas.microsoft.com/office/powerpoint/2010/main" val="19208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640FA4-90D8-DECD-92ED-42C91386F555}"/>
              </a:ext>
            </a:extLst>
          </p:cNvPr>
          <p:cNvSpPr>
            <a:spLocks noGrp="1" noRot="1" noMove="1" noResize="1" noEditPoints="1" noAdjustHandles="1" noChangeArrowheads="1" noChangeShapeType="1"/>
          </p:cNvSpPr>
          <p:nvPr>
            <p:ph type="title" idx="4294967295"/>
          </p:nvPr>
        </p:nvSpPr>
        <p:spPr>
          <a:xfrm>
            <a:off x="679622" y="-1325563"/>
            <a:ext cx="10478529" cy="1325563"/>
          </a:xfrm>
        </p:spPr>
        <p:txBody>
          <a:bodyPr vert="horz" lIns="91440" tIns="45720" rIns="91440" bIns="45720" rtlCol="0" anchor="b">
            <a:normAutofit/>
          </a:bodyPr>
          <a:lstStyle/>
          <a:p>
            <a:r>
              <a:rPr lang="en-GB"/>
              <a:t>Big question</a:t>
            </a:r>
          </a:p>
        </p:txBody>
      </p:sp>
      <p:sp>
        <p:nvSpPr>
          <p:cNvPr id="2" name="TextBox 1">
            <a:extLst>
              <a:ext uri="{FF2B5EF4-FFF2-40B4-BE49-F238E27FC236}">
                <a16:creationId xmlns:a16="http://schemas.microsoft.com/office/drawing/2014/main" id="{C8ECA51D-48C6-5AF4-2C65-E04AFD288AEB}"/>
              </a:ext>
            </a:extLst>
          </p:cNvPr>
          <p:cNvSpPr txBox="1">
            <a:spLocks noGrp="1" noRot="1" noMove="1" noResize="1" noEditPoints="1" noAdjustHandles="1" noChangeArrowheads="1" noChangeShapeType="1"/>
          </p:cNvSpPr>
          <p:nvPr/>
        </p:nvSpPr>
        <p:spPr>
          <a:xfrm rot="16200000">
            <a:off x="10149081" y="1487969"/>
            <a:ext cx="2886077" cy="584775"/>
          </a:xfrm>
          <a:prstGeom prst="rect">
            <a:avLst/>
          </a:prstGeom>
          <a:noFill/>
        </p:spPr>
        <p:txBody>
          <a:bodyPr wrap="square" rtlCol="0">
            <a:spAutoFit/>
          </a:bodyPr>
          <a:lstStyle/>
          <a:p>
            <a:r>
              <a:rPr lang="en-GB" sz="3200" b="1">
                <a:solidFill>
                  <a:srgbClr val="FF0000"/>
                </a:solidFill>
                <a:latin typeface="HelveticaNeueLT Pro 55 Roman" panose="020B0604020202020204"/>
              </a:rPr>
              <a:t>Big question</a:t>
            </a:r>
          </a:p>
        </p:txBody>
      </p:sp>
      <p:pic>
        <p:nvPicPr>
          <p:cNvPr id="5" name="Picture 4" descr="A black and white image of a girl holding a drawing of the Earth, the Earth is in colour.">
            <a:extLst>
              <a:ext uri="{FF2B5EF4-FFF2-40B4-BE49-F238E27FC236}">
                <a16:creationId xmlns:a16="http://schemas.microsoft.com/office/drawing/2014/main" id="{9BEB8C26-AD7B-B6C8-4F19-B602606F3B8E}"/>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85030" y="337318"/>
            <a:ext cx="10456211" cy="5505449"/>
          </a:xfrm>
          <a:prstGeom prst="rect">
            <a:avLst/>
          </a:prstGeom>
        </p:spPr>
      </p:pic>
      <p:pic>
        <p:nvPicPr>
          <p:cNvPr id="8" name="Picture 7" descr="A girl is holding a drawing of the Earth which is in colour. The rest of the image is black and white.">
            <a:extLst>
              <a:ext uri="{FF2B5EF4-FFF2-40B4-BE49-F238E27FC236}">
                <a16:creationId xmlns:a16="http://schemas.microsoft.com/office/drawing/2014/main" id="{E6379A99-09BA-FF49-B144-2B67669E658E}"/>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val="0"/>
              </a:ext>
            </a:extLst>
          </a:blip>
          <a:srcRect/>
          <a:stretch/>
        </p:blipFill>
        <p:spPr>
          <a:xfrm>
            <a:off x="4491530" y="1950473"/>
            <a:ext cx="3481946" cy="3199455"/>
          </a:xfrm>
          <a:prstGeom prst="rect">
            <a:avLst/>
          </a:prstGeom>
        </p:spPr>
      </p:pic>
      <p:pic>
        <p:nvPicPr>
          <p:cNvPr id="18" name="Picture 17" descr="A large question mark">
            <a:extLst>
              <a:ext uri="{FF2B5EF4-FFF2-40B4-BE49-F238E27FC236}">
                <a16:creationId xmlns:a16="http://schemas.microsoft.com/office/drawing/2014/main" id="{2AA7C2FA-77AB-5457-8BC8-0106FA776226}"/>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val="0"/>
              </a:ext>
            </a:extLst>
          </a:blip>
          <a:stretch>
            <a:fillRect/>
          </a:stretch>
        </p:blipFill>
        <p:spPr>
          <a:xfrm>
            <a:off x="472988" y="1015233"/>
            <a:ext cx="4940928" cy="4134695"/>
          </a:xfrm>
          <a:prstGeom prst="rect">
            <a:avLst/>
          </a:prstGeom>
        </p:spPr>
      </p:pic>
      <p:grpSp>
        <p:nvGrpSpPr>
          <p:cNvPr id="6" name="Group 5" descr="A box containing the question: how can eco-anxiety affect a person?">
            <a:extLst>
              <a:ext uri="{FF2B5EF4-FFF2-40B4-BE49-F238E27FC236}">
                <a16:creationId xmlns:a16="http://schemas.microsoft.com/office/drawing/2014/main" id="{ACCA9206-C079-487F-4B22-8693B7E98672}"/>
              </a:ext>
            </a:extLst>
          </p:cNvPr>
          <p:cNvGrpSpPr>
            <a:grpSpLocks noGrp="1" noUngrp="1" noRot="1" noMove="1" noResize="1"/>
          </p:cNvGrpSpPr>
          <p:nvPr/>
        </p:nvGrpSpPr>
        <p:grpSpPr>
          <a:xfrm>
            <a:off x="8501403" y="3348857"/>
            <a:ext cx="2757241" cy="2741890"/>
            <a:chOff x="8482818" y="3348857"/>
            <a:chExt cx="2775826" cy="2741890"/>
          </a:xfrm>
        </p:grpSpPr>
        <p:sp>
          <p:nvSpPr>
            <p:cNvPr id="4" name="Rectangle 3">
              <a:extLst>
                <a:ext uri="{FF2B5EF4-FFF2-40B4-BE49-F238E27FC236}">
                  <a16:creationId xmlns:a16="http://schemas.microsoft.com/office/drawing/2014/main" id="{98B7657A-020A-1904-5D1E-46F2D9C5EA4F}"/>
                </a:ext>
              </a:extLst>
            </p:cNvPr>
            <p:cNvSpPr>
              <a:spLocks noGrp="1" noRot="1" noMove="1" noResize="1" noEditPoints="1" noAdjustHandles="1" noChangeArrowheads="1" noChangeShapeType="1"/>
            </p:cNvSpPr>
            <p:nvPr/>
          </p:nvSpPr>
          <p:spPr>
            <a:xfrm>
              <a:off x="8482818" y="3348857"/>
              <a:ext cx="2775826" cy="2493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5">
              <a:extLst>
                <a:ext uri="{FF2B5EF4-FFF2-40B4-BE49-F238E27FC236}">
                  <a16:creationId xmlns:a16="http://schemas.microsoft.com/office/drawing/2014/main" id="{D3640B6C-28BF-5E91-F761-D3C80198E2D6}"/>
                </a:ext>
              </a:extLst>
            </p:cNvPr>
            <p:cNvSpPr txBox="1">
              <a:spLocks noGrp="1" noRot="1" noMove="1" noResize="1" noEditPoints="1" noAdjustHandles="1" noChangeArrowheads="1" noChangeShapeType="1"/>
            </p:cNvSpPr>
            <p:nvPr/>
          </p:nvSpPr>
          <p:spPr>
            <a:xfrm>
              <a:off x="8595359" y="3611974"/>
              <a:ext cx="2416938" cy="247877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100" b="1">
                  <a:latin typeface="Arial" panose="020B0604020202020204" pitchFamily="34" charset="0"/>
                  <a:cs typeface="Arial" panose="020B0604020202020204" pitchFamily="34" charset="0"/>
                </a:rPr>
                <a:t>How can eco-anxiety affect a person?</a:t>
              </a:r>
            </a:p>
          </p:txBody>
        </p:sp>
      </p:grpSp>
      <p:pic>
        <p:nvPicPr>
          <p:cNvPr id="9" name="Picture 8" descr="An indicator showing the end of the slide and the start of the next.">
            <a:extLst>
              <a:ext uri="{FF2B5EF4-FFF2-40B4-BE49-F238E27FC236}">
                <a16:creationId xmlns:a16="http://schemas.microsoft.com/office/drawing/2014/main" id="{B44679E8-2992-500F-450B-C0D59119B69A}"/>
              </a:ext>
            </a:extLst>
          </p:cNvPr>
          <p:cNvPicPr>
            <a:picLocks noGrp="1" noRot="1" noChangeAspect="1" noMove="1" noResize="1" noEditPoints="1" noAdjustHandles="1" noChangeArrowheads="1" noChangeShapeType="1" noCrop="1"/>
          </p:cNvPicPr>
          <p:nvPr/>
        </p:nvPicPr>
        <p:blipFill rotWithShape="1">
          <a:blip r:embed="rId6"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Tree>
    <p:extLst>
      <p:ext uri="{BB962C8B-B14F-4D97-AF65-F5344CB8AC3E}">
        <p14:creationId xmlns:p14="http://schemas.microsoft.com/office/powerpoint/2010/main" val="24401276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7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78000">
                                          <p:cBhvr additive="base">
                                            <p:cTn id="7" dur="2100" fill="hold"/>
                                            <p:tgtEl>
                                              <p:spTgt spid="6"/>
                                            </p:tgtEl>
                                            <p:attrNameLst>
                                              <p:attrName>ppt_x</p:attrName>
                                            </p:attrNameLst>
                                          </p:cBhvr>
                                          <p:tavLst>
                                            <p:tav tm="0">
                                              <p:val>
                                                <p:strVal val="1+#ppt_w/2"/>
                                              </p:val>
                                            </p:tav>
                                            <p:tav tm="100000">
                                              <p:val>
                                                <p:strVal val="#ppt_x"/>
                                              </p:val>
                                            </p:tav>
                                          </p:tavLst>
                                        </p:anim>
                                        <p:anim calcmode="lin" valueType="num" p14:bounceEnd="78000">
                                          <p:cBhvr additive="base">
                                            <p:cTn id="8" dur="21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100"/>
                                </p:stCondLst>
                                <p:childTnLst>
                                  <p:par>
                                    <p:cTn id="10" presetID="14" presetClass="entr" presetSubtype="10" fill="hold" nodeType="afterEffect">
                                      <p:stCondLst>
                                        <p:cond delay="40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14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100" fill="hold"/>
                                            <p:tgtEl>
                                              <p:spTgt spid="6"/>
                                            </p:tgtEl>
                                            <p:attrNameLst>
                                              <p:attrName>ppt_x</p:attrName>
                                            </p:attrNameLst>
                                          </p:cBhvr>
                                          <p:tavLst>
                                            <p:tav tm="0">
                                              <p:val>
                                                <p:strVal val="1+#ppt_w/2"/>
                                              </p:val>
                                            </p:tav>
                                            <p:tav tm="100000">
                                              <p:val>
                                                <p:strVal val="#ppt_x"/>
                                              </p:val>
                                            </p:tav>
                                          </p:tavLst>
                                        </p:anim>
                                        <p:anim calcmode="lin" valueType="num">
                                          <p:cBhvr additive="base">
                                            <p:cTn id="8" dur="21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100"/>
                                </p:stCondLst>
                                <p:childTnLst>
                                  <p:par>
                                    <p:cTn id="10" presetID="14" presetClass="entr" presetSubtype="10" fill="hold" nodeType="afterEffect">
                                      <p:stCondLst>
                                        <p:cond delay="40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14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0663AD9-C8C2-C62B-10BE-F3689CB92D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l="43096" t="41579" r="26668" b="17290"/>
          <a:stretch/>
        </p:blipFill>
        <p:spPr>
          <a:xfrm rot="4867004">
            <a:off x="-1070814" y="-1813938"/>
            <a:ext cx="7825997" cy="9064612"/>
          </a:xfrm>
          <a:prstGeom prst="rect">
            <a:avLst/>
          </a:prstGeom>
        </p:spPr>
      </p:pic>
      <p:sp>
        <p:nvSpPr>
          <p:cNvPr id="3" name="TextBox 2">
            <a:extLst>
              <a:ext uri="{FF2B5EF4-FFF2-40B4-BE49-F238E27FC236}">
                <a16:creationId xmlns:a16="http://schemas.microsoft.com/office/drawing/2014/main" id="{A2FBC294-260D-5306-5DC7-101663AAA956}"/>
              </a:ext>
            </a:extLst>
          </p:cNvPr>
          <p:cNvSpPr txBox="1">
            <a:spLocks noGrp="1" noRot="1" noMove="1" noResize="1" noEditPoints="1" noAdjustHandles="1" noChangeArrowheads="1" noChangeShapeType="1"/>
          </p:cNvSpPr>
          <p:nvPr/>
        </p:nvSpPr>
        <p:spPr>
          <a:xfrm rot="16200000">
            <a:off x="10624818" y="993460"/>
            <a:ext cx="1924104" cy="584775"/>
          </a:xfrm>
          <a:prstGeom prst="rect">
            <a:avLst/>
          </a:prstGeom>
          <a:noFill/>
        </p:spPr>
        <p:txBody>
          <a:bodyPr wrap="square" rtlCol="0">
            <a:spAutoFit/>
          </a:bodyPr>
          <a:lstStyle/>
          <a:p>
            <a:r>
              <a:rPr lang="en-GB" sz="3200" b="1">
                <a:solidFill>
                  <a:srgbClr val="FF0000"/>
                </a:solidFill>
                <a:latin typeface="HelveticaNeueLT Pro 55 Roman" panose="020B0604020202020204"/>
              </a:rPr>
              <a:t>Charlie</a:t>
            </a:r>
          </a:p>
        </p:txBody>
      </p:sp>
      <p:sp>
        <p:nvSpPr>
          <p:cNvPr id="8" name="Rectangle 7">
            <a:extLst>
              <a:ext uri="{FF2B5EF4-FFF2-40B4-BE49-F238E27FC236}">
                <a16:creationId xmlns:a16="http://schemas.microsoft.com/office/drawing/2014/main" id="{7C913CC0-F7BD-BE47-2151-0CD66E5ED163}"/>
              </a:ext>
            </a:extLst>
          </p:cNvPr>
          <p:cNvSpPr>
            <a:spLocks noGrp="1" noRot="1" noMove="1" noResize="1" noEditPoints="1" noAdjustHandles="1" noChangeArrowheads="1" noChangeShapeType="1"/>
          </p:cNvSpPr>
          <p:nvPr/>
        </p:nvSpPr>
        <p:spPr>
          <a:xfrm>
            <a:off x="500923" y="301217"/>
            <a:ext cx="4289776" cy="2005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indent="0">
              <a:lnSpc>
                <a:spcPct val="120000"/>
              </a:lnSpc>
              <a:buNone/>
            </a:pPr>
            <a:r>
              <a:rPr lang="en-GB" sz="2200">
                <a:solidFill>
                  <a:schemeClr val="tx1"/>
                </a:solidFill>
                <a:latin typeface="Arial" panose="020B0604020202020204" pitchFamily="34" charset="0"/>
                <a:cs typeface="Arial" panose="020B0604020202020204" pitchFamily="34" charset="0"/>
              </a:rPr>
              <a:t>Hearing about weather emergencies and climate change can be emotionally challenging and lead to </a:t>
            </a:r>
          </a:p>
          <a:p>
            <a:pPr marL="0" indent="0">
              <a:lnSpc>
                <a:spcPct val="120000"/>
              </a:lnSpc>
              <a:buNone/>
            </a:pPr>
            <a:r>
              <a:rPr lang="en-GB" sz="2200">
                <a:solidFill>
                  <a:schemeClr val="tx1"/>
                </a:solidFill>
                <a:latin typeface="Arial" panose="020B0604020202020204" pitchFamily="34" charset="0"/>
                <a:cs typeface="Arial" panose="020B0604020202020204" pitchFamily="34" charset="0"/>
              </a:rPr>
              <a:t>eco-anxiety.</a:t>
            </a:r>
          </a:p>
        </p:txBody>
      </p:sp>
      <p:sp>
        <p:nvSpPr>
          <p:cNvPr id="12" name="Rectangle 11">
            <a:extLst>
              <a:ext uri="{FF2B5EF4-FFF2-40B4-BE49-F238E27FC236}">
                <a16:creationId xmlns:a16="http://schemas.microsoft.com/office/drawing/2014/main" id="{A3C144CB-7D01-EA4D-94FC-20A39E7493BB}"/>
              </a:ext>
            </a:extLst>
          </p:cNvPr>
          <p:cNvSpPr>
            <a:spLocks noGrp="1" noRot="1" noMove="1" noResize="1" noEditPoints="1" noAdjustHandles="1" noChangeArrowheads="1" noChangeShapeType="1"/>
          </p:cNvSpPr>
          <p:nvPr/>
        </p:nvSpPr>
        <p:spPr>
          <a:xfrm>
            <a:off x="488233" y="4255871"/>
            <a:ext cx="4302465" cy="1629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0" indent="0">
              <a:lnSpc>
                <a:spcPct val="120000"/>
              </a:lnSpc>
              <a:buNone/>
            </a:pPr>
            <a:r>
              <a:rPr lang="en-GB" sz="2400" dirty="0">
                <a:solidFill>
                  <a:schemeClr val="tx1"/>
                </a:solidFill>
                <a:latin typeface="Arial"/>
                <a:cs typeface="Arial"/>
              </a:rPr>
              <a:t>You may have met Charlie before. You can </a:t>
            </a:r>
            <a:r>
              <a:rPr lang="en-GB" sz="2400" dirty="0">
                <a:solidFill>
                  <a:schemeClr val="tx1"/>
                </a:solidFill>
                <a:latin typeface="Arial"/>
                <a:cs typeface="Arial"/>
                <a:hlinkClick r:id="rId4">
                  <a:extLst>
                    <a:ext uri="{A12FA001-AC4F-418D-AE19-62706E023703}">
                      <ahyp:hlinkClr xmlns:ahyp="http://schemas.microsoft.com/office/drawing/2018/hyperlinkcolor" val="tx"/>
                    </a:ext>
                  </a:extLst>
                </a:hlinkClick>
              </a:rPr>
              <a:t>look at their story here</a:t>
            </a:r>
            <a:r>
              <a:rPr lang="en-GB" sz="2400" dirty="0">
                <a:solidFill>
                  <a:schemeClr val="tx1"/>
                </a:solidFill>
                <a:latin typeface="Arial"/>
                <a:cs typeface="Arial"/>
              </a:rPr>
              <a:t>.</a:t>
            </a:r>
          </a:p>
          <a:p>
            <a:pPr algn="ctr"/>
            <a:endParaRPr lang="en-GB" sz="12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B503776-12D9-47AA-F6A0-85548ACEE86E}"/>
              </a:ext>
            </a:extLst>
          </p:cNvPr>
          <p:cNvSpPr>
            <a:spLocks noGrp="1" noRot="1" noMove="1" noResize="1" noEditPoints="1" noAdjustHandles="1" noChangeArrowheads="1" noChangeShapeType="1"/>
          </p:cNvSpPr>
          <p:nvPr/>
        </p:nvSpPr>
        <p:spPr>
          <a:xfrm>
            <a:off x="488233" y="2294119"/>
            <a:ext cx="2157576" cy="2005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buNone/>
            </a:pPr>
            <a:r>
              <a:rPr lang="en-GB" sz="2400">
                <a:latin typeface="Arial" panose="020B0604020202020204" pitchFamily="34" charset="0"/>
                <a:cs typeface="Arial" panose="020B0604020202020204" pitchFamily="34" charset="0"/>
              </a:rPr>
              <a:t>Read Charlie’s experience of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eco-anxiety.</a:t>
            </a:r>
          </a:p>
        </p:txBody>
      </p:sp>
      <p:pic>
        <p:nvPicPr>
          <p:cNvPr id="15" name="Picture 14" descr="A picture of a smartphone. The phone contains writing.">
            <a:extLst>
              <a:ext uri="{FF2B5EF4-FFF2-40B4-BE49-F238E27FC236}">
                <a16:creationId xmlns:a16="http://schemas.microsoft.com/office/drawing/2014/main" id="{799F8DEA-C159-4845-E178-BEBAB8EB2390}"/>
              </a:ext>
            </a:extLst>
          </p:cNvPr>
          <p:cNvPicPr>
            <a:picLocks noGrp="1" noRot="1" noChangeAspect="1" noMove="1" noResize="1" noEditPoints="1" noAdjustHandles="1" noChangeArrowheads="1" noChangeShapeType="1" noCrop="1"/>
          </p:cNvPicPr>
          <p:nvPr/>
        </p:nvPicPr>
        <p:blipFill rotWithShape="1">
          <a:blip r:embed="rId5" cstate="screen">
            <a:extLst>
              <a:ext uri="{28A0092B-C50C-407E-A947-70E740481C1C}">
                <a14:useLocalDpi xmlns:a14="http://schemas.microsoft.com/office/drawing/2010/main" val="0"/>
              </a:ext>
            </a:extLst>
          </a:blip>
          <a:srcRect/>
          <a:stretch/>
        </p:blipFill>
        <p:spPr>
          <a:xfrm>
            <a:off x="5554133" y="132514"/>
            <a:ext cx="4775200" cy="6141157"/>
          </a:xfrm>
          <a:prstGeom prst="rect">
            <a:avLst/>
          </a:prstGeom>
        </p:spPr>
      </p:pic>
      <p:sp>
        <p:nvSpPr>
          <p:cNvPr id="16" name="Rectangle 15">
            <a:extLst>
              <a:ext uri="{FF2B5EF4-FFF2-40B4-BE49-F238E27FC236}">
                <a16:creationId xmlns:a16="http://schemas.microsoft.com/office/drawing/2014/main" id="{7D3E815B-06A1-70BA-17D8-E66835EFC8C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96000" y="914400"/>
            <a:ext cx="3657600" cy="4402667"/>
          </a:xfrm>
          <a:prstGeom prst="rect">
            <a:avLst/>
          </a:prstGeom>
          <a:solidFill>
            <a:srgbClr val="CCFFCC">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AD4C684A-D643-7806-4594-FF284E9C9BF6}"/>
              </a:ext>
            </a:extLst>
          </p:cNvPr>
          <p:cNvSpPr>
            <a:spLocks noGrp="1" noRot="1" noMove="1" noResize="1" noEditPoints="1" noAdjustHandles="1" noChangeArrowheads="1" noChangeShapeType="1"/>
          </p:cNvSpPr>
          <p:nvPr/>
        </p:nvSpPr>
        <p:spPr>
          <a:xfrm>
            <a:off x="6366905" y="2983063"/>
            <a:ext cx="3245558" cy="124763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latin typeface="HelveticaNeueLT Pro 55 Roman"/>
              </a:rPr>
              <a:t>I hear about flooding, droughts, storms and animals’ habitats being destroyed.</a:t>
            </a:r>
            <a:endParaRPr lang="en-GB" sz="2000">
              <a:solidFill>
                <a:schemeClr val="tx1"/>
              </a:solidFill>
            </a:endParaRPr>
          </a:p>
        </p:txBody>
      </p:sp>
      <p:sp>
        <p:nvSpPr>
          <p:cNvPr id="21" name="Rectangle: Rounded Corners 20">
            <a:extLst>
              <a:ext uri="{FF2B5EF4-FFF2-40B4-BE49-F238E27FC236}">
                <a16:creationId xmlns:a16="http://schemas.microsoft.com/office/drawing/2014/main" id="{486F1FA8-59F4-6E3C-2CD3-FDBE57FAADC1}"/>
              </a:ext>
            </a:extLst>
          </p:cNvPr>
          <p:cNvSpPr>
            <a:spLocks noGrp="1" noRot="1" noMove="1" noResize="1" noEditPoints="1" noAdjustHandles="1" noChangeArrowheads="1" noChangeShapeType="1"/>
          </p:cNvSpPr>
          <p:nvPr/>
        </p:nvSpPr>
        <p:spPr>
          <a:xfrm>
            <a:off x="6366905" y="4343576"/>
            <a:ext cx="3245558" cy="73084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latin typeface="HelveticaNeueLT Pro 55 Roman"/>
              </a:rPr>
              <a:t>It really stresses me out and gets me down.</a:t>
            </a:r>
            <a:endParaRPr lang="en-GB" sz="2000">
              <a:solidFill>
                <a:schemeClr val="tx1"/>
              </a:solidFill>
            </a:endParaRPr>
          </a:p>
        </p:txBody>
      </p:sp>
      <p:sp>
        <p:nvSpPr>
          <p:cNvPr id="4" name="Rectangle 3">
            <a:extLst>
              <a:ext uri="{FF2B5EF4-FFF2-40B4-BE49-F238E27FC236}">
                <a16:creationId xmlns:a16="http://schemas.microsoft.com/office/drawing/2014/main" id="{34F829A4-EC6B-D525-AD0F-C01D1497F70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021689" y="902659"/>
            <a:ext cx="2731911" cy="409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7A328AC0-B79E-C522-D869-6073684EF0AE}"/>
              </a:ext>
            </a:extLst>
          </p:cNvPr>
          <p:cNvSpPr>
            <a:spLocks noGrp="1" noRot="1" noMove="1" noResize="1" noEditPoints="1" noAdjustHandles="1" noChangeArrowheads="1" noChangeShapeType="1"/>
          </p:cNvSpPr>
          <p:nvPr/>
        </p:nvSpPr>
        <p:spPr>
          <a:xfrm>
            <a:off x="6366905" y="1399423"/>
            <a:ext cx="3245558" cy="149644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latin typeface="HelveticaNeueLT Pro 55 Roman"/>
              </a:rPr>
              <a:t>From around the world and in the UK, I see awful stories about what climate change is causing.</a:t>
            </a:r>
            <a:endParaRPr lang="en-GB" sz="2000">
              <a:solidFill>
                <a:schemeClr val="tx1"/>
              </a:solidFill>
            </a:endParaRPr>
          </a:p>
        </p:txBody>
      </p:sp>
      <p:pic>
        <p:nvPicPr>
          <p:cNvPr id="5" name="Picture 4" descr="An indicator showing the end of the slide and the start of the next.">
            <a:extLst>
              <a:ext uri="{FF2B5EF4-FFF2-40B4-BE49-F238E27FC236}">
                <a16:creationId xmlns:a16="http://schemas.microsoft.com/office/drawing/2014/main" id="{C2F82E3B-64CA-5465-5FE7-BAA7113C4B45}"/>
              </a:ext>
            </a:extLst>
          </p:cNvPr>
          <p:cNvPicPr>
            <a:picLocks noGrp="1" noRot="1" noChangeAspect="1" noMove="1" noResize="1" noEditPoints="1" noAdjustHandles="1" noChangeArrowheads="1" noChangeShapeType="1" noCrop="1"/>
          </p:cNvPicPr>
          <p:nvPr/>
        </p:nvPicPr>
        <p:blipFill rotWithShape="1">
          <a:blip r:embed="rId6"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pic>
        <p:nvPicPr>
          <p:cNvPr id="2050" name="Picture 2" descr="A cartoon-style image of Charlie">
            <a:extLst>
              <a:ext uri="{FF2B5EF4-FFF2-40B4-BE49-F238E27FC236}">
                <a16:creationId xmlns:a16="http://schemas.microsoft.com/office/drawing/2014/main" id="{878B5C4A-E03F-86FB-4295-A1A61CE9C3FD}"/>
              </a:ext>
            </a:extLst>
          </p:cNvPr>
          <p:cNvPicPr>
            <a:picLocks noGrp="1" noRot="1" noChangeAspect="1" noMove="1" noResize="1" noEditPoints="1" noAdjustHandles="1" noChangeArrowheads="1" noChangeShapeType="1" noCrop="1"/>
          </p:cNvPicPr>
          <p:nvPr/>
        </p:nvPicPr>
        <p:blipFill rotWithShape="1">
          <a:blip r:embed="rId7" cstate="screen">
            <a:extLst>
              <a:ext uri="{28A0092B-C50C-407E-A947-70E740481C1C}">
                <a14:useLocalDpi xmlns:a14="http://schemas.microsoft.com/office/drawing/2010/main" val="0"/>
              </a:ext>
            </a:extLst>
          </a:blip>
          <a:srcRect/>
          <a:stretch/>
        </p:blipFill>
        <p:spPr bwMode="auto">
          <a:xfrm>
            <a:off x="2642414" y="2250948"/>
            <a:ext cx="2138992" cy="20926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cartoon-style image of Charlie">
            <a:extLst>
              <a:ext uri="{FF2B5EF4-FFF2-40B4-BE49-F238E27FC236}">
                <a16:creationId xmlns:a16="http://schemas.microsoft.com/office/drawing/2014/main" id="{820A26BD-9C6B-7DA2-E571-447FECBB9452}"/>
              </a:ext>
            </a:extLst>
          </p:cNvPr>
          <p:cNvPicPr>
            <a:picLocks noGrp="1" noRot="1" noChangeAspect="1" noMove="1" noResize="1" noEditPoints="1" noAdjustHandles="1" noChangeArrowheads="1" noChangeShapeType="1" noCrop="1"/>
          </p:cNvPicPr>
          <p:nvPr/>
        </p:nvPicPr>
        <p:blipFill rotWithShape="1">
          <a:blip r:embed="rId8" cstate="screen">
            <a:extLst>
              <a:ext uri="{28A0092B-C50C-407E-A947-70E740481C1C}">
                <a14:useLocalDpi xmlns:a14="http://schemas.microsoft.com/office/drawing/2010/main" val="0"/>
              </a:ext>
            </a:extLst>
          </a:blip>
          <a:srcRect/>
          <a:stretch/>
        </p:blipFill>
        <p:spPr bwMode="auto">
          <a:xfrm>
            <a:off x="6102614" y="902658"/>
            <a:ext cx="918947" cy="4095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DBBD21-7F21-BE55-0BD7-4EBA1141E031}"/>
              </a:ext>
            </a:extLst>
          </p:cNvPr>
          <p:cNvSpPr>
            <a:spLocks noGrp="1" noRot="1" noMove="1" noResize="1" noEditPoints="1" noAdjustHandles="1" noChangeArrowheads="1" noChangeShapeType="1"/>
          </p:cNvSpPr>
          <p:nvPr>
            <p:ph type="title" idx="4294967295"/>
          </p:nvPr>
        </p:nvSpPr>
        <p:spPr>
          <a:xfrm>
            <a:off x="679622" y="-1325563"/>
            <a:ext cx="10478529" cy="1325563"/>
          </a:xfrm>
        </p:spPr>
        <p:txBody>
          <a:bodyPr vert="horz" lIns="91440" tIns="45720" rIns="91440" bIns="45720" rtlCol="0" anchor="b">
            <a:normAutofit/>
          </a:bodyPr>
          <a:lstStyle/>
          <a:p>
            <a:r>
              <a:rPr lang="en-GB"/>
              <a:t>Charlie’s experience of eco-anxiety</a:t>
            </a:r>
          </a:p>
        </p:txBody>
      </p:sp>
    </p:spTree>
    <p:extLst>
      <p:ext uri="{BB962C8B-B14F-4D97-AF65-F5344CB8AC3E}">
        <p14:creationId xmlns:p14="http://schemas.microsoft.com/office/powerpoint/2010/main" val="40352483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14:presetBounceEnd="4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40000">
                                          <p:cBhvr additive="base">
                                            <p:cTn id="13"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14:presetBounceEnd="40000">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14:bounceEnd="40000">
                                          <p:cBhvr additive="base">
                                            <p:cTn id="18" dur="500" fill="hold"/>
                                            <p:tgtEl>
                                              <p:spTgt spid="2050"/>
                                            </p:tgtEl>
                                            <p:attrNameLst>
                                              <p:attrName>ppt_x</p:attrName>
                                            </p:attrNameLst>
                                          </p:cBhvr>
                                          <p:tavLst>
                                            <p:tav tm="0">
                                              <p:val>
                                                <p:strVal val="0-#ppt_w/2"/>
                                              </p:val>
                                            </p:tav>
                                            <p:tav tm="100000">
                                              <p:val>
                                                <p:strVal val="#ppt_x"/>
                                              </p:val>
                                            </p:tav>
                                          </p:tavLst>
                                        </p:anim>
                                        <p:anim calcmode="lin" valueType="num" p14:bounceEnd="40000">
                                          <p:cBhvr additive="base">
                                            <p:cTn id="19" dur="500" fill="hold"/>
                                            <p:tgtEl>
                                              <p:spTgt spid="2050"/>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14:presetBounceEnd="4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40000">
                                          <p:cBhvr additive="base">
                                            <p:cTn id="23"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8" grpId="0" animBg="1"/>
          <p:bldP spid="21"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additive="base">
                                            <p:cTn id="18" dur="500" fill="hold"/>
                                            <p:tgtEl>
                                              <p:spTgt spid="2050"/>
                                            </p:tgtEl>
                                            <p:attrNameLst>
                                              <p:attrName>ppt_x</p:attrName>
                                            </p:attrNameLst>
                                          </p:cBhvr>
                                          <p:tavLst>
                                            <p:tav tm="0">
                                              <p:val>
                                                <p:strVal val="0-#ppt_w/2"/>
                                              </p:val>
                                            </p:tav>
                                            <p:tav tm="100000">
                                              <p:val>
                                                <p:strVal val="#ppt_x"/>
                                              </p:val>
                                            </p:tav>
                                          </p:tavLst>
                                        </p:anim>
                                        <p:anim calcmode="lin" valueType="num">
                                          <p:cBhvr additive="base">
                                            <p:cTn id="19" dur="500" fill="hold"/>
                                            <p:tgtEl>
                                              <p:spTgt spid="2050"/>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8" grpId="0" animBg="1"/>
          <p:bldP spid="21" grpId="0" animBg="1"/>
          <p:bldP spid="9"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DA65EFC-457A-B844-A247-3F7785C90A09}"/>
              </a:ext>
            </a:extLst>
          </p:cNvPr>
          <p:cNvSpPr>
            <a:spLocks noGrp="1" noRot="1" noMove="1" noResize="1" noEditPoints="1" noAdjustHandles="1" noChangeArrowheads="1" noChangeShapeType="1"/>
          </p:cNvSpPr>
          <p:nvPr>
            <p:ph type="title" idx="4294967295"/>
          </p:nvPr>
        </p:nvSpPr>
        <p:spPr>
          <a:xfrm>
            <a:off x="679622" y="-1325563"/>
            <a:ext cx="10478529" cy="1325563"/>
          </a:xfrm>
        </p:spPr>
        <p:txBody>
          <a:bodyPr vert="horz" lIns="91440" tIns="45720" rIns="91440" bIns="45720" rtlCol="0" anchor="b">
            <a:normAutofit/>
          </a:bodyPr>
          <a:lstStyle/>
          <a:p>
            <a:r>
              <a:rPr lang="en-GB"/>
              <a:t>Charlie’s experience continued</a:t>
            </a:r>
          </a:p>
        </p:txBody>
      </p:sp>
      <p:pic>
        <p:nvPicPr>
          <p:cNvPr id="2" name="Picture 1">
            <a:extLst>
              <a:ext uri="{FF2B5EF4-FFF2-40B4-BE49-F238E27FC236}">
                <a16:creationId xmlns:a16="http://schemas.microsoft.com/office/drawing/2014/main" id="{C022BBDB-BD31-0C57-DCA8-28004208BB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l="43096" t="41579" r="26668" b="17290"/>
          <a:stretch/>
        </p:blipFill>
        <p:spPr>
          <a:xfrm rot="4790489">
            <a:off x="4120280" y="-1048828"/>
            <a:ext cx="8512124" cy="7933568"/>
          </a:xfrm>
          <a:prstGeom prst="rect">
            <a:avLst/>
          </a:prstGeom>
        </p:spPr>
      </p:pic>
      <p:pic>
        <p:nvPicPr>
          <p:cNvPr id="15" name="Picture 14" descr="A picture of a smartphone, which contains writing.">
            <a:extLst>
              <a:ext uri="{FF2B5EF4-FFF2-40B4-BE49-F238E27FC236}">
                <a16:creationId xmlns:a16="http://schemas.microsoft.com/office/drawing/2014/main" id="{799F8DEA-C159-4845-E178-BEBAB8EB2390}"/>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val="0"/>
              </a:ext>
            </a:extLst>
          </a:blip>
          <a:srcRect/>
          <a:stretch/>
        </p:blipFill>
        <p:spPr>
          <a:xfrm>
            <a:off x="803031" y="67409"/>
            <a:ext cx="4775200" cy="5850792"/>
          </a:xfrm>
          <a:prstGeom prst="rect">
            <a:avLst/>
          </a:prstGeom>
        </p:spPr>
      </p:pic>
      <p:sp>
        <p:nvSpPr>
          <p:cNvPr id="16" name="Rectangle 15">
            <a:extLst>
              <a:ext uri="{FF2B5EF4-FFF2-40B4-BE49-F238E27FC236}">
                <a16:creationId xmlns:a16="http://schemas.microsoft.com/office/drawing/2014/main" id="{7D3E815B-06A1-70BA-17D8-E66835EFC8C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344898" y="849294"/>
            <a:ext cx="3657600" cy="4402667"/>
          </a:xfrm>
          <a:prstGeom prst="rect">
            <a:avLst/>
          </a:prstGeom>
          <a:solidFill>
            <a:srgbClr val="CCFFCC">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2FBC294-260D-5306-5DC7-101663AAA956}"/>
              </a:ext>
            </a:extLst>
          </p:cNvPr>
          <p:cNvSpPr txBox="1">
            <a:spLocks noGrp="1" noRot="1" noMove="1" noResize="1" noEditPoints="1" noAdjustHandles="1" noChangeArrowheads="1" noChangeShapeType="1"/>
          </p:cNvSpPr>
          <p:nvPr/>
        </p:nvSpPr>
        <p:spPr>
          <a:xfrm rot="16200000">
            <a:off x="10624818" y="993460"/>
            <a:ext cx="1924104" cy="584775"/>
          </a:xfrm>
          <a:prstGeom prst="rect">
            <a:avLst/>
          </a:prstGeom>
          <a:noFill/>
        </p:spPr>
        <p:txBody>
          <a:bodyPr wrap="square" rtlCol="0">
            <a:spAutoFit/>
          </a:bodyPr>
          <a:lstStyle/>
          <a:p>
            <a:r>
              <a:rPr lang="en-GB" sz="3200" b="1">
                <a:solidFill>
                  <a:srgbClr val="FF0000"/>
                </a:solidFill>
                <a:latin typeface="HelveticaNeueLT Pro 55 Roman" panose="020B0604020202020204"/>
              </a:rPr>
              <a:t>Charlie</a:t>
            </a:r>
          </a:p>
        </p:txBody>
      </p:sp>
      <p:sp>
        <p:nvSpPr>
          <p:cNvPr id="8" name="Rectangle 7">
            <a:extLst>
              <a:ext uri="{FF2B5EF4-FFF2-40B4-BE49-F238E27FC236}">
                <a16:creationId xmlns:a16="http://schemas.microsoft.com/office/drawing/2014/main" id="{7C913CC0-F7BD-BE47-2151-0CD66E5ED163}"/>
              </a:ext>
            </a:extLst>
          </p:cNvPr>
          <p:cNvSpPr>
            <a:spLocks noGrp="1" noRot="1" noMove="1" noResize="1" noEditPoints="1" noAdjustHandles="1" noChangeArrowheads="1" noChangeShapeType="1"/>
          </p:cNvSpPr>
          <p:nvPr/>
        </p:nvSpPr>
        <p:spPr>
          <a:xfrm>
            <a:off x="5912605" y="357591"/>
            <a:ext cx="4728476" cy="1266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GB" sz="2400">
                <a:solidFill>
                  <a:schemeClr val="tx1"/>
                </a:solidFill>
                <a:latin typeface="HelveticaNeueLT Pro 55 Roman" panose="020B0604020202020204" pitchFamily="34" charset="0"/>
              </a:rPr>
              <a:t>We feel emotions in our bodies.</a:t>
            </a:r>
            <a:endParaRPr lang="en-GB" sz="240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3C144CB-7D01-EA4D-94FC-20A39E7493BB}"/>
              </a:ext>
            </a:extLst>
          </p:cNvPr>
          <p:cNvSpPr>
            <a:spLocks noGrp="1" noRot="1" noMove="1" noResize="1" noEditPoints="1" noAdjustHandles="1" noChangeArrowheads="1" noChangeShapeType="1"/>
          </p:cNvSpPr>
          <p:nvPr/>
        </p:nvSpPr>
        <p:spPr>
          <a:xfrm>
            <a:off x="5912605" y="1281816"/>
            <a:ext cx="4728476" cy="1768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GB" sz="2400" b="1">
                <a:solidFill>
                  <a:schemeClr val="tx1"/>
                </a:solidFill>
                <a:latin typeface="HelveticaNeueLT Pro 55 Roman" panose="020B0604020202020204" pitchFamily="34" charset="0"/>
              </a:rPr>
              <a:t>Question: </a:t>
            </a:r>
            <a:r>
              <a:rPr lang="en-GB" sz="2400">
                <a:solidFill>
                  <a:schemeClr val="tx1"/>
                </a:solidFill>
                <a:latin typeface="HelveticaNeueLT Pro 55 Roman" panose="020B0604020202020204" pitchFamily="34" charset="0"/>
              </a:rPr>
              <a:t>How do you think eco-anxiety could make Charlie’s body feel? Discuss with a partner.</a:t>
            </a:r>
            <a:endParaRPr lang="en-GB" sz="1200">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AD4C684A-D643-7806-4594-FF284E9C9BF6}"/>
              </a:ext>
            </a:extLst>
          </p:cNvPr>
          <p:cNvSpPr>
            <a:spLocks noGrp="1" noRot="1" noMove="1" noResize="1" noEditPoints="1" noAdjustHandles="1" noChangeArrowheads="1" noChangeShapeType="1"/>
          </p:cNvSpPr>
          <p:nvPr/>
        </p:nvSpPr>
        <p:spPr>
          <a:xfrm>
            <a:off x="1615803" y="2917957"/>
            <a:ext cx="3245558" cy="73084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latin typeface="HelveticaNeueLT Pro 55 Roman"/>
              </a:rPr>
              <a:t>But I feel quite hopeless and overwhelmed.</a:t>
            </a:r>
            <a:endParaRPr lang="en-GB" sz="2000">
              <a:solidFill>
                <a:schemeClr val="tx1"/>
              </a:solidFill>
            </a:endParaRPr>
          </a:p>
        </p:txBody>
      </p:sp>
      <p:sp>
        <p:nvSpPr>
          <p:cNvPr id="21" name="Rectangle: Rounded Corners 20">
            <a:extLst>
              <a:ext uri="{FF2B5EF4-FFF2-40B4-BE49-F238E27FC236}">
                <a16:creationId xmlns:a16="http://schemas.microsoft.com/office/drawing/2014/main" id="{486F1FA8-59F4-6E3C-2CD3-FDBE57FAADC1}"/>
              </a:ext>
            </a:extLst>
          </p:cNvPr>
          <p:cNvSpPr>
            <a:spLocks noGrp="1" noRot="1" noMove="1" noResize="1" noEditPoints="1" noAdjustHandles="1" noChangeArrowheads="1" noChangeShapeType="1"/>
          </p:cNvSpPr>
          <p:nvPr/>
        </p:nvSpPr>
        <p:spPr>
          <a:xfrm>
            <a:off x="1615803" y="3803877"/>
            <a:ext cx="3245558" cy="95639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latin typeface="HelveticaNeueLT Pro 55 Roman"/>
              </a:rPr>
              <a:t>I’m seriously worried about the future and it makes me feel unsafe.</a:t>
            </a:r>
            <a:endParaRPr lang="en-GB" sz="2000">
              <a:solidFill>
                <a:schemeClr val="tx1"/>
              </a:solidFill>
            </a:endParaRPr>
          </a:p>
        </p:txBody>
      </p:sp>
      <p:sp>
        <p:nvSpPr>
          <p:cNvPr id="4" name="Rectangle 3">
            <a:extLst>
              <a:ext uri="{FF2B5EF4-FFF2-40B4-BE49-F238E27FC236}">
                <a16:creationId xmlns:a16="http://schemas.microsoft.com/office/drawing/2014/main" id="{34F829A4-EC6B-D525-AD0F-C01D1497F70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270587" y="837553"/>
            <a:ext cx="2731911" cy="409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7A328AC0-B79E-C522-D869-6073684EF0AE}"/>
              </a:ext>
            </a:extLst>
          </p:cNvPr>
          <p:cNvSpPr>
            <a:spLocks noGrp="1" noRot="1" noMove="1" noResize="1" noEditPoints="1" noAdjustHandles="1" noChangeArrowheads="1" noChangeShapeType="1"/>
          </p:cNvSpPr>
          <p:nvPr/>
        </p:nvSpPr>
        <p:spPr>
          <a:xfrm>
            <a:off x="1550919" y="1312225"/>
            <a:ext cx="3245558" cy="149644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a:solidFill>
                  <a:schemeClr val="tx1"/>
                </a:solidFill>
                <a:latin typeface="HelveticaNeueLT Pro 55 Roman"/>
              </a:rPr>
              <a:t>At our home we recycle, I don’t ask for lifts if I can get the bus or walk, and I try to turn things off when I’m not using them.</a:t>
            </a:r>
            <a:endParaRPr lang="en-GB" sz="2000">
              <a:solidFill>
                <a:schemeClr val="tx1"/>
              </a:solidFill>
            </a:endParaRPr>
          </a:p>
        </p:txBody>
      </p:sp>
      <p:pic>
        <p:nvPicPr>
          <p:cNvPr id="6" name="Picture 2" descr="A cartoon-style image of Charlie.">
            <a:extLst>
              <a:ext uri="{FF2B5EF4-FFF2-40B4-BE49-F238E27FC236}">
                <a16:creationId xmlns:a16="http://schemas.microsoft.com/office/drawing/2014/main" id="{820A26BD-9C6B-7DA2-E571-447FECBB9452}"/>
              </a:ext>
            </a:extLst>
          </p:cNvPr>
          <p:cNvPicPr>
            <a:picLocks noGrp="1" noRot="1" noChangeAspect="1" noMove="1" noResize="1" noEditPoints="1" noAdjustHandles="1" noChangeArrowheads="1" noChangeShapeType="1" noCrop="1"/>
          </p:cNvPicPr>
          <p:nvPr/>
        </p:nvPicPr>
        <p:blipFill rotWithShape="1">
          <a:blip r:embed="rId5" cstate="screen">
            <a:extLst>
              <a:ext uri="{28A0092B-C50C-407E-A947-70E740481C1C}">
                <a14:useLocalDpi xmlns:a14="http://schemas.microsoft.com/office/drawing/2010/main" val="0"/>
              </a:ext>
            </a:extLst>
          </a:blip>
          <a:srcRect/>
          <a:stretch/>
        </p:blipFill>
        <p:spPr bwMode="auto">
          <a:xfrm>
            <a:off x="1351512" y="837552"/>
            <a:ext cx="918947" cy="4095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D4D290C-3870-CB3A-5DEF-A56A862914D4}"/>
              </a:ext>
            </a:extLst>
          </p:cNvPr>
          <p:cNvSpPr>
            <a:spLocks noGrp="1" noRot="1" noMove="1" noResize="1" noEditPoints="1" noAdjustHandles="1" noChangeArrowheads="1" noChangeShapeType="1"/>
          </p:cNvSpPr>
          <p:nvPr/>
        </p:nvSpPr>
        <p:spPr>
          <a:xfrm>
            <a:off x="5912605" y="3050627"/>
            <a:ext cx="4728476" cy="269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GB" sz="2400" b="1">
                <a:solidFill>
                  <a:schemeClr val="tx1"/>
                </a:solidFill>
                <a:latin typeface="HelveticaNeueLT Pro 55 Roman" panose="020B0604020202020204" pitchFamily="34" charset="0"/>
              </a:rPr>
              <a:t>Ideas: </a:t>
            </a:r>
            <a:r>
              <a:rPr lang="en-GB" sz="2400">
                <a:solidFill>
                  <a:schemeClr val="tx1"/>
                </a:solidFill>
                <a:latin typeface="HelveticaNeueLT Pro 55 Roman" panose="020B0604020202020204" pitchFamily="34" charset="0"/>
              </a:rPr>
              <a:t>Charlie might feel a variety of sensations: twisting or jumping in their stomach, a tight chest, a lack of energy, a hot feeling in their face, shaking, rocking or fidgeting.</a:t>
            </a:r>
            <a:endParaRPr lang="en-GB" sz="1200">
              <a:solidFill>
                <a:schemeClr val="tx1"/>
              </a:solidFill>
              <a:latin typeface="Arial" panose="020B0604020202020204" pitchFamily="34" charset="0"/>
              <a:cs typeface="Arial" panose="020B0604020202020204" pitchFamily="34" charset="0"/>
            </a:endParaRPr>
          </a:p>
        </p:txBody>
      </p:sp>
      <p:pic>
        <p:nvPicPr>
          <p:cNvPr id="5" name="Picture 4" descr="An indicator showing the end of the slide and the start of the next.">
            <a:extLst>
              <a:ext uri="{FF2B5EF4-FFF2-40B4-BE49-F238E27FC236}">
                <a16:creationId xmlns:a16="http://schemas.microsoft.com/office/drawing/2014/main" id="{67C77950-E9C4-C811-428F-A989C329FB07}"/>
              </a:ext>
            </a:extLst>
          </p:cNvPr>
          <p:cNvPicPr>
            <a:picLocks noGrp="1" noRot="1" noChangeAspect="1" noMove="1" noResize="1" noEditPoints="1" noAdjustHandles="1" noChangeArrowheads="1" noChangeShapeType="1" noCrop="1"/>
          </p:cNvPicPr>
          <p:nvPr/>
        </p:nvPicPr>
        <p:blipFill rotWithShape="1">
          <a:blip r:embed="rId6"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
        <p:nvSpPr>
          <p:cNvPr id="10" name="Rectangle 9">
            <a:extLst>
              <a:ext uri="{FF2B5EF4-FFF2-40B4-BE49-F238E27FC236}">
                <a16:creationId xmlns:a16="http://schemas.microsoft.com/office/drawing/2014/main" id="{0911D36A-6517-75E2-DE66-A7589EE9AA87}"/>
              </a:ext>
            </a:extLst>
          </p:cNvPr>
          <p:cNvSpPr>
            <a:spLocks noGrp="1" noRot="1" noMove="1" noResize="1" noEditPoints="1" noAdjustHandles="1" noChangeArrowheads="1" noChangeShapeType="1"/>
          </p:cNvSpPr>
          <p:nvPr/>
        </p:nvSpPr>
        <p:spPr>
          <a:xfrm>
            <a:off x="5912605" y="3062529"/>
            <a:ext cx="4728476" cy="2696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GB" sz="2400">
                <a:solidFill>
                  <a:schemeClr val="bg1"/>
                </a:solidFill>
                <a:latin typeface="HelveticaNeueLT Pro 55 Roman" panose="020B0604020202020204" pitchFamily="34" charset="0"/>
                <a:cs typeface="Arial" panose="020B0604020202020204" pitchFamily="34" charset="0"/>
              </a:rPr>
              <a:t>Select to reveal some ideas</a:t>
            </a:r>
          </a:p>
        </p:txBody>
      </p:sp>
    </p:spTree>
    <p:extLst>
      <p:ext uri="{BB962C8B-B14F-4D97-AF65-F5344CB8AC3E}">
        <p14:creationId xmlns:p14="http://schemas.microsoft.com/office/powerpoint/2010/main" val="37110681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14:presetBounceEnd="4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40000">
                                          <p:cBhvr additive="base">
                                            <p:cTn id="19"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14:presetBounceEnd="40000">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14:bounceEnd="40000">
                                          <p:cBhvr additive="base">
                                            <p:cTn id="25"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14:presetBounceEnd="40000">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14:bounceEnd="40000">
                                          <p:cBhvr additive="base">
                                            <p:cTn id="31"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14:presetBounceEnd="40000">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14:bounceEnd="40000">
                                          <p:cBhvr additive="base">
                                            <p:cTn id="35"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8" grpId="0" animBg="1"/>
          <p:bldP spid="21" grpId="0" animBg="1"/>
          <p:bldP spid="9" grpId="0" animBg="1"/>
          <p:bldP spid="7" grpId="0" animBg="1"/>
          <p:bldP spid="10" grpId="0" animBg="1"/>
          <p:bldP spid="10"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8" grpId="0" animBg="1"/>
          <p:bldP spid="21" grpId="0" animBg="1"/>
          <p:bldP spid="9" grpId="0" animBg="1"/>
          <p:bldP spid="7" grpId="0" animBg="1"/>
          <p:bldP spid="10" grpId="0" animBg="1"/>
          <p:bldP spid="10" grpId="1"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0E757D-6401-AAC8-FCEC-B8DB6D66C5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l="43096" t="41579" r="26668" b="17290"/>
          <a:stretch/>
        </p:blipFill>
        <p:spPr>
          <a:xfrm rot="20949294">
            <a:off x="1925938" y="-796164"/>
            <a:ext cx="8512124" cy="7933568"/>
          </a:xfrm>
          <a:prstGeom prst="rect">
            <a:avLst/>
          </a:prstGeom>
        </p:spPr>
      </p:pic>
      <p:sp>
        <p:nvSpPr>
          <p:cNvPr id="2" name="Title 1">
            <a:extLst>
              <a:ext uri="{FF2B5EF4-FFF2-40B4-BE49-F238E27FC236}">
                <a16:creationId xmlns:a16="http://schemas.microsoft.com/office/drawing/2014/main" id="{7E0C2721-A3D2-4500-EAF4-7E5351E294EE}"/>
              </a:ext>
            </a:extLst>
          </p:cNvPr>
          <p:cNvSpPr>
            <a:spLocks noGrp="1" noRot="1" noMove="1" noResize="1" noEditPoints="1" noAdjustHandles="1" noChangeArrowheads="1" noChangeShapeType="1"/>
          </p:cNvSpPr>
          <p:nvPr>
            <p:ph type="title"/>
          </p:nvPr>
        </p:nvSpPr>
        <p:spPr>
          <a:xfrm>
            <a:off x="679623" y="365125"/>
            <a:ext cx="3880346" cy="1325563"/>
          </a:xfrm>
        </p:spPr>
        <p:txBody>
          <a:bodyPr>
            <a:normAutofit/>
          </a:bodyPr>
          <a:lstStyle/>
          <a:p>
            <a:r>
              <a:rPr lang="en-GB" sz="4000" b="1" dirty="0">
                <a:latin typeface="HelveticaNeueLT Pro 55 Roman"/>
                <a:cs typeface="Arial"/>
              </a:rPr>
              <a:t>What is </a:t>
            </a:r>
            <a:br>
              <a:rPr lang="en-GB" sz="4000" b="1" dirty="0">
                <a:latin typeface="HelveticaNeueLT Pro 55 Roman"/>
                <a:cs typeface="Arial"/>
              </a:rPr>
            </a:br>
            <a:r>
              <a:rPr lang="en-GB" sz="4000" b="1" dirty="0">
                <a:latin typeface="HelveticaNeueLT Pro 55 Roman"/>
                <a:cs typeface="Arial"/>
              </a:rPr>
              <a:t>eco-anxiety?</a:t>
            </a:r>
          </a:p>
        </p:txBody>
      </p:sp>
      <p:sp>
        <p:nvSpPr>
          <p:cNvPr id="13" name="TextBox 12">
            <a:extLst>
              <a:ext uri="{FF2B5EF4-FFF2-40B4-BE49-F238E27FC236}">
                <a16:creationId xmlns:a16="http://schemas.microsoft.com/office/drawing/2014/main" id="{BA81FA80-F0F5-2A14-64AB-A1D8FFD26F6F}"/>
              </a:ext>
            </a:extLst>
          </p:cNvPr>
          <p:cNvSpPr txBox="1">
            <a:spLocks noGrp="1" noRot="1" noMove="1" noResize="1" noEditPoints="1" noAdjustHandles="1" noChangeArrowheads="1" noChangeShapeType="1"/>
          </p:cNvSpPr>
          <p:nvPr/>
        </p:nvSpPr>
        <p:spPr>
          <a:xfrm rot="16200000">
            <a:off x="10359122" y="1259157"/>
            <a:ext cx="2455500" cy="584775"/>
          </a:xfrm>
          <a:prstGeom prst="rect">
            <a:avLst/>
          </a:prstGeom>
          <a:noFill/>
        </p:spPr>
        <p:txBody>
          <a:bodyPr wrap="square" rtlCol="0">
            <a:spAutoFit/>
          </a:bodyPr>
          <a:lstStyle/>
          <a:p>
            <a:r>
              <a:rPr lang="en-GB" sz="3200" b="1">
                <a:solidFill>
                  <a:srgbClr val="FF0000"/>
                </a:solidFill>
                <a:latin typeface="HelveticaNeueLT Pro 55 Roman" panose="020B0604020202020204"/>
              </a:rPr>
              <a:t>What is it?</a:t>
            </a:r>
          </a:p>
        </p:txBody>
      </p:sp>
      <p:sp>
        <p:nvSpPr>
          <p:cNvPr id="17" name="Content Placeholder 8">
            <a:extLst>
              <a:ext uri="{FF2B5EF4-FFF2-40B4-BE49-F238E27FC236}">
                <a16:creationId xmlns:a16="http://schemas.microsoft.com/office/drawing/2014/main" id="{EE567A40-67B3-3DEC-17E7-0C8675532D58}"/>
              </a:ext>
            </a:extLst>
          </p:cNvPr>
          <p:cNvSpPr>
            <a:spLocks noGrp="1" noRot="1" noMove="1" noResize="1" noEditPoints="1" noAdjustHandles="1" noChangeArrowheads="1" noChangeShapeType="1"/>
          </p:cNvSpPr>
          <p:nvPr>
            <p:ph idx="1"/>
          </p:nvPr>
        </p:nvSpPr>
        <p:spPr>
          <a:xfrm>
            <a:off x="722920" y="1758156"/>
            <a:ext cx="10478529" cy="1603375"/>
          </a:xfrm>
          <a:solidFill>
            <a:schemeClr val="bg1"/>
          </a:solidFill>
        </p:spPr>
        <p:txBody>
          <a:bodyPr vert="horz" lIns="91440" tIns="45720" rIns="91440" bIns="45720" rtlCol="0" anchor="t">
            <a:normAutofit/>
          </a:bodyPr>
          <a:lstStyle/>
          <a:p>
            <a:pPr marL="0" indent="0">
              <a:lnSpc>
                <a:spcPct val="110000"/>
              </a:lnSpc>
              <a:buNone/>
            </a:pPr>
            <a:r>
              <a:rPr lang="en-GB"/>
              <a:t>Charlie is experiencing eco-anxiety. They explained what is causing them anxiety, and how it is making them feel.</a:t>
            </a:r>
          </a:p>
          <a:p>
            <a:pPr marL="0" indent="0">
              <a:lnSpc>
                <a:spcPct val="110000"/>
              </a:lnSpc>
              <a:buNone/>
            </a:pPr>
            <a:r>
              <a:rPr lang="en-GB"/>
              <a:t>Can you work out what eco-anxiety is from what Charlie shared?</a:t>
            </a:r>
            <a:endParaRPr lang="en-GB">
              <a:cs typeface="Calibri"/>
            </a:endParaRPr>
          </a:p>
        </p:txBody>
      </p:sp>
      <p:sp>
        <p:nvSpPr>
          <p:cNvPr id="10" name="Rectangle 9">
            <a:extLst>
              <a:ext uri="{FF2B5EF4-FFF2-40B4-BE49-F238E27FC236}">
                <a16:creationId xmlns:a16="http://schemas.microsoft.com/office/drawing/2014/main" id="{BD6E894B-6643-3534-1EDE-6EDDE7541255}"/>
              </a:ext>
            </a:extLst>
          </p:cNvPr>
          <p:cNvSpPr>
            <a:spLocks noGrp="1" noRot="1" noMove="1" noResize="1" noEditPoints="1" noAdjustHandles="1" noChangeArrowheads="1" noChangeShapeType="1"/>
          </p:cNvSpPr>
          <p:nvPr/>
        </p:nvSpPr>
        <p:spPr>
          <a:xfrm>
            <a:off x="2976785" y="3428999"/>
            <a:ext cx="2394284" cy="21727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latin typeface="HelveticaNeueLT Pro 55 Roman"/>
              </a:rPr>
              <a:t>Discuss </a:t>
            </a:r>
            <a:r>
              <a:rPr lang="en-GB" sz="2400">
                <a:solidFill>
                  <a:schemeClr val="bg1"/>
                </a:solidFill>
                <a:latin typeface="HelveticaNeueLT Pro 55 Roman"/>
              </a:rPr>
              <a:t>with a partner and </a:t>
            </a:r>
            <a:r>
              <a:rPr lang="en-GB" sz="2400" b="1">
                <a:solidFill>
                  <a:schemeClr val="bg1"/>
                </a:solidFill>
                <a:latin typeface="HelveticaNeueLT Pro 55 Roman"/>
              </a:rPr>
              <a:t>define </a:t>
            </a:r>
            <a:r>
              <a:rPr lang="en-GB" sz="2400">
                <a:solidFill>
                  <a:schemeClr val="bg1"/>
                </a:solidFill>
                <a:latin typeface="HelveticaNeueLT Pro 55 Roman"/>
              </a:rPr>
              <a:t>what you think eco-anxiety is</a:t>
            </a:r>
          </a:p>
        </p:txBody>
      </p:sp>
      <p:sp>
        <p:nvSpPr>
          <p:cNvPr id="9" name="Arrow: Right 8" descr="An arrow indicating that first learners need to discuss their definitions with a partner, then they should share their ideas with the group.">
            <a:extLst>
              <a:ext uri="{FF2B5EF4-FFF2-40B4-BE49-F238E27FC236}">
                <a16:creationId xmlns:a16="http://schemas.microsoft.com/office/drawing/2014/main" id="{06B5F764-C361-B21B-A68B-AAE7FE6AA99D}"/>
              </a:ext>
            </a:extLst>
          </p:cNvPr>
          <p:cNvSpPr>
            <a:spLocks noGrp="1" noRot="1" noMove="1" noResize="1" noEditPoints="1" noAdjustHandles="1" noChangeArrowheads="1" noChangeShapeType="1"/>
          </p:cNvSpPr>
          <p:nvPr/>
        </p:nvSpPr>
        <p:spPr>
          <a:xfrm>
            <a:off x="5472643" y="3791225"/>
            <a:ext cx="948776" cy="1473691"/>
          </a:xfrm>
          <a:prstGeom prst="rightArrow">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41FBC6B-687F-BF1E-C986-58DE968F5508}"/>
              </a:ext>
            </a:extLst>
          </p:cNvPr>
          <p:cNvSpPr>
            <a:spLocks noGrp="1" noRot="1" noMove="1" noResize="1" noEditPoints="1" noAdjustHandles="1" noChangeArrowheads="1" noChangeShapeType="1"/>
          </p:cNvSpPr>
          <p:nvPr/>
        </p:nvSpPr>
        <p:spPr>
          <a:xfrm>
            <a:off x="6480749" y="3441702"/>
            <a:ext cx="2394284" cy="2172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HelveticaNeueLT Pro 55 Roman" panose="020B0604020202020204" pitchFamily="34" charset="0"/>
              </a:rPr>
              <a:t>Share</a:t>
            </a:r>
            <a:r>
              <a:rPr lang="en-GB" sz="2400">
                <a:solidFill>
                  <a:schemeClr val="tx1"/>
                </a:solidFill>
                <a:latin typeface="HelveticaNeueLT Pro 55 Roman" panose="020B0604020202020204" pitchFamily="34" charset="0"/>
              </a:rPr>
              <a:t> your ideas with the group</a:t>
            </a:r>
          </a:p>
        </p:txBody>
      </p:sp>
      <p:pic>
        <p:nvPicPr>
          <p:cNvPr id="14" name="Picture 13" descr="An indicator showing the end of the slide and the start of the next.">
            <a:extLst>
              <a:ext uri="{FF2B5EF4-FFF2-40B4-BE49-F238E27FC236}">
                <a16:creationId xmlns:a16="http://schemas.microsoft.com/office/drawing/2014/main" id="{717AE4E6-50CE-F5AA-D03B-3606221D50B7}"/>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val="0"/>
              </a:ext>
            </a:extLst>
          </a:blip>
          <a:srcRect t="9865"/>
          <a:stretch/>
        </p:blipFill>
        <p:spPr>
          <a:xfrm>
            <a:off x="10329461" y="67408"/>
            <a:ext cx="1184387" cy="615892"/>
          </a:xfrm>
          <a:prstGeom prst="rect">
            <a:avLst/>
          </a:prstGeom>
        </p:spPr>
      </p:pic>
    </p:spTree>
    <p:extLst>
      <p:ext uri="{BB962C8B-B14F-4D97-AF65-F5344CB8AC3E}">
        <p14:creationId xmlns:p14="http://schemas.microsoft.com/office/powerpoint/2010/main" val="409651517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64000">
                                      <p:stCondLst>
                                        <p:cond delay="0"/>
                                      </p:stCondLst>
                                      <p:childTnLst>
                                        <p:set>
                                          <p:cBhvr>
                                            <p:cTn id="6" dur="1" fill="hold">
                                              <p:stCondLst>
                                                <p:cond delay="0"/>
                                              </p:stCondLst>
                                            </p:cTn>
                                            <p:tgtEl>
                                              <p:spTgt spid="17">
                                                <p:bg/>
                                              </p:spTgt>
                                            </p:tgtEl>
                                            <p:attrNameLst>
                                              <p:attrName>style.visibility</p:attrName>
                                            </p:attrNameLst>
                                          </p:cBhvr>
                                          <p:to>
                                            <p:strVal val="visible"/>
                                          </p:to>
                                        </p:set>
                                        <p:anim calcmode="lin" valueType="num" p14:bounceEnd="64000">
                                          <p:cBhvr additive="base">
                                            <p:cTn id="7" dur="500" fill="hold"/>
                                            <p:tgtEl>
                                              <p:spTgt spid="17">
                                                <p:bg/>
                                              </p:spTgt>
                                            </p:tgtEl>
                                            <p:attrNameLst>
                                              <p:attrName>ppt_x</p:attrName>
                                            </p:attrNameLst>
                                          </p:cBhvr>
                                          <p:tavLst>
                                            <p:tav tm="0">
                                              <p:val>
                                                <p:strVal val="0-#ppt_w/2"/>
                                              </p:val>
                                            </p:tav>
                                            <p:tav tm="100000">
                                              <p:val>
                                                <p:strVal val="#ppt_x"/>
                                              </p:val>
                                            </p:tav>
                                          </p:tavLst>
                                        </p:anim>
                                        <p:anim calcmode="lin" valueType="num" p14:bounceEnd="64000">
                                          <p:cBhvr additive="base">
                                            <p:cTn id="8" dur="500" fill="hold"/>
                                            <p:tgtEl>
                                              <p:spTgt spid="17">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14:presetBounceEnd="64000">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14:bounceEnd="64000">
                                          <p:cBhvr additive="base">
                                            <p:cTn id="13" dur="500" fill="hold"/>
                                            <p:tgtEl>
                                              <p:spTgt spid="17">
                                                <p:txEl>
                                                  <p:pRg st="0" end="0"/>
                                                </p:txEl>
                                              </p:spTgt>
                                            </p:tgtEl>
                                            <p:attrNameLst>
                                              <p:attrName>ppt_x</p:attrName>
                                            </p:attrNameLst>
                                          </p:cBhvr>
                                          <p:tavLst>
                                            <p:tav tm="0">
                                              <p:val>
                                                <p:strVal val="0-#ppt_w/2"/>
                                              </p:val>
                                            </p:tav>
                                            <p:tav tm="100000">
                                              <p:val>
                                                <p:strVal val="#ppt_x"/>
                                              </p:val>
                                            </p:tav>
                                          </p:tavLst>
                                        </p:anim>
                                        <p:anim calcmode="lin" valueType="num" p14:bounceEnd="64000">
                                          <p:cBhvr additive="base">
                                            <p:cTn id="14"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14:presetBounceEnd="64000">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 calcmode="lin" valueType="num" p14:bounceEnd="64000">
                                          <p:cBhvr additive="base">
                                            <p:cTn id="19" dur="500" fill="hold"/>
                                            <p:tgtEl>
                                              <p:spTgt spid="17">
                                                <p:txEl>
                                                  <p:pRg st="1" end="1"/>
                                                </p:txEl>
                                              </p:spTgt>
                                            </p:tgtEl>
                                            <p:attrNameLst>
                                              <p:attrName>ppt_x</p:attrName>
                                            </p:attrNameLst>
                                          </p:cBhvr>
                                          <p:tavLst>
                                            <p:tav tm="0">
                                              <p:val>
                                                <p:strVal val="0-#ppt_w/2"/>
                                              </p:val>
                                            </p:tav>
                                            <p:tav tm="100000">
                                              <p:val>
                                                <p:strVal val="#ppt_x"/>
                                              </p:val>
                                            </p:tav>
                                          </p:tavLst>
                                        </p:anim>
                                        <p:anim calcmode="lin" valueType="num" p14:bounceEnd="64000">
                                          <p:cBhvr additive="base">
                                            <p:cTn id="20" dur="500" fill="hold"/>
                                            <p:tgtEl>
                                              <p:spTgt spid="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14:presetBounceEnd="72000">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14:bounceEnd="72000">
                                          <p:cBhvr additive="base">
                                            <p:cTn id="25" dur="1700" fill="hold"/>
                                            <p:tgtEl>
                                              <p:spTgt spid="10"/>
                                            </p:tgtEl>
                                            <p:attrNameLst>
                                              <p:attrName>ppt_x</p:attrName>
                                            </p:attrNameLst>
                                          </p:cBhvr>
                                          <p:tavLst>
                                            <p:tav tm="0">
                                              <p:val>
                                                <p:strVal val="0-#ppt_w/2"/>
                                              </p:val>
                                            </p:tav>
                                            <p:tav tm="100000">
                                              <p:val>
                                                <p:strVal val="#ppt_x"/>
                                              </p:val>
                                            </p:tav>
                                          </p:tavLst>
                                        </p:anim>
                                        <p:anim calcmode="lin" valueType="num" p14:bounceEnd="72000">
                                          <p:cBhvr additive="base">
                                            <p:cTn id="26" dur="17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1700"/>
                                </p:stCondLst>
                                <p:childTnLst>
                                  <p:par>
                                    <p:cTn id="28" presetID="2" presetClass="entr" presetSubtype="2" fill="hold" grpId="0" nodeType="afterEffect" p14:presetBounceEnd="71000">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14:bounceEnd="71000">
                                          <p:cBhvr additive="base">
                                            <p:cTn id="30" dur="1700" fill="hold"/>
                                            <p:tgtEl>
                                              <p:spTgt spid="11"/>
                                            </p:tgtEl>
                                            <p:attrNameLst>
                                              <p:attrName>ppt_x</p:attrName>
                                            </p:attrNameLst>
                                          </p:cBhvr>
                                          <p:tavLst>
                                            <p:tav tm="0">
                                              <p:val>
                                                <p:strVal val="1+#ppt_w/2"/>
                                              </p:val>
                                            </p:tav>
                                            <p:tav tm="100000">
                                              <p:val>
                                                <p:strVal val="#ppt_x"/>
                                              </p:val>
                                            </p:tav>
                                          </p:tavLst>
                                        </p:anim>
                                        <p:anim calcmode="lin" valueType="num" p14:bounceEnd="71000">
                                          <p:cBhvr additive="base">
                                            <p:cTn id="31" dur="17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3400"/>
                                </p:stCondLst>
                                <p:childTnLst>
                                  <p:par>
                                    <p:cTn id="33" presetID="5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10" grpId="0" animBg="1"/>
          <p:bldP spid="9"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anim calcmode="lin" valueType="num">
                                          <p:cBhvr additive="base">
                                            <p:cTn id="7" dur="500" fill="hold"/>
                                            <p:tgtEl>
                                              <p:spTgt spid="17">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7">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 calcmode="lin" valueType="num">
                                          <p:cBhvr additive="base">
                                            <p:cTn id="19" dur="500" fill="hold"/>
                                            <p:tgtEl>
                                              <p:spTgt spid="1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700" fill="hold"/>
                                            <p:tgtEl>
                                              <p:spTgt spid="10"/>
                                            </p:tgtEl>
                                            <p:attrNameLst>
                                              <p:attrName>ppt_x</p:attrName>
                                            </p:attrNameLst>
                                          </p:cBhvr>
                                          <p:tavLst>
                                            <p:tav tm="0">
                                              <p:val>
                                                <p:strVal val="0-#ppt_w/2"/>
                                              </p:val>
                                            </p:tav>
                                            <p:tav tm="100000">
                                              <p:val>
                                                <p:strVal val="#ppt_x"/>
                                              </p:val>
                                            </p:tav>
                                          </p:tavLst>
                                        </p:anim>
                                        <p:anim calcmode="lin" valueType="num">
                                          <p:cBhvr additive="base">
                                            <p:cTn id="26" dur="17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1700"/>
                                </p:stCondLst>
                                <p:childTnLst>
                                  <p:par>
                                    <p:cTn id="28" presetID="2" presetClass="entr" presetSubtype="2"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1700" fill="hold"/>
                                            <p:tgtEl>
                                              <p:spTgt spid="11"/>
                                            </p:tgtEl>
                                            <p:attrNameLst>
                                              <p:attrName>ppt_x</p:attrName>
                                            </p:attrNameLst>
                                          </p:cBhvr>
                                          <p:tavLst>
                                            <p:tav tm="0">
                                              <p:val>
                                                <p:strVal val="1+#ppt_w/2"/>
                                              </p:val>
                                            </p:tav>
                                            <p:tav tm="100000">
                                              <p:val>
                                                <p:strVal val="#ppt_x"/>
                                              </p:val>
                                            </p:tav>
                                          </p:tavLst>
                                        </p:anim>
                                        <p:anim calcmode="lin" valueType="num">
                                          <p:cBhvr additive="base">
                                            <p:cTn id="31" dur="17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3400"/>
                                </p:stCondLst>
                                <p:childTnLst>
                                  <p:par>
                                    <p:cTn id="33" presetID="5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10" grpId="0" animBg="1"/>
          <p:bldP spid="9" grpId="0" animBg="1"/>
          <p:bldP spid="11"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8CB7C9-6B0D-36E9-1FC6-7BDC86759B8E}"/>
              </a:ext>
            </a:extLst>
          </p:cNvPr>
          <p:cNvSpPr>
            <a:spLocks noGrp="1" noRot="1" noMove="1" noResize="1" noEditPoints="1" noAdjustHandles="1" noChangeArrowheads="1" noChangeShapeType="1"/>
          </p:cNvSpPr>
          <p:nvPr>
            <p:ph type="title" idx="4294967295"/>
          </p:nvPr>
        </p:nvSpPr>
        <p:spPr>
          <a:xfrm>
            <a:off x="679622" y="-1325563"/>
            <a:ext cx="10478529" cy="1325563"/>
          </a:xfrm>
        </p:spPr>
        <p:txBody>
          <a:bodyPr vert="horz" lIns="91440" tIns="45720" rIns="91440" bIns="45720" rtlCol="0" anchor="b">
            <a:normAutofit/>
          </a:bodyPr>
          <a:lstStyle/>
          <a:p>
            <a:r>
              <a:rPr lang="en-GB"/>
              <a:t>Definition of eco-anxiety</a:t>
            </a:r>
          </a:p>
        </p:txBody>
      </p:sp>
      <p:pic>
        <p:nvPicPr>
          <p:cNvPr id="2" name="Picture 1">
            <a:extLst>
              <a:ext uri="{FF2B5EF4-FFF2-40B4-BE49-F238E27FC236}">
                <a16:creationId xmlns:a16="http://schemas.microsoft.com/office/drawing/2014/main" id="{FC8176B9-9CB0-F0FA-FB2B-187AE51BEB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l="43096" t="41579" r="26668" b="17290"/>
          <a:stretch/>
        </p:blipFill>
        <p:spPr>
          <a:xfrm rot="4867004">
            <a:off x="-1070814" y="-1813938"/>
            <a:ext cx="7825997" cy="9064612"/>
          </a:xfrm>
          <a:prstGeom prst="rect">
            <a:avLst/>
          </a:prstGeom>
        </p:spPr>
      </p:pic>
      <p:sp>
        <p:nvSpPr>
          <p:cNvPr id="3" name="TextBox 2">
            <a:extLst>
              <a:ext uri="{FF2B5EF4-FFF2-40B4-BE49-F238E27FC236}">
                <a16:creationId xmlns:a16="http://schemas.microsoft.com/office/drawing/2014/main" id="{A2FBC294-260D-5306-5DC7-101663AAA956}"/>
              </a:ext>
            </a:extLst>
          </p:cNvPr>
          <p:cNvSpPr txBox="1">
            <a:spLocks noGrp="1" noRot="1" noMove="1" noResize="1" noEditPoints="1" noAdjustHandles="1" noChangeArrowheads="1" noChangeShapeType="1"/>
          </p:cNvSpPr>
          <p:nvPr/>
        </p:nvSpPr>
        <p:spPr>
          <a:xfrm rot="16200000">
            <a:off x="10624818" y="993460"/>
            <a:ext cx="1924104" cy="584775"/>
          </a:xfrm>
          <a:prstGeom prst="rect">
            <a:avLst/>
          </a:prstGeom>
          <a:noFill/>
        </p:spPr>
        <p:txBody>
          <a:bodyPr wrap="square" rtlCol="0">
            <a:spAutoFit/>
          </a:bodyPr>
          <a:lstStyle/>
          <a:p>
            <a:r>
              <a:rPr lang="en-GB" sz="3200" b="1">
                <a:solidFill>
                  <a:srgbClr val="FF0000"/>
                </a:solidFill>
                <a:latin typeface="HelveticaNeueLT Pro 55 Roman" panose="020B0604020202020204"/>
              </a:rPr>
              <a:t>Charlie</a:t>
            </a:r>
          </a:p>
        </p:txBody>
      </p:sp>
      <p:sp>
        <p:nvSpPr>
          <p:cNvPr id="8" name="Rectangle 7">
            <a:extLst>
              <a:ext uri="{FF2B5EF4-FFF2-40B4-BE49-F238E27FC236}">
                <a16:creationId xmlns:a16="http://schemas.microsoft.com/office/drawing/2014/main" id="{7C913CC0-F7BD-BE47-2151-0CD66E5ED163}"/>
              </a:ext>
            </a:extLst>
          </p:cNvPr>
          <p:cNvSpPr>
            <a:spLocks noGrp="1" noRot="1" noMove="1" noResize="1" noEditPoints="1" noAdjustHandles="1" noChangeArrowheads="1" noChangeShapeType="1"/>
          </p:cNvSpPr>
          <p:nvPr/>
        </p:nvSpPr>
        <p:spPr>
          <a:xfrm>
            <a:off x="500922" y="902658"/>
            <a:ext cx="4246707" cy="1028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buNone/>
            </a:pPr>
            <a:r>
              <a:rPr lang="en-GB" sz="2400">
                <a:solidFill>
                  <a:schemeClr val="tx1"/>
                </a:solidFill>
                <a:latin typeface="Arial" panose="020B0604020202020204" pitchFamily="34" charset="0"/>
                <a:cs typeface="Arial" panose="020B0604020202020204" pitchFamily="34" charset="0"/>
              </a:rPr>
              <a:t>What is eco-anxiety?</a:t>
            </a:r>
          </a:p>
        </p:txBody>
      </p:sp>
      <p:sp>
        <p:nvSpPr>
          <p:cNvPr id="13" name="Rectangle 12">
            <a:extLst>
              <a:ext uri="{FF2B5EF4-FFF2-40B4-BE49-F238E27FC236}">
                <a16:creationId xmlns:a16="http://schemas.microsoft.com/office/drawing/2014/main" id="{0B503776-12D9-47AA-F6A0-85548ACEE86E}"/>
              </a:ext>
            </a:extLst>
          </p:cNvPr>
          <p:cNvSpPr>
            <a:spLocks noGrp="1" noRot="1" noMove="1" noResize="1" noEditPoints="1" noAdjustHandles="1" noChangeArrowheads="1" noChangeShapeType="1"/>
          </p:cNvSpPr>
          <p:nvPr/>
        </p:nvSpPr>
        <p:spPr>
          <a:xfrm>
            <a:off x="533258" y="1888351"/>
            <a:ext cx="2099736" cy="19365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buNone/>
            </a:pPr>
            <a:r>
              <a:rPr lang="en-GB" sz="2400">
                <a:latin typeface="Arial" panose="020B0604020202020204" pitchFamily="34" charset="0"/>
                <a:cs typeface="Arial" panose="020B0604020202020204" pitchFamily="34" charset="0"/>
              </a:rPr>
              <a:t>Find out from Charlie.</a:t>
            </a:r>
          </a:p>
        </p:txBody>
      </p:sp>
      <p:pic>
        <p:nvPicPr>
          <p:cNvPr id="2050" name="Picture 2" descr="A cartoon-style image of Charlie.">
            <a:extLst>
              <a:ext uri="{FF2B5EF4-FFF2-40B4-BE49-F238E27FC236}">
                <a16:creationId xmlns:a16="http://schemas.microsoft.com/office/drawing/2014/main" id="{878B5C4A-E03F-86FB-4295-A1A61CE9C3FD}"/>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val="0"/>
              </a:ext>
            </a:extLst>
          </a:blip>
          <a:srcRect/>
          <a:stretch/>
        </p:blipFill>
        <p:spPr bwMode="auto">
          <a:xfrm>
            <a:off x="2632994" y="1888350"/>
            <a:ext cx="2114635" cy="193657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3C144CB-7D01-EA4D-94FC-20A39E7493BB}"/>
              </a:ext>
            </a:extLst>
          </p:cNvPr>
          <p:cNvSpPr>
            <a:spLocks noGrp="1" noRot="1" noMove="1" noResize="1" noEditPoints="1" noAdjustHandles="1" noChangeArrowheads="1" noChangeShapeType="1"/>
          </p:cNvSpPr>
          <p:nvPr/>
        </p:nvSpPr>
        <p:spPr>
          <a:xfrm>
            <a:off x="500921" y="3824929"/>
            <a:ext cx="4246707" cy="206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HelveticaNeueLT Pro 55 Roman" panose="020B0604020202020204" pitchFamily="34" charset="0"/>
              </a:rPr>
              <a:t>Compare</a:t>
            </a:r>
            <a:r>
              <a:rPr lang="en-GB" sz="2400">
                <a:solidFill>
                  <a:schemeClr val="tx1"/>
                </a:solidFill>
                <a:latin typeface="HelveticaNeueLT Pro 55 Roman" panose="020B0604020202020204" pitchFamily="34" charset="0"/>
              </a:rPr>
              <a:t> Charlie’s definition with your own. Are there any similarities or differences?</a:t>
            </a:r>
          </a:p>
        </p:txBody>
      </p:sp>
      <p:pic>
        <p:nvPicPr>
          <p:cNvPr id="15" name="Picture 14" descr="A picture of a smartphone, which contains writing.">
            <a:extLst>
              <a:ext uri="{FF2B5EF4-FFF2-40B4-BE49-F238E27FC236}">
                <a16:creationId xmlns:a16="http://schemas.microsoft.com/office/drawing/2014/main" id="{799F8DEA-C159-4845-E178-BEBAB8EB2390}"/>
              </a:ext>
            </a:extLst>
          </p:cNvPr>
          <p:cNvPicPr>
            <a:picLocks noGrp="1" noRot="1" noChangeAspect="1" noMove="1" noResize="1" noEditPoints="1" noAdjustHandles="1" noChangeArrowheads="1" noChangeShapeType="1" noCrop="1"/>
          </p:cNvPicPr>
          <p:nvPr/>
        </p:nvPicPr>
        <p:blipFill rotWithShape="1">
          <a:blip r:embed="rId5" cstate="screen">
            <a:extLst>
              <a:ext uri="{28A0092B-C50C-407E-A947-70E740481C1C}">
                <a14:useLocalDpi xmlns:a14="http://schemas.microsoft.com/office/drawing/2010/main" val="0"/>
              </a:ext>
            </a:extLst>
          </a:blip>
          <a:srcRect/>
          <a:stretch/>
        </p:blipFill>
        <p:spPr>
          <a:xfrm>
            <a:off x="5554133" y="132514"/>
            <a:ext cx="4775200" cy="6141157"/>
          </a:xfrm>
          <a:prstGeom prst="rect">
            <a:avLst/>
          </a:prstGeom>
        </p:spPr>
      </p:pic>
      <p:sp>
        <p:nvSpPr>
          <p:cNvPr id="16" name="Rectangle 15">
            <a:extLst>
              <a:ext uri="{FF2B5EF4-FFF2-40B4-BE49-F238E27FC236}">
                <a16:creationId xmlns:a16="http://schemas.microsoft.com/office/drawing/2014/main" id="{7D3E815B-06A1-70BA-17D8-E66835EFC8C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96000" y="914400"/>
            <a:ext cx="3657600" cy="4402667"/>
          </a:xfrm>
          <a:prstGeom prst="rect">
            <a:avLst/>
          </a:prstGeom>
          <a:solidFill>
            <a:srgbClr val="CCFFCC">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F829A4-EC6B-D525-AD0F-C01D1497F70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021689" y="902659"/>
            <a:ext cx="2731911" cy="409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A cartoon-style image of Charlie">
            <a:extLst>
              <a:ext uri="{FF2B5EF4-FFF2-40B4-BE49-F238E27FC236}">
                <a16:creationId xmlns:a16="http://schemas.microsoft.com/office/drawing/2014/main" id="{820A26BD-9C6B-7DA2-E571-447FECBB9452}"/>
              </a:ext>
            </a:extLst>
          </p:cNvPr>
          <p:cNvPicPr>
            <a:picLocks noGrp="1" noRot="1" noChangeAspect="1" noMove="1" noResize="1" noEditPoints="1" noAdjustHandles="1" noChangeArrowheads="1" noChangeShapeType="1" noCrop="1"/>
          </p:cNvPicPr>
          <p:nvPr/>
        </p:nvPicPr>
        <p:blipFill rotWithShape="1">
          <a:blip r:embed="rId6" cstate="screen">
            <a:extLst>
              <a:ext uri="{28A0092B-C50C-407E-A947-70E740481C1C}">
                <a14:useLocalDpi xmlns:a14="http://schemas.microsoft.com/office/drawing/2010/main" val="0"/>
              </a:ext>
            </a:extLst>
          </a:blip>
          <a:srcRect/>
          <a:stretch/>
        </p:blipFill>
        <p:spPr bwMode="auto">
          <a:xfrm>
            <a:off x="6102614" y="902658"/>
            <a:ext cx="918947" cy="4095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7A328AC0-B79E-C522-D869-6073684EF0AE}"/>
              </a:ext>
            </a:extLst>
          </p:cNvPr>
          <p:cNvSpPr>
            <a:spLocks noGrp="1" noRot="1" noMove="1" noResize="1" noEditPoints="1" noAdjustHandles="1" noChangeArrowheads="1" noChangeShapeType="1"/>
          </p:cNvSpPr>
          <p:nvPr/>
        </p:nvSpPr>
        <p:spPr>
          <a:xfrm>
            <a:off x="6366905" y="1399423"/>
            <a:ext cx="3245558" cy="202957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GB" sz="2000">
                <a:solidFill>
                  <a:schemeClr val="tx1"/>
                </a:solidFill>
                <a:latin typeface="HelveticaNeueLT Pro 55 Roman"/>
              </a:rPr>
              <a:t>Eco-anxiety describes the challenging or overwhelming feelings a person might experience in response to climate change.</a:t>
            </a:r>
          </a:p>
        </p:txBody>
      </p:sp>
    </p:spTree>
    <p:extLst>
      <p:ext uri="{BB962C8B-B14F-4D97-AF65-F5344CB8AC3E}">
        <p14:creationId xmlns:p14="http://schemas.microsoft.com/office/powerpoint/2010/main" val="11968996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14:presetBounceEnd="4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40000">
                                          <p:cBhvr additive="base">
                                            <p:cTn id="13"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14:presetBounceEnd="40000">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14:bounceEnd="40000">
                                          <p:cBhvr additive="base">
                                            <p:cTn id="18" dur="500" fill="hold"/>
                                            <p:tgtEl>
                                              <p:spTgt spid="2050"/>
                                            </p:tgtEl>
                                            <p:attrNameLst>
                                              <p:attrName>ppt_x</p:attrName>
                                            </p:attrNameLst>
                                          </p:cBhvr>
                                          <p:tavLst>
                                            <p:tav tm="0">
                                              <p:val>
                                                <p:strVal val="0-#ppt_w/2"/>
                                              </p:val>
                                            </p:tav>
                                            <p:tav tm="100000">
                                              <p:val>
                                                <p:strVal val="#ppt_x"/>
                                              </p:val>
                                            </p:tav>
                                          </p:tavLst>
                                        </p:anim>
                                        <p:anim calcmode="lin" valueType="num" p14:bounceEnd="40000">
                                          <p:cBhvr additive="base">
                                            <p:cTn id="19"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14:presetBounceEnd="40000">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14:bounceEnd="40000">
                                          <p:cBhvr additive="base">
                                            <p:cTn id="28"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2"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additive="base">
                                            <p:cTn id="18" dur="500" fill="hold"/>
                                            <p:tgtEl>
                                              <p:spTgt spid="2050"/>
                                            </p:tgtEl>
                                            <p:attrNameLst>
                                              <p:attrName>ppt_x</p:attrName>
                                            </p:attrNameLst>
                                          </p:cBhvr>
                                          <p:tavLst>
                                            <p:tav tm="0">
                                              <p:val>
                                                <p:strVal val="0-#ppt_w/2"/>
                                              </p:val>
                                            </p:tav>
                                            <p:tav tm="100000">
                                              <p:val>
                                                <p:strVal val="#ppt_x"/>
                                              </p:val>
                                            </p:tav>
                                          </p:tavLst>
                                        </p:anim>
                                        <p:anim calcmode="lin" valueType="num">
                                          <p:cBhvr additive="base">
                                            <p:cTn id="19"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2" grpId="0" animBg="1"/>
          <p:bldP spid="9" grpId="0" animBg="1"/>
        </p:bldLst>
      </p:timing>
    </mc:Fallback>
  </mc:AlternateContent>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0018B266A524D8C6ED64754E3AA0C" ma:contentTypeVersion="37" ma:contentTypeDescription="Create a new document." ma:contentTypeScope="" ma:versionID="c831e5b4ba52a2175605a5b4f6d6f25f">
  <xsd:schema xmlns:xsd="http://www.w3.org/2001/XMLSchema" xmlns:xs="http://www.w3.org/2001/XMLSchema" xmlns:p="http://schemas.microsoft.com/office/2006/metadata/properties" xmlns:ns2="097b2218-eb8c-44f0-b50d-d57756f492cd" xmlns:ns3="7aff5d3a-ac69-412e-8e86-2dc83d63a9de" targetNamespace="http://schemas.microsoft.com/office/2006/metadata/properties" ma:root="true" ma:fieldsID="f0fd2728a11996335c4f59060800ad63" ns2:_="" ns3:_="">
    <xsd:import namespace="097b2218-eb8c-44f0-b50d-d57756f492cd"/>
    <xsd:import namespace="7aff5d3a-ac69-412e-8e86-2dc83d63a9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Area"/>
                <xsd:element ref="ns3:HighLevelFolder"/>
                <xsd:element ref="ns3:SubFolder" minOccurs="0"/>
                <xsd:element ref="ns3:Archive" minOccurs="0"/>
                <xsd:element ref="ns3:Subfolder2" minOccurs="0"/>
                <xsd:element ref="ns3:Status" minOccurs="0"/>
                <xsd:element ref="ns3:GDPRnonCompliancedate" minOccurs="0"/>
                <xsd:element ref="ns3:Misc_x002e_" minOccurs="0"/>
                <xsd:element ref="ns3:MediaServiceLocation"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2218-eb8c-44f0-b50d-d57756f492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ff5d3a-ac69-412e-8e86-2dc83d63a9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Area" ma:index="19" ma:displayName="Area (of responsibility)" ma:description="An area of CE activity with a named manager responsible for it. " ma:format="Dropdown" ma:indexed="true" ma:internalName="Area">
      <xsd:simpleType>
        <xsd:restriction base="dms:Choice">
          <xsd:enumeration value="Adult Portfolio"/>
          <xsd:enumeration value="Learning Design"/>
          <xsd:enumeration value="Direct Delivery"/>
          <xsd:enumeration value="Learning and Development"/>
          <xsd:enumeration value="Marketing"/>
          <xsd:enumeration value="Youth Portfolio"/>
          <xsd:enumeration value="Leadership Team"/>
          <xsd:enumeration value="Funding"/>
        </xsd:restriction>
      </xsd:simpleType>
    </xsd:element>
    <xsd:element name="HighLevelFolder" ma:index="20" ma:displayName="High Level Folder" ma:description="The main types of document CE produce" ma:format="Dropdown" ma:indexed="true" ma:internalName="HighLevelFolder">
      <xsd:simpleType>
        <xsd:restriction base="dms:Choice">
          <xsd:enumeration value="Communication"/>
          <xsd:enumeration value="Learning Design"/>
          <xsd:enumeration value="Products"/>
          <xsd:enumeration value="Procedural Documents"/>
          <xsd:enumeration value="Policy Documents"/>
          <xsd:enumeration value="Portfolio"/>
          <xsd:enumeration value="Content Assets"/>
          <xsd:enumeration value="Strategy"/>
          <xsd:enumeration value="Research and Insight"/>
          <xsd:enumeration value="Products / Resources"/>
        </xsd:restriction>
      </xsd:simpleType>
    </xsd:element>
    <xsd:element name="SubFolder" ma:index="21" nillable="true" ma:displayName="Topic" ma:description="What overall topic does this file belong under? - A tag audit is currently ongoing, currently available tags are not representative of the final selection." ma:format="Dropdown" ma:internalName="SubFolder">
      <xsd:complexType>
        <xsd:complexContent>
          <xsd:extension base="dms:MultiChoice">
            <xsd:sequence>
              <xsd:element name="Value" maxOccurs="unbounded" minOccurs="0" nillable="true">
                <xsd:simpleType>
                  <xsd:restriction base="dms:Choice">
                    <xsd:enumeration value="-Apps"/>
                    <xsd:enumeration value="-Kindness"/>
                    <xsd:enumeration value="-Climate Change"/>
                    <xsd:enumeration value="-Curriculum"/>
                    <xsd:enumeration value="-Loneliness"/>
                    <xsd:enumeration value="-Disasters and Emergencies"/>
                    <xsd:enumeration value="-First Aid"/>
                    <xsd:enumeration value="-Refugees and Migration"/>
                    <xsd:enumeration value="-Empathy"/>
                    <xsd:enumeration value="-Pedagogy"/>
                    <xsd:enumeration value="-Agile"/>
                    <xsd:enumeration value="-Support Centre"/>
                    <xsd:enumeration value="-Recruitment and Development"/>
                    <xsd:enumeration value="-Volunteers"/>
                    <xsd:enumeration value="-Ways of Working"/>
                    <xsd:enumeration value="-Conflict"/>
                    <xsd:enumeration value="-Marketing Tools"/>
                    <xsd:enumeration value="-Preparedness"/>
                    <xsd:enumeration value="-Returning to Face to Face"/>
                    <xsd:enumeration value="-Handovers"/>
                    <xsd:enumeration value="-Wellbeing"/>
                    <xsd:enumeration value="-Equality Diversity and Inclusion (EDI)"/>
                    <xsd:enumeration value="- Adapt and Recover"/>
                    <xsd:enumeration value="-Health inequalities"/>
                    <xsd:enumeration value="-Education Standards"/>
                    <xsd:enumeration value="-Respect"/>
                  </xsd:restriction>
                </xsd:simpleType>
              </xsd:element>
            </xsd:sequence>
          </xsd:extension>
        </xsd:complexContent>
      </xsd:complexType>
    </xsd:element>
    <xsd:element name="Archive" ma:index="22" nillable="true" ma:displayName="Archive" ma:default="0" ma:description="If yes is selected the file will be archived and no longer appear in the general view. It will instead appear in the archive view." ma:format="Dropdown" ma:indexed="true" ma:internalName="Archive">
      <xsd:simpleType>
        <xsd:restriction base="dms:Boolean"/>
      </xsd:simpleType>
    </xsd:element>
    <xsd:element name="Subfolder2" ma:index="23" nillable="true" ma:displayName="Project" ma:description="Which Product or Project does this file relate to? - A tag audit is currently ongoing, currently available tags are not representative of the final selection." ma:format="Dropdown" ma:internalName="Subfolder2">
      <xsd:complexType>
        <xsd:complexContent>
          <xsd:extension base="dms:MultiChoice">
            <xsd:sequence>
              <xsd:element name="Value" maxOccurs="unbounded" minOccurs="0" nillable="true">
                <xsd:simpleType>
                  <xsd:restriction base="dms:Choice">
                    <xsd:enumeration value="-Drugs and Alcohol"/>
                    <xsd:enumeration value="-First Aid Champions"/>
                    <xsd:enumeration value="-Homelessness"/>
                    <xsd:enumeration value="-Knife Crime"/>
                    <xsd:enumeration value="-Lifescan"/>
                    <xsd:enumeration value="-Museums and Archives Posters"/>
                    <xsd:enumeration value="-Older People"/>
                    <xsd:enumeration value="-Sprint"/>
                    <xsd:enumeration value="-Summer of Kindness"/>
                    <xsd:enumeration value="-Training Programmes"/>
                    <xsd:enumeration value="-Bitesize"/>
                    <xsd:enumeration value="-Life Live It"/>
                    <xsd:enumeration value="-Global Disaster Preparedness Centre"/>
                    <xsd:enumeration value="-Not on Sunday"/>
                    <xsd:enumeration value="-World First Aid Day"/>
                    <xsd:enumeration value="-EveryDay First Aid"/>
                    <xsd:enumeration value="-EDI Working Group"/>
                    <xsd:enumeration value="-Scouts"/>
                    <xsd:enumeration value="-Vaccine Voices"/>
                    <xsd:enumeration value="-Refugee Week"/>
                    <xsd:enumeration value="-Newsthink"/>
                    <xsd:enumeration value="-Black Lives Matter"/>
                    <xsd:enumeration value="-Online Teaching Resource"/>
                    <xsd:enumeration value="-Education Standards"/>
                    <xsd:enumeration value="-Co-production"/>
                    <xsd:enumeration value="-Face to Face"/>
                    <xsd:enumeration value="Coping with challenges"/>
                    <xsd:enumeration value="Quality Assurance"/>
                  </xsd:restriction>
                </xsd:simpleType>
              </xsd:element>
            </xsd:sequence>
          </xsd:extension>
        </xsd:complexContent>
      </xsd:complexType>
    </xsd:element>
    <xsd:element name="Status" ma:index="24" nillable="true" ma:displayName="Status" ma:description="To show which of the documents reflects the final live product, and which are just drafts or supported development of product" ma:format="Dropdown" ma:internalName="Status">
      <xsd:simpleType>
        <xsd:union memberTypes="dms:Text">
          <xsd:simpleType>
            <xsd:restriction base="dms:Choice">
              <xsd:enumeration value="Live"/>
              <xsd:enumeration value="In review"/>
              <xsd:enumeration value="Draft"/>
              <xsd:enumeration value="Supporting documents"/>
              <xsd:enumeration value="Non GDPR Compliant"/>
            </xsd:restriction>
          </xsd:simpleType>
        </xsd:union>
      </xsd:simpleType>
    </xsd:element>
    <xsd:element name="GDPRnonCompliancedate" ma:index="25" nillable="true" ma:displayName="GDPR non Compliance date" ma:format="DateOnly" ma:indexed="true" ma:internalName="GDPRnonCompliancedate">
      <xsd:simpleType>
        <xsd:restriction base="dms:DateTime"/>
      </xsd:simpleType>
    </xsd:element>
    <xsd:element name="Misc_x002e_" ma:index="26" nillable="true" ma:displayName="Misc. " ma:description="After the file has been tagged under Topic and Project, this column is for any further description to be added. Please avoid acronyms where possible. " ma:format="Dropdown" ma:internalName="Misc_x002e_">
      <xsd:complexType>
        <xsd:complexContent>
          <xsd:extension base="dms:MultiChoice">
            <xsd:sequence>
              <xsd:element name="Value" maxOccurs="unbounded" minOccurs="0" nillable="true">
                <xsd:simpleType>
                  <xsd:restriction base="dms:Choice">
                    <xsd:enumeration value="Business Case"/>
                    <xsd:enumeration value="-Covid-19"/>
                    <xsd:enumeration value="-Comms Plans"/>
                    <xsd:enumeration value="-Creative"/>
                    <xsd:enumeration value="-Direct Delivery"/>
                    <xsd:enumeration value="-Discrimination"/>
                    <xsd:enumeration value="-Diversity"/>
                    <xsd:enumeration value="-Evaluation"/>
                    <xsd:enumeration value="-GDPR"/>
                    <xsd:enumeration value="-Guidance"/>
                    <xsd:enumeration value="-Induction"/>
                    <xsd:enumeration value="-Minutes"/>
                    <xsd:enumeration value="-Partnerships"/>
                    <xsd:enumeration value="-Printed Pack"/>
                    <xsd:enumeration value="-Retrospective"/>
                    <xsd:enumeration value="-Analysis"/>
                    <xsd:enumeration value="-21 Day Challenge"/>
                    <xsd:enumeration value="-Bookings"/>
                    <xsd:enumeration value="-Competitor Landscape"/>
                    <xsd:enumeration value="-Advocacy"/>
                    <xsd:enumeration value="-Style Guide"/>
                    <xsd:enumeration value="-Engagement"/>
                    <xsd:enumeration value="-Impact Assessment"/>
                    <xsd:enumeration value="-Evidence"/>
                    <xsd:enumeration value="-Kick-off"/>
                    <xsd:enumeration value="-Forms"/>
                    <xsd:enumeration value="-Kids Kits Cards"/>
                    <xsd:enumeration value="-Icons"/>
                    <xsd:enumeration value="-Intern"/>
                    <xsd:enumeration value="-Introduction"/>
                    <xsd:enumeration value="-July 2020 survey"/>
                    <xsd:enumeration value="-Lunch and Learn"/>
                    <xsd:enumeration value="-Visuals and Artwork"/>
                    <xsd:enumeration value="-Pilot"/>
                    <xsd:enumeration value="-Primary School"/>
                    <xsd:enumeration value="-Project Board"/>
                    <xsd:enumeration value="-React"/>
                    <xsd:enumeration value="-Recover"/>
                    <xsd:enumeration value="-Reflect"/>
                    <xsd:enumeration value="-Reporting"/>
                    <xsd:enumeration value="-Risk Assessments"/>
                    <xsd:enumeration value="-Secondary School"/>
                    <xsd:enumeration value="-Skill Guide"/>
                    <xsd:enumeration value="-Comms"/>
                    <xsd:enumeration value="-Content"/>
                    <xsd:enumeration value="-Other"/>
                    <xsd:enumeration value="-Welsh Language"/>
                    <xsd:enumeration value="-Sticker"/>
                    <xsd:enumeration value="-Minutes"/>
                    <xsd:enumeration value="-Template"/>
                    <xsd:enumeration value="-User Workshop"/>
                    <xsd:enumeration value="-Project Management"/>
                    <xsd:enumeration value="-Baby and Child"/>
                    <xsd:enumeration value="-E-mails"/>
                    <xsd:enumeration value="-Photos"/>
                    <xsd:enumeration value="-Video"/>
                    <xsd:enumeration value="Leaflet"/>
                  </xsd:restriction>
                </xsd:simpleType>
              </xsd:element>
            </xsd:sequence>
          </xsd:extension>
        </xsd:complexContent>
      </xsd:complexType>
    </xsd:element>
    <xsd:element name="MediaServiceLocation" ma:index="27" nillable="true" ma:displayName="Location" ma:internalName="MediaServiceLocation"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15167c16-a890-4d0e-8066-19c144e748d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chive xmlns="7aff5d3a-ac69-412e-8e86-2dc83d63a9de">false</Archive>
    <Area xmlns="7aff5d3a-ac69-412e-8e86-2dc83d63a9de">Youth Portfolio</Area>
    <GDPRnonCompliancedate xmlns="7aff5d3a-ac69-412e-8e86-2dc83d63a9de" xsi:nil="true"/>
    <HighLevelFolder xmlns="7aff5d3a-ac69-412e-8e86-2dc83d63a9de">Products / Resources</HighLevelFolder>
    <Subfolder2 xmlns="7aff5d3a-ac69-412e-8e86-2dc83d63a9de" xsi:nil="true"/>
    <SubFolder xmlns="7aff5d3a-ac69-412e-8e86-2dc83d63a9de" xsi:nil="true"/>
    <Misc_x002e_ xmlns="7aff5d3a-ac69-412e-8e86-2dc83d63a9de" xsi:nil="true"/>
    <lcf76f155ced4ddcb4097134ff3c332f xmlns="7aff5d3a-ac69-412e-8e86-2dc83d63a9de">
      <Terms xmlns="http://schemas.microsoft.com/office/infopath/2007/PartnerControls"/>
    </lcf76f155ced4ddcb4097134ff3c332f>
    <Status xmlns="7aff5d3a-ac69-412e-8e86-2dc83d63a9de" xsi:nil="true"/>
  </documentManagement>
</p:properties>
</file>

<file path=customXml/itemProps1.xml><?xml version="1.0" encoding="utf-8"?>
<ds:datastoreItem xmlns:ds="http://schemas.openxmlformats.org/officeDocument/2006/customXml" ds:itemID="{B4723D99-9F98-431C-A31A-9DF5C48F3EFF}"/>
</file>

<file path=customXml/itemProps2.xml><?xml version="1.0" encoding="utf-8"?>
<ds:datastoreItem xmlns:ds="http://schemas.openxmlformats.org/officeDocument/2006/customXml" ds:itemID="{29B4706A-5862-49E9-B187-FDB51D199A3A}"/>
</file>

<file path=customXml/itemProps3.xml><?xml version="1.0" encoding="utf-8"?>
<ds:datastoreItem xmlns:ds="http://schemas.openxmlformats.org/officeDocument/2006/customXml" ds:itemID="{98737821-3DBF-4C5F-AC1B-469878683293}"/>
</file>

<file path=docProps/app.xml><?xml version="1.0" encoding="utf-8"?>
<Properties xmlns="http://schemas.openxmlformats.org/officeDocument/2006/extended-properties" xmlns:vt="http://schemas.openxmlformats.org/officeDocument/2006/docPropsVTypes">
  <TotalTime>0</TotalTime>
  <Words>2297</Words>
  <Application>Microsoft Office PowerPoint</Application>
  <PresentationFormat>Widescreen</PresentationFormat>
  <Paragraphs>187</Paragraphs>
  <Slides>14</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HelveticaNeueLT Pro 45 Lt</vt:lpstr>
      <vt:lpstr>HelveticaNeueLT Pro 55 Roman</vt:lpstr>
      <vt:lpstr>HelveticaNeueLT Pro 65 Md</vt:lpstr>
      <vt:lpstr>System Font Regular</vt:lpstr>
      <vt:lpstr>Office Theme 2013 - 2022</vt:lpstr>
      <vt:lpstr>1_Office Theme</vt:lpstr>
      <vt:lpstr>Instructions</vt:lpstr>
      <vt:lpstr>Screensaver</vt:lpstr>
      <vt:lpstr>Take a pause</vt:lpstr>
      <vt:lpstr>Objective</vt:lpstr>
      <vt:lpstr>Big question</vt:lpstr>
      <vt:lpstr>Charlie’s experience of eco-anxiety</vt:lpstr>
      <vt:lpstr>Charlie’s experience continued</vt:lpstr>
      <vt:lpstr>What is  eco-anxiety?</vt:lpstr>
      <vt:lpstr>Definition of eco-anxiety</vt:lpstr>
      <vt:lpstr>Big question</vt:lpstr>
      <vt:lpstr>Thank you</vt:lpstr>
      <vt:lpstr>Resources and Support</vt:lpstr>
      <vt:lpstr>Sources of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2023-06-15T10:46:32Z</dcterms:created>
  <dcterms:modified xsi:type="dcterms:W3CDTF">2023-06-15T10:46:37Z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
  </property>
  <property fmtid="{D5CDD505-2E9C-101B-9397-08002B2CF9AE}" pid="3" name="BRC-Classification">
    <vt:lpwstr/>
  </property>
  <property fmtid="{D5CDD505-2E9C-101B-9397-08002B2CF9AE}" pid="4" name="MediaServiceImageTags">
    <vt:lpwstr/>
  </property>
  <property fmtid="{D5CDD505-2E9C-101B-9397-08002B2CF9AE}" pid="5" name="ContentTypeId">
    <vt:lpwstr>0x0101002470018B266A524D8C6ED64754E3AA0C</vt:lpwstr>
  </property>
  <property fmtid="{D5CDD505-2E9C-101B-9397-08002B2CF9AE}" pid="6" name="ItemRetentionFormula">
    <vt:lpwstr/>
  </property>
  <property fmtid="{D5CDD505-2E9C-101B-9397-08002B2CF9AE}" pid="7" name="b5bd0e747d9243cdba6014139b7d7e8a">
    <vt:lpwstr/>
  </property>
  <property fmtid="{D5CDD505-2E9C-101B-9397-08002B2CF9AE}" pid="8" name="BRC_x002d_Classification">
    <vt:lpwstr/>
  </property>
  <property fmtid="{D5CDD505-2E9C-101B-9397-08002B2CF9AE}" pid="9" name="TaxCatchAll">
    <vt:lpwstr/>
  </property>
</Properties>
</file>