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6" r:id="rId1"/>
    <p:sldMasterId id="2147483660" r:id="rId2"/>
  </p:sldMasterIdLst>
  <p:notesMasterIdLst>
    <p:notesMasterId r:id="rId21"/>
  </p:notesMasterIdLst>
  <p:sldIdLst>
    <p:sldId id="276" r:id="rId3"/>
    <p:sldId id="449" r:id="rId4"/>
    <p:sldId id="445" r:id="rId5"/>
    <p:sldId id="461" r:id="rId6"/>
    <p:sldId id="467" r:id="rId7"/>
    <p:sldId id="469" r:id="rId8"/>
    <p:sldId id="470" r:id="rId9"/>
    <p:sldId id="473" r:id="rId10"/>
    <p:sldId id="471" r:id="rId11"/>
    <p:sldId id="439" r:id="rId12"/>
    <p:sldId id="475" r:id="rId13"/>
    <p:sldId id="450" r:id="rId14"/>
    <p:sldId id="429" r:id="rId15"/>
    <p:sldId id="472" r:id="rId16"/>
    <p:sldId id="466" r:id="rId17"/>
    <p:sldId id="474" r:id="rId18"/>
    <p:sldId id="390" r:id="rId19"/>
    <p:sldId id="4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32A"/>
    <a:srgbClr val="0066FF"/>
    <a:srgbClr val="EE2A24"/>
    <a:srgbClr val="FBCDCC"/>
    <a:srgbClr val="FBE5D6"/>
    <a:srgbClr val="E95351"/>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EE4D8-B8EB-4B45-8C0E-5BF178E99807}" v="10" dt="2023-06-15T10:45:44.6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57" d="100"/>
          <a:sy n="57" d="100"/>
        </p:scale>
        <p:origin x="268" y="64"/>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5/10/relationships/revisionInfo" Target="revisionInfo.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EA6F9-B01D-4E45-A83A-17786AFBF29B}" type="datetimeFigureOut">
              <a:rPr lang="en-GB" smtClean="0"/>
              <a:t>15/06/2023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A0278-688E-42E3-937F-2133A26C00E2}" type="slidenum">
              <a:rPr lang="en-GB" smtClean="0"/>
              <a:t>‹#›</a:t>
            </a:fld>
            <a:endParaRPr lang="en-GB"/>
          </a:p>
        </p:txBody>
      </p:sp>
    </p:spTree>
    <p:extLst>
      <p:ext uri="{BB962C8B-B14F-4D97-AF65-F5344CB8AC3E}">
        <p14:creationId xmlns:p14="http://schemas.microsoft.com/office/powerpoint/2010/main" val="163485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a:latin typeface="Arial" panose="020B0604020202020204" pitchFamily="34" charset="0"/>
              </a:rPr>
              <a:t>As Weather Together is about emergencies, it has the potential to affect learners who have been</a:t>
            </a:r>
          </a:p>
          <a:p>
            <a:pPr algn="l"/>
            <a:r>
              <a:rPr lang="en-GB" sz="1800" b="0" i="0" u="none" strike="noStrike" baseline="0">
                <a:latin typeface="Arial" panose="020B0604020202020204" pitchFamily="34" charset="0"/>
              </a:rPr>
              <a:t>impacted by trauma in their lives. This trauma may have been related to an emergency event, or it may</a:t>
            </a:r>
          </a:p>
          <a:p>
            <a:pPr algn="l"/>
            <a:r>
              <a:rPr lang="en-GB" sz="1800" b="0" i="0" u="none" strike="noStrike" baseline="0">
                <a:latin typeface="Arial" panose="020B0604020202020204" pitchFamily="34" charset="0"/>
              </a:rPr>
              <a:t>relate to something else. Careful consideration should be given before deciding to ask learners to share</a:t>
            </a:r>
          </a:p>
          <a:p>
            <a:pPr algn="l"/>
            <a:r>
              <a:rPr lang="en-GB" sz="1800" b="0" i="0" u="none" strike="noStrike" baseline="0">
                <a:latin typeface="Arial" panose="020B0604020202020204" pitchFamily="34" charset="0"/>
              </a:rPr>
              <a:t>their personal feelings about past or future emergencies or traumas. If a learner brings up personal</a:t>
            </a:r>
          </a:p>
          <a:p>
            <a:pPr algn="l"/>
            <a:r>
              <a:rPr lang="en-GB" sz="1800" b="0" i="0" u="none" strike="noStrike" baseline="0">
                <a:latin typeface="Arial" panose="020B0604020202020204" pitchFamily="34" charset="0"/>
              </a:rPr>
              <a:t>feelings, you could validate their feelings and then redirect them back to the discussion or activity.</a:t>
            </a:r>
          </a:p>
          <a:p>
            <a:pPr algn="l"/>
            <a:r>
              <a:rPr lang="en-GB" sz="1800"/>
              <a:t>Please always refer to your organisation’s safeguarding policy should you have any concerns about learner wellbeing.</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a:t>
            </a:fld>
            <a:endParaRPr lang="en-GB"/>
          </a:p>
        </p:txBody>
      </p:sp>
    </p:spTree>
    <p:extLst>
      <p:ext uri="{BB962C8B-B14F-4D97-AF65-F5344CB8AC3E}">
        <p14:creationId xmlns:p14="http://schemas.microsoft.com/office/powerpoint/2010/main" val="966023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Print this slide to share with learners – enough for one between two.</a:t>
            </a:r>
          </a:p>
        </p:txBody>
      </p:sp>
      <p:sp>
        <p:nvSpPr>
          <p:cNvPr id="4" name="Slide Number Placeholder 3"/>
          <p:cNvSpPr>
            <a:spLocks noGrp="1"/>
          </p:cNvSpPr>
          <p:nvPr>
            <p:ph type="sldNum" sz="quarter" idx="5"/>
          </p:nvPr>
        </p:nvSpPr>
        <p:spPr/>
        <p:txBody>
          <a:bodyPr/>
          <a:lstStyle/>
          <a:p>
            <a:fld id="{87AA0278-688E-42E3-937F-2133A26C00E2}" type="slidenum">
              <a:rPr lang="en-GB" smtClean="0"/>
              <a:t>10</a:t>
            </a:fld>
            <a:endParaRPr lang="en-GB"/>
          </a:p>
        </p:txBody>
      </p:sp>
    </p:spTree>
    <p:extLst>
      <p:ext uri="{BB962C8B-B14F-4D97-AF65-F5344CB8AC3E}">
        <p14:creationId xmlns:p14="http://schemas.microsoft.com/office/powerpoint/2010/main" val="3393600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Invite learners to reflect by asking: </a:t>
            </a:r>
            <a:r>
              <a:rPr lang="en-GB" sz="1200" dirty="0">
                <a:solidFill>
                  <a:schemeClr val="tx1"/>
                </a:solidFill>
                <a:latin typeface="HelveticaNeueLT Pro 55 Roman" panose="020B0604020202020204" pitchFamily="34" charset="0"/>
              </a:rPr>
              <a:t>how has your answer changed from the start of this activity?</a:t>
            </a:r>
          </a:p>
          <a:p>
            <a:r>
              <a:rPr lang="en-GB" dirty="0"/>
              <a:t>Encourage learners to think of ways they will put learning from today’s lesson into practice in their lives. </a:t>
            </a:r>
          </a:p>
          <a:p>
            <a:r>
              <a:rPr lang="en-GB" dirty="0"/>
              <a:t>If they know somebody who is struggling with eco-anxiety, what will they suggest?</a:t>
            </a:r>
          </a:p>
          <a:p>
            <a:r>
              <a:rPr lang="en-GB" dirty="0"/>
              <a:t>If they are experiencing eco-anxiety – what could they do to help themselves cope?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142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13</a:t>
            </a:fld>
            <a:endParaRPr lang="en-GB"/>
          </a:p>
        </p:txBody>
      </p:sp>
    </p:spTree>
    <p:extLst>
      <p:ext uri="{BB962C8B-B14F-4D97-AF65-F5344CB8AC3E}">
        <p14:creationId xmlns:p14="http://schemas.microsoft.com/office/powerpoint/2010/main" val="755391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14</a:t>
            </a:fld>
            <a:endParaRPr lang="en-GB"/>
          </a:p>
        </p:txBody>
      </p:sp>
    </p:spTree>
    <p:extLst>
      <p:ext uri="{BB962C8B-B14F-4D97-AF65-F5344CB8AC3E}">
        <p14:creationId xmlns:p14="http://schemas.microsoft.com/office/powerpoint/2010/main" val="2936213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AA0278-688E-42E3-937F-2133A26C00E2}" type="slidenum">
              <a:rPr lang="en-GB" smtClean="0"/>
              <a:t>15</a:t>
            </a:fld>
            <a:endParaRPr lang="en-GB"/>
          </a:p>
        </p:txBody>
      </p:sp>
    </p:spTree>
    <p:extLst>
      <p:ext uri="{BB962C8B-B14F-4D97-AF65-F5344CB8AC3E}">
        <p14:creationId xmlns:p14="http://schemas.microsoft.com/office/powerpoint/2010/main" val="1654960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AA0278-688E-42E3-937F-2133A26C00E2}" type="slidenum">
              <a:rPr lang="en-GB" smtClean="0"/>
              <a:t>16</a:t>
            </a:fld>
            <a:endParaRPr lang="en-GB"/>
          </a:p>
        </p:txBody>
      </p:sp>
    </p:spTree>
    <p:extLst>
      <p:ext uri="{BB962C8B-B14F-4D97-AF65-F5344CB8AC3E}">
        <p14:creationId xmlns:p14="http://schemas.microsoft.com/office/powerpoint/2010/main" val="1666349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this slide to signpost learners on to further support for challenges they may be facing and need help</a:t>
            </a:r>
            <a:r>
              <a:rPr lang="en-GB" dirty="0"/>
              <a:t> with</a:t>
            </a:r>
            <a:r>
              <a:rPr lang="en-GB"/>
              <a:t>. </a:t>
            </a:r>
          </a:p>
        </p:txBody>
      </p:sp>
      <p:sp>
        <p:nvSpPr>
          <p:cNvPr id="4" name="Slide Number Placeholder 3"/>
          <p:cNvSpPr>
            <a:spLocks noGrp="1"/>
          </p:cNvSpPr>
          <p:nvPr>
            <p:ph type="sldNum" sz="quarter" idx="5"/>
          </p:nvPr>
        </p:nvSpPr>
        <p:spPr/>
        <p:txBody>
          <a:bodyPr/>
          <a:lstStyle/>
          <a:p>
            <a:fld id="{388E93AE-D119-4996-8223-47E80B84AD5C}" type="slidenum">
              <a:rPr lang="en-GB" smtClean="0"/>
              <a:t>17</a:t>
            </a:fld>
            <a:endParaRPr lang="en-GB"/>
          </a:p>
        </p:txBody>
      </p:sp>
    </p:spTree>
    <p:extLst>
      <p:ext uri="{BB962C8B-B14F-4D97-AF65-F5344CB8AC3E}">
        <p14:creationId xmlns:p14="http://schemas.microsoft.com/office/powerpoint/2010/main" val="1074423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CEE5E9-09BF-49CC-8B49-60464F9E0A86}" type="slidenum">
              <a:rPr lang="en-GB" smtClean="0"/>
              <a:t>18</a:t>
            </a:fld>
            <a:endParaRPr lang="en-GB"/>
          </a:p>
        </p:txBody>
      </p:sp>
    </p:spTree>
    <p:extLst>
      <p:ext uri="{BB962C8B-B14F-4D97-AF65-F5344CB8AC3E}">
        <p14:creationId xmlns:p14="http://schemas.microsoft.com/office/powerpoint/2010/main" val="2406592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screen saver which you could use while settling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2</a:t>
            </a:fld>
            <a:endParaRPr lang="en-GB"/>
          </a:p>
        </p:txBody>
      </p:sp>
    </p:spTree>
    <p:extLst>
      <p:ext uri="{BB962C8B-B14F-4D97-AF65-F5344CB8AC3E}">
        <p14:creationId xmlns:p14="http://schemas.microsoft.com/office/powerpoint/2010/main" val="130858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it is important to take a pause, especially when we are feeling overwhelmed, or stressed, or just not ourselves.</a:t>
            </a:r>
          </a:p>
          <a:p>
            <a:r>
              <a:rPr lang="en-GB" dirty="0"/>
              <a:t>Remind learners this is a way of being kind to ourselves which is important. How our body feels matters.</a:t>
            </a:r>
          </a:p>
          <a:p>
            <a:r>
              <a:rPr lang="en-GB" dirty="0"/>
              <a:t>Prompt learners to move through the steps.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could invite learners to share, if they choose, how they found this breathing activity. Reassure learners that everyone’s body is different so everyone will respond to this activity differently.</a:t>
            </a:r>
          </a:p>
          <a:p>
            <a:endParaRPr lang="en-GB" dirty="0"/>
          </a:p>
        </p:txBody>
      </p:sp>
      <p:sp>
        <p:nvSpPr>
          <p:cNvPr id="4" name="Slide Number Placeholder 3"/>
          <p:cNvSpPr>
            <a:spLocks noGrp="1"/>
          </p:cNvSpPr>
          <p:nvPr>
            <p:ph type="sldNum" sz="quarter" idx="5"/>
          </p:nvPr>
        </p:nvSpPr>
        <p:spPr/>
        <p:txBody>
          <a:bodyPr/>
          <a:lstStyle/>
          <a:p>
            <a:fld id="{87AA0278-688E-42E3-937F-2133A26C00E2}" type="slidenum">
              <a:rPr lang="en-GB" smtClean="0"/>
              <a:t>3</a:t>
            </a:fld>
            <a:endParaRPr lang="en-GB"/>
          </a:p>
        </p:txBody>
      </p:sp>
    </p:spTree>
    <p:extLst>
      <p:ext uri="{BB962C8B-B14F-4D97-AF65-F5344CB8AC3E}">
        <p14:creationId xmlns:p14="http://schemas.microsoft.com/office/powerpoint/2010/main" val="50315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Note: learners may feel anxiety in different ways, there is no right or wrong way to experience feelings. However, it may be important to distinguish between worry and anxiety. Worry is a temporary feeling which is usually caused by something specific. It doesn’t tend to be debilitating and will pass. Whereas, anxiety is a long-term, more generalised feeling. It can be debilitating and has greater effects on the body.</a:t>
            </a:r>
          </a:p>
          <a:p>
            <a:endParaRPr lang="en-GB"/>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4</a:t>
            </a:fld>
            <a:endParaRPr lang="en-GB"/>
          </a:p>
        </p:txBody>
      </p:sp>
    </p:spTree>
    <p:extLst>
      <p:ext uri="{BB962C8B-B14F-4D97-AF65-F5344CB8AC3E}">
        <p14:creationId xmlns:p14="http://schemas.microsoft.com/office/powerpoint/2010/main" val="932813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u="none" strike="noStrike">
                <a:solidFill>
                  <a:srgbClr val="000000"/>
                </a:solidFill>
                <a:effectLst/>
                <a:latin typeface="Calibri" panose="020F0502020204030204" pitchFamily="34" charset="0"/>
              </a:rPr>
              <a:t>Big questions are an assessment tool for educators and learners to demonstrate progress through an activity.</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200" b="0" i="0" u="none" strike="noStrike">
                <a:solidFill>
                  <a:srgbClr val="000000"/>
                </a:solidFill>
                <a:effectLst/>
                <a:latin typeface="Calibri" panose="020F0502020204030204" pitchFamily="34" charset="0"/>
              </a:rPr>
              <a:t>Share this slide with learners and give them a moment to reflect on the question.</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200" b="0" i="0" u="none" strike="noStrike">
                <a:solidFill>
                  <a:srgbClr val="000000"/>
                </a:solidFill>
                <a:effectLst/>
                <a:latin typeface="Calibri" panose="020F0502020204030204" pitchFamily="34" charset="0"/>
              </a:rPr>
              <a:t>Then, ask them to discuss with a partner before sharing their ideas with the group.</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200" b="0" i="0" u="none" strike="noStrike">
                <a:solidFill>
                  <a:srgbClr val="000000"/>
                </a:solidFill>
                <a:effectLst/>
                <a:latin typeface="Calibri" panose="020F0502020204030204" pitchFamily="34" charset="0"/>
              </a:rPr>
              <a:t>At this point in the activity, it is expected that learners may not have many ideas or know how to answer this question.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200" b="0" i="0" u="none" strike="noStrike">
                <a:solidFill>
                  <a:srgbClr val="000000"/>
                </a:solidFill>
                <a:effectLst/>
                <a:latin typeface="Calibri" panose="020F0502020204030204" pitchFamily="34" charset="0"/>
              </a:rPr>
              <a:t>The question will be reviewed at the end of the activity. This is an opportunity for learners to see how much progress they’ve made and how many more ideas they now have.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2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sz="1200" b="0" i="0" u="none" strike="noStrike">
                <a:solidFill>
                  <a:srgbClr val="000000"/>
                </a:solidFill>
                <a:effectLst/>
                <a:latin typeface="Calibri" panose="020F0502020204030204" pitchFamily="34" charset="0"/>
              </a:rPr>
              <a:t>Note: learners may feel anxiety in different ways, there is no right or wrong way to experience feelings. However, it may be important to distinguish between worry and anxiety. Worry is a temporary feeling which is usually caused by something specific. It doesn’t tend to be debilitating and will pass. Whereas, anxiety is a long-term, more generalised feeling. It can be debilitating and has greater effects on the body.</a:t>
            </a:r>
            <a:endParaRPr lang="en-US" b="0" i="0">
              <a:solidFill>
                <a:srgbClr val="444444"/>
              </a:solidFill>
              <a:effectLst/>
              <a:latin typeface="Calibri" panose="020F0502020204030204" pitchFamily="34" charset="0"/>
            </a:endParaRPr>
          </a:p>
          <a:p>
            <a:endParaRPr lang="en-GB"/>
          </a:p>
          <a:p>
            <a:pPr algn="l" rtl="0" fontAlgn="base"/>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150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AA0278-688E-42E3-937F-2133A26C00E2}" type="slidenum">
              <a:rPr lang="en-GB" smtClean="0"/>
              <a:t>6</a:t>
            </a:fld>
            <a:endParaRPr lang="en-GB"/>
          </a:p>
        </p:txBody>
      </p:sp>
    </p:spTree>
    <p:extLst>
      <p:ext uri="{BB962C8B-B14F-4D97-AF65-F5344CB8AC3E}">
        <p14:creationId xmlns:p14="http://schemas.microsoft.com/office/powerpoint/2010/main" val="3706954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Have the list printed ready for students to read. Click the link to go to the list of coping with eco-anxiety factsheet if needed.</a:t>
            </a:r>
          </a:p>
          <a:p>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Calibri" panose="020F0502020204030204" pitchFamily="34" charset="0"/>
              </a:rPr>
              <a:t>Note: learners may feel anxiety in different ways, there is no right or wrong way to experience feelings. However, it may be important to distinguish between worry and anxiety. Worry is a temporary feeling which is usually caused by something specific. It doesn’t tend to be debilitating and will pass. Whereas anxiety is a long-term, more generalised feeling. It can be debilitating and has greater effects on the body.</a:t>
            </a:r>
            <a:endParaRPr lang="en-US" b="0" i="0" dirty="0">
              <a:solidFill>
                <a:srgbClr val="444444"/>
              </a:solidFill>
              <a:effectLst/>
              <a:latin typeface="Calibri" panose="020F0502020204030204" pitchFamily="34" charset="0"/>
            </a:endParaRPr>
          </a:p>
          <a:p>
            <a:endParaRPr lang="en-GB" dirty="0">
              <a:cs typeface="Calibri"/>
            </a:endParaRPr>
          </a:p>
          <a:p>
            <a:endParaRPr lang="en-GB" dirty="0"/>
          </a:p>
        </p:txBody>
      </p:sp>
      <p:sp>
        <p:nvSpPr>
          <p:cNvPr id="4" name="Slide Number Placeholder 3"/>
          <p:cNvSpPr>
            <a:spLocks noGrp="1"/>
          </p:cNvSpPr>
          <p:nvPr>
            <p:ph type="sldNum" sz="quarter" idx="5"/>
          </p:nvPr>
        </p:nvSpPr>
        <p:spPr/>
        <p:txBody>
          <a:bodyPr/>
          <a:lstStyle/>
          <a:p>
            <a:fld id="{87AA0278-688E-42E3-937F-2133A26C00E2}" type="slidenum">
              <a:rPr lang="en-GB" smtClean="0"/>
              <a:t>7</a:t>
            </a:fld>
            <a:endParaRPr lang="en-GB"/>
          </a:p>
        </p:txBody>
      </p:sp>
    </p:spTree>
    <p:extLst>
      <p:ext uri="{BB962C8B-B14F-4D97-AF65-F5344CB8AC3E}">
        <p14:creationId xmlns:p14="http://schemas.microsoft.com/office/powerpoint/2010/main" val="1793227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The be calm activities are on the following slides. Print them out for learners to refer to.</a:t>
            </a:r>
          </a:p>
          <a:p>
            <a:endParaRPr lang="en-GB" dirty="0"/>
          </a:p>
        </p:txBody>
      </p:sp>
      <p:sp>
        <p:nvSpPr>
          <p:cNvPr id="4" name="Slide Number Placeholder 3"/>
          <p:cNvSpPr>
            <a:spLocks noGrp="1"/>
          </p:cNvSpPr>
          <p:nvPr>
            <p:ph type="sldNum" sz="quarter" idx="5"/>
          </p:nvPr>
        </p:nvSpPr>
        <p:spPr/>
        <p:txBody>
          <a:bodyPr/>
          <a:lstStyle/>
          <a:p>
            <a:fld id="{87AA0278-688E-42E3-937F-2133A26C00E2}" type="slidenum">
              <a:rPr lang="en-GB" smtClean="0"/>
              <a:t>8</a:t>
            </a:fld>
            <a:endParaRPr lang="en-GB"/>
          </a:p>
        </p:txBody>
      </p:sp>
    </p:spTree>
    <p:extLst>
      <p:ext uri="{BB962C8B-B14F-4D97-AF65-F5344CB8AC3E}">
        <p14:creationId xmlns:p14="http://schemas.microsoft.com/office/powerpoint/2010/main" val="3828456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Print this slide to share with learners, enough for one between two.</a:t>
            </a:r>
          </a:p>
        </p:txBody>
      </p:sp>
      <p:sp>
        <p:nvSpPr>
          <p:cNvPr id="4" name="Slide Number Placeholder 3"/>
          <p:cNvSpPr>
            <a:spLocks noGrp="1"/>
          </p:cNvSpPr>
          <p:nvPr>
            <p:ph type="sldNum" sz="quarter" idx="5"/>
          </p:nvPr>
        </p:nvSpPr>
        <p:spPr/>
        <p:txBody>
          <a:bodyPr/>
          <a:lstStyle/>
          <a:p>
            <a:fld id="{87AA0278-688E-42E3-937F-2133A26C00E2}" type="slidenum">
              <a:rPr lang="en-GB" smtClean="0"/>
              <a:t>9</a:t>
            </a:fld>
            <a:endParaRPr lang="en-GB"/>
          </a:p>
        </p:txBody>
      </p:sp>
    </p:spTree>
    <p:extLst>
      <p:ext uri="{BB962C8B-B14F-4D97-AF65-F5344CB8AC3E}">
        <p14:creationId xmlns:p14="http://schemas.microsoft.com/office/powerpoint/2010/main" val="574445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15225378"/>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79076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40818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950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772138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47442336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730197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2378887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4"/>
            <a:ext cx="10363200" cy="2387599"/>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1"/>
            </a:lvl1pPr>
            <a:lvl2pPr marL="457204" indent="0" algn="ctr">
              <a:buNone/>
              <a:defRPr sz="2000"/>
            </a:lvl2pPr>
            <a:lvl3pPr marL="914409" indent="0" algn="ctr">
              <a:buNone/>
              <a:defRPr sz="1800"/>
            </a:lvl3pPr>
            <a:lvl4pPr marL="1371615" indent="0" algn="ctr">
              <a:buNone/>
              <a:defRPr sz="1600"/>
            </a:lvl4pPr>
            <a:lvl5pPr marL="1828820" indent="0" algn="ctr">
              <a:buNone/>
              <a:defRPr sz="1600"/>
            </a:lvl5pPr>
            <a:lvl6pPr marL="2286023" indent="0" algn="ctr">
              <a:buNone/>
              <a:defRPr sz="1600"/>
            </a:lvl6pPr>
            <a:lvl7pPr marL="2743229" indent="0" algn="ctr">
              <a:buNone/>
              <a:defRPr sz="1600"/>
            </a:lvl7pPr>
            <a:lvl8pPr marL="3200435" indent="0" algn="ctr">
              <a:buNone/>
              <a:defRPr sz="1600"/>
            </a:lvl8pPr>
            <a:lvl9pPr marL="365763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627540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429383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1" cy="1500187"/>
          </a:xfrm>
        </p:spPr>
        <p:txBody>
          <a:bodyPr/>
          <a:lstStyle>
            <a:lvl1pPr marL="0" indent="0">
              <a:buNone/>
              <a:defRPr sz="2401">
                <a:solidFill>
                  <a:schemeClr val="tx1"/>
                </a:solidFill>
              </a:defRPr>
            </a:lvl1pPr>
            <a:lvl2pPr marL="457204" indent="0">
              <a:buNone/>
              <a:defRPr sz="2000">
                <a:solidFill>
                  <a:schemeClr val="tx1">
                    <a:tint val="75000"/>
                  </a:schemeClr>
                </a:solidFill>
              </a:defRPr>
            </a:lvl2pPr>
            <a:lvl3pPr marL="914409" indent="0">
              <a:buNone/>
              <a:defRPr sz="1800">
                <a:solidFill>
                  <a:schemeClr val="tx1">
                    <a:tint val="75000"/>
                  </a:schemeClr>
                </a:solidFill>
              </a:defRPr>
            </a:lvl3pPr>
            <a:lvl4pPr marL="1371615" indent="0">
              <a:buNone/>
              <a:defRPr sz="1600">
                <a:solidFill>
                  <a:schemeClr val="tx1">
                    <a:tint val="75000"/>
                  </a:schemeClr>
                </a:solidFill>
              </a:defRPr>
            </a:lvl4pPr>
            <a:lvl5pPr marL="1828820" indent="0">
              <a:buNone/>
              <a:defRPr sz="1600">
                <a:solidFill>
                  <a:schemeClr val="tx1">
                    <a:tint val="75000"/>
                  </a:schemeClr>
                </a:solidFill>
              </a:defRPr>
            </a:lvl5pPr>
            <a:lvl6pPr marL="2286023" indent="0">
              <a:buNone/>
              <a:defRPr sz="1600">
                <a:solidFill>
                  <a:schemeClr val="tx1">
                    <a:tint val="75000"/>
                  </a:schemeClr>
                </a:solidFill>
              </a:defRPr>
            </a:lvl6pPr>
            <a:lvl7pPr marL="2743229" indent="0">
              <a:buNone/>
              <a:defRPr sz="1600">
                <a:solidFill>
                  <a:schemeClr val="tx1">
                    <a:tint val="75000"/>
                  </a:schemeClr>
                </a:solidFill>
              </a:defRPr>
            </a:lvl7pPr>
            <a:lvl8pPr marL="3200435" indent="0">
              <a:buNone/>
              <a:defRPr sz="1600">
                <a:solidFill>
                  <a:schemeClr val="tx1">
                    <a:tint val="75000"/>
                  </a:schemeClr>
                </a:solidFill>
              </a:defRPr>
            </a:lvl8pPr>
            <a:lvl9pPr marL="365763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6103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35469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555274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89" y="1681162"/>
            <a:ext cx="5157786"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2"/>
            <a:ext cx="5183189"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54699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175299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61365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29"/>
            <a:ext cx="6172199" cy="4873626"/>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880417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90" y="987429"/>
            <a:ext cx="6172199" cy="4873626"/>
          </a:xfrm>
        </p:spPr>
        <p:txBody>
          <a:bodyPr anchor="t"/>
          <a:lstStyle>
            <a:lvl1pPr marL="0" indent="0">
              <a:buNone/>
              <a:defRPr sz="3200"/>
            </a:lvl1pPr>
            <a:lvl2pPr marL="457204" indent="0">
              <a:buNone/>
              <a:defRPr sz="2800"/>
            </a:lvl2pPr>
            <a:lvl3pPr marL="914409" indent="0">
              <a:buNone/>
              <a:defRPr sz="2401"/>
            </a:lvl3pPr>
            <a:lvl4pPr marL="1371615" indent="0">
              <a:buNone/>
              <a:defRPr sz="2000"/>
            </a:lvl4pPr>
            <a:lvl5pPr marL="1828820" indent="0">
              <a:buNone/>
              <a:defRPr sz="2000"/>
            </a:lvl5pPr>
            <a:lvl6pPr marL="2286023" indent="0">
              <a:buNone/>
              <a:defRPr sz="2000"/>
            </a:lvl6pPr>
            <a:lvl7pPr marL="2743229" indent="0">
              <a:buNone/>
              <a:defRPr sz="2000"/>
            </a:lvl7pPr>
            <a:lvl8pPr marL="3200435" indent="0">
              <a:buNone/>
              <a:defRPr sz="2000"/>
            </a:lvl8pPr>
            <a:lvl9pPr marL="3657639"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74458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785448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8"/>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8"/>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825911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58F925-6232-77A8-0C45-0F49FB2FC649}"/>
              </a:ext>
            </a:extLst>
          </p:cNvPr>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3850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64897950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481736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514494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231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33669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95455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27194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53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398247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066129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5.sv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4.png"/><Relationship Id="rId2" Type="http://schemas.openxmlformats.org/officeDocument/2006/relationships/slideLayout" Target="../slideLayouts/slideLayout18.xml"/><Relationship Id="rId16" Type="http://schemas.openxmlformats.org/officeDocument/2006/relationships/theme" Target="../theme/theme2.xml"/><Relationship Id="rId20" Type="http://schemas.openxmlformats.org/officeDocument/2006/relationships/image" Target="../media/image7.sv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6.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669B2732-90BB-5C30-7D32-2F33F5139378}"/>
              </a:ext>
            </a:extLst>
          </p:cNvPr>
          <p:cNvSpPr txBox="1"/>
          <p:nvPr userDrawn="1"/>
        </p:nvSpPr>
        <p:spPr>
          <a:xfrm>
            <a:off x="568411" y="5895972"/>
            <a:ext cx="4191848" cy="646331"/>
          </a:xfrm>
          <a:prstGeom prst="rect">
            <a:avLst/>
          </a:prstGeom>
          <a:solidFill>
            <a:schemeClr val="bg1"/>
          </a:solidFill>
        </p:spPr>
        <p:txBody>
          <a:bodyPr wrap="square" rtlCol="0" anchor="b">
            <a:spAutoFit/>
          </a:bodyPr>
          <a:lstStyle/>
          <a:p>
            <a:r>
              <a:rPr lang="en-US" sz="3600" b="1">
                <a:solidFill>
                  <a:schemeClr val="tx1"/>
                </a:solidFill>
                <a:latin typeface="HelveticaNeueLT Pro 55 Roman" panose="020B0604020202020204"/>
                <a:cs typeface="Arial" panose="020B0604020202020204" pitchFamily="34" charset="0"/>
              </a:rPr>
              <a:t>Weather</a:t>
            </a:r>
            <a:r>
              <a:rPr lang="en-US" sz="3600" b="1">
                <a:solidFill>
                  <a:srgbClr val="FF0000"/>
                </a:solidFill>
                <a:latin typeface="HelveticaNeueLT Pro 55 Roman" panose="020B0604020202020204"/>
                <a:cs typeface="Arial" panose="020B0604020202020204" pitchFamily="34" charset="0"/>
              </a:rPr>
              <a:t> Together</a:t>
            </a:r>
          </a:p>
        </p:txBody>
      </p:sp>
      <p:sp>
        <p:nvSpPr>
          <p:cNvPr id="4" name="TextBox 3">
            <a:extLst>
              <a:ext uri="{FF2B5EF4-FFF2-40B4-BE49-F238E27FC236}">
                <a16:creationId xmlns:a16="http://schemas.microsoft.com/office/drawing/2014/main" id="{C52FAEC2-D3C8-B463-3605-ACB3C1F8D33E}"/>
              </a:ext>
            </a:extLst>
          </p:cNvPr>
          <p:cNvSpPr txBox="1"/>
          <p:nvPr userDrawn="1"/>
        </p:nvSpPr>
        <p:spPr>
          <a:xfrm>
            <a:off x="5907425" y="6206320"/>
            <a:ext cx="3268673" cy="276999"/>
          </a:xfrm>
          <a:prstGeom prst="rect">
            <a:avLst/>
          </a:prstGeom>
          <a:solidFill>
            <a:schemeClr val="bg1"/>
          </a:solidFill>
        </p:spPr>
        <p:txBody>
          <a:bodyPr wrap="square" rtlCol="0">
            <a:spAutoFit/>
          </a:bodyPr>
          <a:lstStyle/>
          <a:p>
            <a:r>
              <a:rPr lang="en-GB" sz="1200" b="1" dirty="0">
                <a:solidFill>
                  <a:srgbClr val="FF0000"/>
                </a:solidFill>
                <a:latin typeface="Arial" panose="020B0604020202020204" pitchFamily="34" charset="0"/>
                <a:cs typeface="Arial" panose="020B0604020202020204" pitchFamily="34" charset="0"/>
              </a:rPr>
              <a:t>Eco-Anxiety          How to cope          </a:t>
            </a:r>
            <a:r>
              <a:rPr lang="en-GB" sz="1200" b="1" dirty="0">
                <a:latin typeface="Arial" panose="020B0604020202020204" pitchFamily="34" charset="0"/>
                <a:cs typeface="Arial" panose="020B0604020202020204" pitchFamily="34" charset="0"/>
              </a:rPr>
              <a:t>Apply</a:t>
            </a:r>
          </a:p>
        </p:txBody>
      </p:sp>
      <p:pic>
        <p:nvPicPr>
          <p:cNvPr id="5" name="Picture 4">
            <a:extLst>
              <a:ext uri="{FF2B5EF4-FFF2-40B4-BE49-F238E27FC236}">
                <a16:creationId xmlns:a16="http://schemas.microsoft.com/office/drawing/2014/main" id="{D315D28C-748B-A650-99ED-2B9E6051EFE4}"/>
              </a:ext>
            </a:extLst>
          </p:cNvPr>
          <p:cNvPicPr>
            <a:picLocks noChangeAspect="1"/>
          </p:cNvPicPr>
          <p:nvPr userDrawn="1"/>
        </p:nvPicPr>
        <p:blipFill>
          <a:blip r:embed="rId19"/>
          <a:stretch>
            <a:fillRect/>
          </a:stretch>
        </p:blipFill>
        <p:spPr>
          <a:xfrm>
            <a:off x="7028987" y="6250368"/>
            <a:ext cx="172432" cy="172432"/>
          </a:xfrm>
          <a:prstGeom prst="rect">
            <a:avLst/>
          </a:prstGeom>
        </p:spPr>
      </p:pic>
      <p:pic>
        <p:nvPicPr>
          <p:cNvPr id="6" name="Picture 5">
            <a:extLst>
              <a:ext uri="{FF2B5EF4-FFF2-40B4-BE49-F238E27FC236}">
                <a16:creationId xmlns:a16="http://schemas.microsoft.com/office/drawing/2014/main" id="{F645FFEA-8E14-197F-219D-CF95E24F4134}"/>
              </a:ext>
            </a:extLst>
          </p:cNvPr>
          <p:cNvPicPr>
            <a:picLocks noChangeAspect="1"/>
          </p:cNvPicPr>
          <p:nvPr userDrawn="1"/>
        </p:nvPicPr>
        <p:blipFill>
          <a:blip r:embed="rId20"/>
          <a:stretch>
            <a:fillRect/>
          </a:stretch>
        </p:blipFill>
        <p:spPr>
          <a:xfrm>
            <a:off x="8363893" y="6242452"/>
            <a:ext cx="172432" cy="177994"/>
          </a:xfrm>
          <a:prstGeom prst="rect">
            <a:avLst/>
          </a:prstGeom>
        </p:spPr>
      </p:pic>
    </p:spTree>
    <p:extLst>
      <p:ext uri="{BB962C8B-B14F-4D97-AF65-F5344CB8AC3E}">
        <p14:creationId xmlns:p14="http://schemas.microsoft.com/office/powerpoint/2010/main" val="59640056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6"/>
            <a:ext cx="1037137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8"/>
            <a:ext cx="10371371" cy="39127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3" y="6356351"/>
            <a:ext cx="41147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1241214" y="5390438"/>
            <a:ext cx="677614" cy="625610"/>
          </a:xfrm>
          <a:prstGeom prst="rect">
            <a:avLst/>
          </a:prstGeom>
        </p:spPr>
        <p:txBody>
          <a:bodyPr vert="horz" lIns="91440" tIns="45720" rIns="91440" bIns="45720" rtlCol="0" anchor="ctr"/>
          <a:lstStyle>
            <a:lvl1pPr algn="r">
              <a:defRPr sz="2800">
                <a:solidFill>
                  <a:srgbClr val="EE2A24"/>
                </a:solidFill>
              </a:defRPr>
            </a:lvl1pPr>
          </a:lstStyle>
          <a:p>
            <a:fld id="{CDEA46CE-92BB-4B22-8BD4-28032886E2F8}" type="slidenum">
              <a:rPr lang="en-GB" smtClean="0"/>
              <a:pPr/>
              <a:t>‹#›</a:t>
            </a:fld>
            <a:endParaRPr lang="en-GB"/>
          </a:p>
        </p:txBody>
      </p:sp>
      <p:pic>
        <p:nvPicPr>
          <p:cNvPr id="11" name="Graphic 10">
            <a:extLst>
              <a:ext uri="{FF2B5EF4-FFF2-40B4-BE49-F238E27FC236}">
                <a16:creationId xmlns:a16="http://schemas.microsoft.com/office/drawing/2014/main" id="{DEC281FF-CE2D-7A6C-A891-57B231C5F5E0}"/>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82200" y="5946084"/>
            <a:ext cx="2209800" cy="971550"/>
          </a:xfrm>
          <a:prstGeom prst="rect">
            <a:avLst/>
          </a:prstGeom>
        </p:spPr>
      </p:pic>
      <p:cxnSp>
        <p:nvCxnSpPr>
          <p:cNvPr id="13" name="Straight Connector 12">
            <a:extLst>
              <a:ext uri="{FF2B5EF4-FFF2-40B4-BE49-F238E27FC236}">
                <a16:creationId xmlns:a16="http://schemas.microsoft.com/office/drawing/2014/main" id="{812A7489-FD98-C6ED-2362-08E4CDB9D603}"/>
              </a:ext>
            </a:extLst>
          </p:cNvPr>
          <p:cNvCxnSpPr>
            <a:cxnSpLocks/>
          </p:cNvCxnSpPr>
          <p:nvPr userDrawn="1"/>
        </p:nvCxnSpPr>
        <p:spPr>
          <a:xfrm flipH="1">
            <a:off x="381000" y="5886450"/>
            <a:ext cx="1142523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CDB26856-213F-8BEF-8A5E-E32802DB2A4E}"/>
              </a:ext>
            </a:extLst>
          </p:cNvPr>
          <p:cNvPicPr>
            <a:picLocks noChangeAspect="1"/>
          </p:cNvPicPr>
          <p:nvPr userDrawn="1"/>
        </p:nvPicPr>
        <p:blipFill>
          <a:blip r:embed="rId19" cstate="email">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5400000">
            <a:off x="1032684" y="5087661"/>
            <a:ext cx="800989" cy="2589604"/>
          </a:xfrm>
          <a:prstGeom prst="rect">
            <a:avLst/>
          </a:prstGeom>
        </p:spPr>
      </p:pic>
    </p:spTree>
    <p:extLst>
      <p:ext uri="{BB962C8B-B14F-4D97-AF65-F5344CB8AC3E}">
        <p14:creationId xmlns:p14="http://schemas.microsoft.com/office/powerpoint/2010/main" val="2968112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93" r:id="rId15"/>
  </p:sldLayoutIdLst>
  <p:hf sldNum="0" hdr="0" ftr="0" dt="0"/>
  <p:txStyles>
    <p:titleStyle>
      <a:lvl1pPr algn="l" defTabSz="914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4"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5" algn="l" defTabSz="914409" rtl="0" eaLnBrk="1" latinLnBrk="0" hangingPunct="1">
        <a:defRPr sz="1800" kern="1200">
          <a:solidFill>
            <a:schemeClr val="tx1"/>
          </a:solidFill>
          <a:latin typeface="+mn-lt"/>
          <a:ea typeface="+mn-ea"/>
          <a:cs typeface="+mn-cs"/>
        </a:defRPr>
      </a:lvl4pPr>
      <a:lvl5pPr marL="1828820"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9" algn="l" defTabSz="914409" rtl="0" eaLnBrk="1" latinLnBrk="0" hangingPunct="1">
        <a:defRPr sz="1800" kern="1200">
          <a:solidFill>
            <a:schemeClr val="tx1"/>
          </a:solidFill>
          <a:latin typeface="+mn-lt"/>
          <a:ea typeface="+mn-ea"/>
          <a:cs typeface="+mn-cs"/>
        </a:defRPr>
      </a:lvl7pPr>
      <a:lvl8pPr marL="3200435" algn="l" defTabSz="914409" rtl="0" eaLnBrk="1" latinLnBrk="0" hangingPunct="1">
        <a:defRPr sz="1800" kern="1200">
          <a:solidFill>
            <a:schemeClr val="tx1"/>
          </a:solidFill>
          <a:latin typeface="+mn-lt"/>
          <a:ea typeface="+mn-ea"/>
          <a:cs typeface="+mn-cs"/>
        </a:defRPr>
      </a:lvl8pPr>
      <a:lvl9pPr marL="3657639" algn="l" defTabSz="9144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redcross.org.uk/-/media/documents/weather-together/eco-anxiety-updated/coping-with-eco-anxiety.pdf?sc_lang=en" TargetMode="External"/><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conservationoptimism.org/portfolio-items/youth-resources/" TargetMode="Externa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1.jpeg"/><Relationship Id="rId7" Type="http://schemas.openxmlformats.org/officeDocument/2006/relationships/hyperlink" Target="https://footprint.wwf.org.uk/#/"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hyperlink" Target="https://www.wwf.org.uk/success-stories" TargetMode="External"/><Relationship Id="rId4" Type="http://schemas.openxmlformats.org/officeDocument/2006/relationships/hyperlink" Target="https://www.wwf.org.uk/what-we-do"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mailto:jo@samaritans.org" TargetMode="External"/><Relationship Id="rId3" Type="http://schemas.openxmlformats.org/officeDocument/2006/relationships/hyperlink" Target="tel:08001111" TargetMode="External"/><Relationship Id="rId7" Type="http://schemas.openxmlformats.org/officeDocument/2006/relationships/hyperlink" Target="https://youngminds.org.uk/find-help/your-guide-to-support/"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hyperlink" Target="sms:85258?body=THEMIX" TargetMode="External"/><Relationship Id="rId5" Type="http://schemas.openxmlformats.org/officeDocument/2006/relationships/hyperlink" Target="https://www.childline.org.uk/login/?returnPath=%2flocker%2finbox%2f" TargetMode="External"/><Relationship Id="rId4" Type="http://schemas.openxmlformats.org/officeDocument/2006/relationships/hyperlink" Target="https://www.childline.org.uk/get-support/1-2-1-counsellor-chat/" TargetMode="External"/><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hyperlink" Target="https://www.redcross.org.uk/weather-together-resources" TargetMode="External"/><Relationship Id="rId2" Type="http://schemas.openxmlformats.org/officeDocument/2006/relationships/notesSlide" Target="../notesSlides/notesSlide17.xml"/><Relationship Id="rId16" Type="http://schemas.openxmlformats.org/officeDocument/2006/relationships/hyperlink" Target="https://feedback.redcross.org.uk/s/WeatherTogether/" TargetMode="External"/><Relationship Id="rId1" Type="http://schemas.openxmlformats.org/officeDocument/2006/relationships/slideLayout" Target="../slideLayouts/slideLayout6.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6.gif"/><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gif"/></Relationships>
</file>

<file path=ppt/slides/_rels/slide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6.gif"/><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6.gif"/><Relationship Id="rId5" Type="http://schemas.openxmlformats.org/officeDocument/2006/relationships/image" Target="../media/image26.jpe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slide" Target="slide8.xml"/><Relationship Id="rId5" Type="http://schemas.openxmlformats.org/officeDocument/2006/relationships/image" Target="../media/image28.png"/><Relationship Id="rId4" Type="http://schemas.openxmlformats.org/officeDocument/2006/relationships/hyperlink" Target="https://www.redcross.org.uk/-/media/documents/weather-together/eco-anxiety-updated/coping-with-eco-anxiety.pdf?sc_lang=e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3DC6D-492F-7C61-A56F-FB185D8D052C}"/>
              </a:ext>
            </a:extLst>
          </p:cNvPr>
          <p:cNvSpPr>
            <a:spLocks noGrp="1" noRot="1" noMove="1" noResize="1" noEditPoints="1" noAdjustHandles="1" noChangeArrowheads="1" noChangeShapeType="1"/>
          </p:cNvSpPr>
          <p:nvPr>
            <p:ph type="ctrTitle"/>
          </p:nvPr>
        </p:nvSpPr>
        <p:spPr>
          <a:xfrm>
            <a:off x="692718" y="-2406189"/>
            <a:ext cx="10363200" cy="2387599"/>
          </a:xfrm>
        </p:spPr>
        <p:txBody>
          <a:bodyPr/>
          <a:lstStyle/>
          <a:p>
            <a:r>
              <a:rPr lang="en-GB" dirty="0"/>
              <a:t>Instructions</a:t>
            </a:r>
          </a:p>
        </p:txBody>
      </p:sp>
      <p:grpSp>
        <p:nvGrpSpPr>
          <p:cNvPr id="5" name="Group 4">
            <a:extLst>
              <a:ext uri="{FF2B5EF4-FFF2-40B4-BE49-F238E27FC236}">
                <a16:creationId xmlns:a16="http://schemas.microsoft.com/office/drawing/2014/main" id="{6C231F0A-308E-70A6-D088-323D2B539AF3}"/>
              </a:ext>
              <a:ext uri="{C183D7F6-B498-43B3-948B-1728B52AA6E4}">
                <adec:decorative xmlns:adec="http://schemas.microsoft.com/office/drawing/2017/decorative" val="0"/>
              </a:ext>
            </a:extLst>
          </p:cNvPr>
          <p:cNvGrpSpPr>
            <a:grpSpLocks noGrp="1" noUngrp="1" noRot="1" noMove="1" noResize="1"/>
          </p:cNvGrpSpPr>
          <p:nvPr/>
        </p:nvGrpSpPr>
        <p:grpSpPr>
          <a:xfrm>
            <a:off x="927668" y="-49428"/>
            <a:ext cx="10313546" cy="6857989"/>
            <a:chOff x="320850" y="401202"/>
            <a:chExt cx="10313546" cy="6904162"/>
          </a:xfrm>
        </p:grpSpPr>
        <p:sp>
          <p:nvSpPr>
            <p:cNvPr id="11" name="object 2">
              <a:extLst>
                <a:ext uri="{FF2B5EF4-FFF2-40B4-BE49-F238E27FC236}">
                  <a16:creationId xmlns:a16="http://schemas.microsoft.com/office/drawing/2014/main" id="{430C5D01-9636-FE72-451C-04758605292D}"/>
                </a:ext>
              </a:extLst>
            </p:cNvPr>
            <p:cNvSpPr txBox="1">
              <a:spLocks noGrp="1" noRot="1" noMove="1" noResize="1" noEditPoints="1" noAdjustHandles="1" noChangeArrowheads="1" noChangeShapeType="1"/>
            </p:cNvSpPr>
            <p:nvPr/>
          </p:nvSpPr>
          <p:spPr>
            <a:xfrm>
              <a:off x="4092695" y="569596"/>
              <a:ext cx="5043749" cy="260789"/>
            </a:xfrm>
            <a:prstGeom prst="rect">
              <a:avLst/>
            </a:prstGeom>
          </p:spPr>
          <p:txBody>
            <a:bodyPr vert="horz" wrap="square" lIns="0" tIns="12700" rIns="0" bIns="0" rtlCol="0">
              <a:spAutoFit/>
            </a:bodyPr>
            <a:lstStyle/>
            <a:p>
              <a:pPr marL="12700">
                <a:lnSpc>
                  <a:spcPct val="100000"/>
                </a:lnSpc>
                <a:spcBef>
                  <a:spcPts val="100"/>
                </a:spcBef>
              </a:pPr>
              <a:r>
                <a:rPr sz="1600" b="1" dirty="0">
                  <a:solidFill>
                    <a:srgbClr val="231F20"/>
                  </a:solidFill>
                  <a:latin typeface="HelveticaNeueLT Pro 65 Md" panose="020B0804020202020204" pitchFamily="34" charset="0"/>
                  <a:cs typeface="Arial"/>
                </a:rPr>
                <a:t>Weather</a:t>
              </a:r>
              <a:r>
                <a:rPr sz="1600" b="1" spc="25" dirty="0">
                  <a:solidFill>
                    <a:srgbClr val="231F20"/>
                  </a:solidFill>
                  <a:latin typeface="HelveticaNeueLT Pro 65 Md" panose="020B0804020202020204" pitchFamily="34" charset="0"/>
                  <a:cs typeface="Arial"/>
                </a:rPr>
                <a:t> </a:t>
              </a:r>
              <a:r>
                <a:rPr sz="1600" b="1" dirty="0">
                  <a:solidFill>
                    <a:srgbClr val="231F20"/>
                  </a:solidFill>
                  <a:latin typeface="HelveticaNeueLT Pro 65 Md" panose="020B0804020202020204" pitchFamily="34" charset="0"/>
                  <a:cs typeface="Arial"/>
                </a:rPr>
                <a:t>Together:</a:t>
              </a:r>
              <a:r>
                <a:rPr sz="1600" b="1" spc="25" dirty="0">
                  <a:solidFill>
                    <a:srgbClr val="231F20"/>
                  </a:solidFill>
                  <a:latin typeface="HelveticaNeueLT Pro 65 Md" panose="020B0804020202020204" pitchFamily="34" charset="0"/>
                  <a:cs typeface="Arial"/>
                </a:rPr>
                <a:t> </a:t>
              </a:r>
              <a:r>
                <a:rPr lang="en-GB" sz="1600" b="1" spc="25">
                  <a:solidFill>
                    <a:srgbClr val="231F20"/>
                  </a:solidFill>
                  <a:latin typeface="HelveticaNeueLT Pro 65 Md" panose="020B0804020202020204" pitchFamily="34" charset="0"/>
                  <a:cs typeface="Arial"/>
                </a:rPr>
                <a:t>eco-anxiety - </a:t>
              </a:r>
              <a:r>
                <a:rPr lang="en-GB" sz="1600" b="1" spc="25" dirty="0">
                  <a:solidFill>
                    <a:srgbClr val="231F20"/>
                  </a:solidFill>
                  <a:latin typeface="HelveticaNeueLT Pro 65 Md" panose="020B0804020202020204" pitchFamily="34" charset="0"/>
                  <a:cs typeface="Arial"/>
                </a:rPr>
                <a:t>h</a:t>
              </a:r>
              <a:r>
                <a:rPr sz="1600" b="1">
                  <a:solidFill>
                    <a:srgbClr val="231F20"/>
                  </a:solidFill>
                  <a:latin typeface="HelveticaNeueLT Pro 65 Md" panose="020B0804020202020204" pitchFamily="34" charset="0"/>
                  <a:cs typeface="Arial"/>
                </a:rPr>
                <a:t>ow</a:t>
              </a:r>
              <a:r>
                <a:rPr sz="1600" b="1" spc="2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a:t>
              </a:r>
              <a:r>
                <a:rPr sz="1600" b="1" spc="2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cope</a:t>
              </a:r>
              <a:endParaRPr sz="1600" dirty="0">
                <a:latin typeface="HelveticaNeueLT Pro 65 Md" panose="020B0804020202020204" pitchFamily="34" charset="0"/>
                <a:cs typeface="Arial"/>
              </a:endParaRPr>
            </a:p>
          </p:txBody>
        </p:sp>
        <p:sp>
          <p:nvSpPr>
            <p:cNvPr id="16" name="object 3">
              <a:extLst>
                <a:ext uri="{FF2B5EF4-FFF2-40B4-BE49-F238E27FC236}">
                  <a16:creationId xmlns:a16="http://schemas.microsoft.com/office/drawing/2014/main" id="{65E7D4D6-83F4-12EF-BF28-19B35463A9A7}"/>
                </a:ext>
              </a:extLst>
            </p:cNvPr>
            <p:cNvSpPr>
              <a:spLocks noGrp="1" noRot="1" noMove="1" noResize="1" noEditPoints="1" noAdjustHandles="1" noChangeArrowheads="1" noChangeShapeType="1"/>
            </p:cNvSpPr>
            <p:nvPr/>
          </p:nvSpPr>
          <p:spPr>
            <a:xfrm>
              <a:off x="3000150" y="463555"/>
              <a:ext cx="7228840" cy="502284"/>
            </a:xfrm>
            <a:custGeom>
              <a:avLst/>
              <a:gdLst/>
              <a:ahLst/>
              <a:cxnLst/>
              <a:rect l="l" t="t" r="r" b="b"/>
              <a:pathLst>
                <a:path w="7228840" h="502284">
                  <a:moveTo>
                    <a:pt x="152400" y="0"/>
                  </a:moveTo>
                  <a:lnTo>
                    <a:pt x="104231" y="7769"/>
                  </a:lnTo>
                  <a:lnTo>
                    <a:pt x="62396" y="29405"/>
                  </a:lnTo>
                  <a:lnTo>
                    <a:pt x="29405" y="62396"/>
                  </a:lnTo>
                  <a:lnTo>
                    <a:pt x="7769" y="104231"/>
                  </a:lnTo>
                  <a:lnTo>
                    <a:pt x="0" y="152400"/>
                  </a:lnTo>
                  <a:lnTo>
                    <a:pt x="0" y="349694"/>
                  </a:lnTo>
                  <a:lnTo>
                    <a:pt x="7769" y="397867"/>
                  </a:lnTo>
                  <a:lnTo>
                    <a:pt x="29405" y="439703"/>
                  </a:lnTo>
                  <a:lnTo>
                    <a:pt x="62396" y="472692"/>
                  </a:lnTo>
                  <a:lnTo>
                    <a:pt x="104231" y="494325"/>
                  </a:lnTo>
                  <a:lnTo>
                    <a:pt x="152400" y="502094"/>
                  </a:lnTo>
                  <a:lnTo>
                    <a:pt x="7075893" y="502094"/>
                  </a:lnTo>
                  <a:lnTo>
                    <a:pt x="7124066" y="494325"/>
                  </a:lnTo>
                  <a:lnTo>
                    <a:pt x="7165902" y="472692"/>
                  </a:lnTo>
                  <a:lnTo>
                    <a:pt x="7198891" y="439703"/>
                  </a:lnTo>
                  <a:lnTo>
                    <a:pt x="7220525" y="397867"/>
                  </a:lnTo>
                  <a:lnTo>
                    <a:pt x="7228293" y="349694"/>
                  </a:lnTo>
                  <a:lnTo>
                    <a:pt x="7228293" y="152400"/>
                  </a:lnTo>
                  <a:lnTo>
                    <a:pt x="7220525" y="104231"/>
                  </a:lnTo>
                  <a:lnTo>
                    <a:pt x="7198891" y="62396"/>
                  </a:lnTo>
                  <a:lnTo>
                    <a:pt x="7165902" y="29405"/>
                  </a:lnTo>
                  <a:lnTo>
                    <a:pt x="7124066" y="7769"/>
                  </a:lnTo>
                  <a:lnTo>
                    <a:pt x="7075893" y="0"/>
                  </a:lnTo>
                  <a:lnTo>
                    <a:pt x="152400" y="0"/>
                  </a:lnTo>
                  <a:close/>
                </a:path>
              </a:pathLst>
            </a:custGeom>
            <a:ln w="88899">
              <a:solidFill>
                <a:srgbClr val="D2232A"/>
              </a:solidFill>
            </a:ln>
          </p:spPr>
          <p:txBody>
            <a:bodyPr wrap="square" lIns="0" tIns="0" rIns="0" bIns="0" rtlCol="0"/>
            <a:lstStyle/>
            <a:p>
              <a:endParaRPr/>
            </a:p>
          </p:txBody>
        </p:sp>
        <p:sp>
          <p:nvSpPr>
            <p:cNvPr id="19" name="object 4">
              <a:extLst>
                <a:ext uri="{FF2B5EF4-FFF2-40B4-BE49-F238E27FC236}">
                  <a16:creationId xmlns:a16="http://schemas.microsoft.com/office/drawing/2014/main" id="{706974BD-CCF2-9DA1-8C4B-96DFECA2CCEC}"/>
                </a:ext>
              </a:extLst>
            </p:cNvPr>
            <p:cNvSpPr txBox="1">
              <a:spLocks noGrp="1" noRot="1" noMove="1" noResize="1" noEditPoints="1" noAdjustHandles="1" noChangeArrowheads="1" noChangeShapeType="1"/>
            </p:cNvSpPr>
            <p:nvPr/>
          </p:nvSpPr>
          <p:spPr>
            <a:xfrm>
              <a:off x="4512699" y="1241817"/>
              <a:ext cx="4759325" cy="421006"/>
            </a:xfrm>
            <a:prstGeom prst="rect">
              <a:avLst/>
            </a:prstGeom>
          </p:spPr>
          <p:txBody>
            <a:bodyPr vert="horz" wrap="square" lIns="0" tIns="0" rIns="0" bIns="0" rtlCol="0">
              <a:spAutoFit/>
            </a:bodyPr>
            <a:lstStyle/>
            <a:p>
              <a:pPr marL="192405" indent="-180340">
                <a:lnSpc>
                  <a:spcPts val="1540"/>
                </a:lnSpc>
                <a:buClr>
                  <a:srgbClr val="DC2327"/>
                </a:buClr>
                <a:buSzPct val="150000"/>
                <a:buChar char="-"/>
                <a:tabLst>
                  <a:tab pos="193040" algn="l"/>
                </a:tabLst>
              </a:pPr>
              <a:r>
                <a:rPr sz="1200" dirty="0">
                  <a:solidFill>
                    <a:srgbClr val="231F20"/>
                  </a:solidFill>
                  <a:latin typeface="HelveticaNeueLT Pro 45 Lt" panose="020B0403020202020204" pitchFamily="34" charset="0"/>
                  <a:cs typeface="Arial"/>
                </a:rPr>
                <a:t>Must</a:t>
              </a:r>
              <a:r>
                <a:rPr sz="1200" spc="-20" dirty="0">
                  <a:solidFill>
                    <a:srgbClr val="231F20"/>
                  </a:solidFill>
                  <a:latin typeface="HelveticaNeueLT Pro 45 Lt" panose="020B0403020202020204" pitchFamily="34" charset="0"/>
                  <a:cs typeface="Arial"/>
                </a:rPr>
                <a:t> identify</a:t>
              </a:r>
              <a:r>
                <a:rPr sz="1200" spc="-15"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how</a:t>
              </a:r>
              <a:r>
                <a:rPr sz="1200" spc="-2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to</a:t>
              </a:r>
              <a:r>
                <a:rPr sz="1200" spc="-15"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help</a:t>
              </a:r>
              <a:r>
                <a:rPr sz="1200" spc="-15" dirty="0">
                  <a:solidFill>
                    <a:srgbClr val="231F20"/>
                  </a:solidFill>
                  <a:latin typeface="HelveticaNeueLT Pro 45 Lt" panose="020B0403020202020204" pitchFamily="34" charset="0"/>
                  <a:cs typeface="Arial"/>
                </a:rPr>
                <a:t> </a:t>
              </a:r>
              <a:r>
                <a:rPr sz="1200" spc="-20" dirty="0">
                  <a:solidFill>
                    <a:srgbClr val="231F20"/>
                  </a:solidFill>
                  <a:latin typeface="HelveticaNeueLT Pro 45 Lt" panose="020B0403020202020204" pitchFamily="34" charset="0"/>
                  <a:cs typeface="Arial"/>
                </a:rPr>
                <a:t>someone </a:t>
              </a:r>
              <a:r>
                <a:rPr sz="1200" dirty="0">
                  <a:solidFill>
                    <a:srgbClr val="231F20"/>
                  </a:solidFill>
                  <a:latin typeface="HelveticaNeueLT Pro 45 Lt" panose="020B0403020202020204" pitchFamily="34" charset="0"/>
                  <a:cs typeface="Arial"/>
                </a:rPr>
                <a:t>who</a:t>
              </a:r>
              <a:r>
                <a:rPr sz="1200" spc="-15"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is</a:t>
              </a:r>
              <a:r>
                <a:rPr sz="1200" spc="-15" dirty="0">
                  <a:solidFill>
                    <a:srgbClr val="231F20"/>
                  </a:solidFill>
                  <a:latin typeface="HelveticaNeueLT Pro 45 Lt" panose="020B0403020202020204" pitchFamily="34" charset="0"/>
                  <a:cs typeface="Arial"/>
                </a:rPr>
                <a:t> </a:t>
              </a:r>
              <a:r>
                <a:rPr sz="1200" spc="-25" dirty="0">
                  <a:solidFill>
                    <a:srgbClr val="231F20"/>
                  </a:solidFill>
                  <a:latin typeface="HelveticaNeueLT Pro 45 Lt" panose="020B0403020202020204" pitchFamily="34" charset="0"/>
                  <a:cs typeface="Arial"/>
                </a:rPr>
                <a:t>experiencing</a:t>
              </a:r>
              <a:r>
                <a:rPr sz="1200" spc="-20" dirty="0">
                  <a:solidFill>
                    <a:srgbClr val="231F20"/>
                  </a:solidFill>
                  <a:latin typeface="HelveticaNeueLT Pro 45 Lt" panose="020B0403020202020204" pitchFamily="34" charset="0"/>
                  <a:cs typeface="Arial"/>
                </a:rPr>
                <a:t> </a:t>
              </a:r>
              <a:r>
                <a:rPr sz="1200" spc="-25" dirty="0">
                  <a:solidFill>
                    <a:srgbClr val="231F20"/>
                  </a:solidFill>
                  <a:latin typeface="HelveticaNeueLT Pro 45 Lt" panose="020B0403020202020204" pitchFamily="34" charset="0"/>
                  <a:cs typeface="Arial"/>
                </a:rPr>
                <a:t>eco-</a:t>
              </a:r>
              <a:r>
                <a:rPr sz="1200" spc="-10" dirty="0">
                  <a:solidFill>
                    <a:srgbClr val="231F20"/>
                  </a:solidFill>
                  <a:latin typeface="HelveticaNeueLT Pro 45 Lt" panose="020B0403020202020204" pitchFamily="34" charset="0"/>
                  <a:cs typeface="Arial"/>
                </a:rPr>
                <a:t>anxiety</a:t>
              </a:r>
              <a:r>
                <a:rPr lang="en-GB" sz="1200" spc="-10" dirty="0">
                  <a:solidFill>
                    <a:srgbClr val="231F20"/>
                  </a:solidFill>
                  <a:latin typeface="HelveticaNeueLT Pro 45 Lt" panose="020B0403020202020204" pitchFamily="34" charset="0"/>
                  <a:cs typeface="Arial"/>
                </a:rPr>
                <a:t>.</a:t>
              </a:r>
              <a:endParaRPr sz="1200" dirty="0">
                <a:latin typeface="HelveticaNeueLT Pro 45 Lt" panose="020B0403020202020204" pitchFamily="34" charset="0"/>
                <a:cs typeface="Arial"/>
              </a:endParaRPr>
            </a:p>
            <a:p>
              <a:pPr marL="192405" indent="-180340">
                <a:lnSpc>
                  <a:spcPts val="2039"/>
                </a:lnSpc>
                <a:buClr>
                  <a:srgbClr val="DC2327"/>
                </a:buClr>
                <a:buSzPct val="150000"/>
                <a:buChar char="-"/>
                <a:tabLst>
                  <a:tab pos="193040" algn="l"/>
                </a:tabLst>
              </a:pPr>
              <a:r>
                <a:rPr sz="1200" spc="-20" dirty="0">
                  <a:solidFill>
                    <a:srgbClr val="231F20"/>
                  </a:solidFill>
                  <a:latin typeface="HelveticaNeueLT Pro 45 Lt" panose="020B0403020202020204" pitchFamily="34" charset="0"/>
                  <a:cs typeface="Arial"/>
                </a:rPr>
                <a:t>Should</a:t>
              </a:r>
              <a:r>
                <a:rPr sz="1200" spc="-25" dirty="0">
                  <a:solidFill>
                    <a:srgbClr val="231F20"/>
                  </a:solidFill>
                  <a:latin typeface="HelveticaNeueLT Pro 45 Lt" panose="020B0403020202020204" pitchFamily="34" charset="0"/>
                  <a:cs typeface="Arial"/>
                </a:rPr>
                <a:t> learn</a:t>
              </a:r>
              <a:r>
                <a:rPr sz="1200" spc="-2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a</a:t>
              </a:r>
              <a:r>
                <a:rPr sz="1200" spc="-25"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way</a:t>
              </a:r>
              <a:r>
                <a:rPr sz="1200" spc="-2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to</a:t>
              </a:r>
              <a:r>
                <a:rPr sz="1200" spc="-2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cope</a:t>
              </a:r>
              <a:r>
                <a:rPr sz="1200" spc="-25"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when</a:t>
              </a:r>
              <a:r>
                <a:rPr sz="1200" spc="-20" dirty="0">
                  <a:solidFill>
                    <a:srgbClr val="231F20"/>
                  </a:solidFill>
                  <a:latin typeface="HelveticaNeueLT Pro 45 Lt" panose="020B0403020202020204" pitchFamily="34" charset="0"/>
                  <a:cs typeface="Arial"/>
                </a:rPr>
                <a:t> </a:t>
              </a:r>
              <a:r>
                <a:rPr sz="1200" spc="-25" dirty="0">
                  <a:solidFill>
                    <a:srgbClr val="231F20"/>
                  </a:solidFill>
                  <a:latin typeface="HelveticaNeueLT Pro 45 Lt" panose="020B0403020202020204" pitchFamily="34" charset="0"/>
                  <a:cs typeface="Arial"/>
                </a:rPr>
                <a:t>experiencing</a:t>
              </a:r>
              <a:r>
                <a:rPr sz="1200" spc="-2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a</a:t>
              </a:r>
              <a:r>
                <a:rPr sz="1200" spc="-25" dirty="0">
                  <a:solidFill>
                    <a:srgbClr val="231F20"/>
                  </a:solidFill>
                  <a:latin typeface="HelveticaNeueLT Pro 45 Lt" panose="020B0403020202020204" pitchFamily="34" charset="0"/>
                  <a:cs typeface="Arial"/>
                </a:rPr>
                <a:t> </a:t>
              </a:r>
              <a:r>
                <a:rPr sz="1200" spc="-30" dirty="0">
                  <a:solidFill>
                    <a:srgbClr val="231F20"/>
                  </a:solidFill>
                  <a:latin typeface="HelveticaNeueLT Pro 45 Lt" panose="020B0403020202020204" pitchFamily="34" charset="0"/>
                  <a:cs typeface="Arial"/>
                </a:rPr>
                <a:t>challenging</a:t>
              </a:r>
              <a:r>
                <a:rPr sz="1200" spc="-20"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situation</a:t>
              </a:r>
              <a:r>
                <a:rPr lang="en-GB" sz="1200" spc="-10" dirty="0">
                  <a:solidFill>
                    <a:srgbClr val="231F20"/>
                  </a:solidFill>
                  <a:latin typeface="HelveticaNeueLT Pro 45 Lt" panose="020B0403020202020204" pitchFamily="34" charset="0"/>
                  <a:cs typeface="Arial"/>
                </a:rPr>
                <a:t>.</a:t>
              </a:r>
              <a:endParaRPr sz="1200" dirty="0">
                <a:latin typeface="HelveticaNeueLT Pro 45 Lt" panose="020B0403020202020204" pitchFamily="34" charset="0"/>
                <a:cs typeface="Arial"/>
              </a:endParaRPr>
            </a:p>
          </p:txBody>
        </p:sp>
        <p:sp>
          <p:nvSpPr>
            <p:cNvPr id="21" name="object 5">
              <a:extLst>
                <a:ext uri="{FF2B5EF4-FFF2-40B4-BE49-F238E27FC236}">
                  <a16:creationId xmlns:a16="http://schemas.microsoft.com/office/drawing/2014/main" id="{E5DBE6D3-1E46-6722-009B-5B536396FDCE}"/>
                </a:ext>
              </a:extLst>
            </p:cNvPr>
            <p:cNvSpPr>
              <a:spLocks noGrp="1" noRot="1" noMove="1" noResize="1" noEditPoints="1" noAdjustHandles="1" noChangeArrowheads="1" noChangeShapeType="1"/>
            </p:cNvSpPr>
            <p:nvPr/>
          </p:nvSpPr>
          <p:spPr>
            <a:xfrm>
              <a:off x="4332700" y="1092705"/>
              <a:ext cx="5870575" cy="812165"/>
            </a:xfrm>
            <a:custGeom>
              <a:avLst/>
              <a:gdLst/>
              <a:ahLst/>
              <a:cxnLst/>
              <a:rect l="l" t="t" r="r" b="b"/>
              <a:pathLst>
                <a:path w="587057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5717946" y="811606"/>
                  </a:lnTo>
                  <a:lnTo>
                    <a:pt x="5766119" y="803836"/>
                  </a:lnTo>
                  <a:lnTo>
                    <a:pt x="5807955" y="782200"/>
                  </a:lnTo>
                  <a:lnTo>
                    <a:pt x="5840944" y="749209"/>
                  </a:lnTo>
                  <a:lnTo>
                    <a:pt x="5862577" y="707374"/>
                  </a:lnTo>
                  <a:lnTo>
                    <a:pt x="5870346" y="659206"/>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22" name="object 6">
              <a:extLst>
                <a:ext uri="{FF2B5EF4-FFF2-40B4-BE49-F238E27FC236}">
                  <a16:creationId xmlns:a16="http://schemas.microsoft.com/office/drawing/2014/main" id="{2719C148-27D0-93D8-0264-036092A86BDD}"/>
                </a:ext>
              </a:extLst>
            </p:cNvPr>
            <p:cNvSpPr txBox="1">
              <a:spLocks noGrp="1" noRot="1" noMove="1" noResize="1" noEditPoints="1" noAdjustHandles="1" noChangeArrowheads="1" noChangeShapeType="1"/>
            </p:cNvSpPr>
            <p:nvPr/>
          </p:nvSpPr>
          <p:spPr>
            <a:xfrm>
              <a:off x="4476700" y="5845511"/>
              <a:ext cx="5114925" cy="939800"/>
            </a:xfrm>
            <a:prstGeom prst="rect">
              <a:avLst/>
            </a:prstGeom>
          </p:spPr>
          <p:txBody>
            <a:bodyPr vert="horz" wrap="square" lIns="0" tIns="0" rIns="0" bIns="0" rtlCol="0">
              <a:spAutoFit/>
            </a:bodyPr>
            <a:lstStyle/>
            <a:p>
              <a:pPr marL="241300" indent="-228600">
                <a:lnSpc>
                  <a:spcPts val="1300"/>
                </a:lnSpc>
                <a:buClr>
                  <a:srgbClr val="DC2327"/>
                </a:buClr>
                <a:buSzPct val="150000"/>
                <a:buChar char="-"/>
                <a:tabLst>
                  <a:tab pos="240665" algn="l"/>
                  <a:tab pos="241300" algn="l"/>
                </a:tabLst>
              </a:pPr>
              <a:r>
                <a:rPr sz="1200" spc="-25">
                  <a:solidFill>
                    <a:srgbClr val="231F20"/>
                  </a:solidFill>
                  <a:latin typeface="HelveticaNeueLT Pro 45 Lt" panose="020B0403020202020204" pitchFamily="34" charset="0"/>
                  <a:cs typeface="Arial"/>
                </a:rPr>
                <a:t>England:</a:t>
              </a:r>
              <a:r>
                <a:rPr sz="1200" spc="-40">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PSHE,</a:t>
              </a:r>
              <a:r>
                <a:rPr sz="1200" spc="-40">
                  <a:solidFill>
                    <a:srgbClr val="231F20"/>
                  </a:solidFill>
                  <a:latin typeface="HelveticaNeueLT Pro 45 Lt" panose="020B0403020202020204" pitchFamily="34" charset="0"/>
                  <a:cs typeface="Arial"/>
                </a:rPr>
                <a:t> </a:t>
              </a:r>
              <a:r>
                <a:rPr sz="1200" spc="-25">
                  <a:solidFill>
                    <a:srgbClr val="231F20"/>
                  </a:solidFill>
                  <a:latin typeface="HelveticaNeueLT Pro 45 Lt" panose="020B0403020202020204" pitchFamily="34" charset="0"/>
                  <a:cs typeface="Arial"/>
                </a:rPr>
                <a:t>RSE</a:t>
              </a:r>
              <a:endParaRPr sz="1200">
                <a:latin typeface="HelveticaNeueLT Pro 45 Lt" panose="020B0403020202020204" pitchFamily="34" charset="0"/>
                <a:cs typeface="Arial"/>
              </a:endParaRPr>
            </a:p>
            <a:p>
              <a:pPr marL="241300" indent="-228600">
                <a:lnSpc>
                  <a:spcPts val="1440"/>
                </a:lnSpc>
                <a:buClr>
                  <a:srgbClr val="DC2327"/>
                </a:buClr>
                <a:buSzPct val="150000"/>
                <a:buChar char="-"/>
                <a:tabLst>
                  <a:tab pos="240665" algn="l"/>
                  <a:tab pos="241300" algn="l"/>
                </a:tabLst>
              </a:pPr>
              <a:r>
                <a:rPr sz="1200" spc="-10">
                  <a:solidFill>
                    <a:srgbClr val="231F20"/>
                  </a:solidFill>
                  <a:latin typeface="HelveticaNeueLT Pro 45 Lt" panose="020B0403020202020204" pitchFamily="34" charset="0"/>
                  <a:cs typeface="Arial"/>
                </a:rPr>
                <a:t>Scotland:</a:t>
              </a:r>
              <a:r>
                <a:rPr sz="1200" spc="-30">
                  <a:solidFill>
                    <a:srgbClr val="231F20"/>
                  </a:solidFill>
                  <a:latin typeface="HelveticaNeueLT Pro 45 Lt" panose="020B0403020202020204" pitchFamily="34" charset="0"/>
                  <a:cs typeface="Arial"/>
                </a:rPr>
                <a:t> </a:t>
              </a:r>
              <a:r>
                <a:rPr sz="1200" spc="-25">
                  <a:solidFill>
                    <a:srgbClr val="231F20"/>
                  </a:solidFill>
                  <a:latin typeface="HelveticaNeueLT Pro 45 Lt" panose="020B0403020202020204" pitchFamily="34" charset="0"/>
                  <a:cs typeface="Arial"/>
                </a:rPr>
                <a:t>Health </a:t>
              </a:r>
              <a:r>
                <a:rPr sz="1200">
                  <a:solidFill>
                    <a:srgbClr val="231F20"/>
                  </a:solidFill>
                  <a:latin typeface="HelveticaNeueLT Pro 45 Lt" panose="020B0403020202020204" pitchFamily="34" charset="0"/>
                  <a:cs typeface="Arial"/>
                </a:rPr>
                <a:t>and</a:t>
              </a:r>
              <a:r>
                <a:rPr sz="1200" spc="-30">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Literacy</a:t>
              </a:r>
              <a:endParaRPr sz="1200">
                <a:latin typeface="HelveticaNeueLT Pro 45 Lt" panose="020B0403020202020204" pitchFamily="34" charset="0"/>
                <a:cs typeface="Arial"/>
              </a:endParaRPr>
            </a:p>
            <a:p>
              <a:pPr marL="241300" indent="-228600">
                <a:lnSpc>
                  <a:spcPts val="1440"/>
                </a:lnSpc>
                <a:buClr>
                  <a:srgbClr val="DC2327"/>
                </a:buClr>
                <a:buSzPct val="150000"/>
                <a:buChar char="-"/>
                <a:tabLst>
                  <a:tab pos="240665" algn="l"/>
                  <a:tab pos="241300" algn="l"/>
                </a:tabLst>
              </a:pPr>
              <a:r>
                <a:rPr sz="1200" spc="-40">
                  <a:solidFill>
                    <a:srgbClr val="231F20"/>
                  </a:solidFill>
                  <a:latin typeface="HelveticaNeueLT Pro 45 Lt" panose="020B0403020202020204" pitchFamily="34" charset="0"/>
                  <a:cs typeface="Arial"/>
                </a:rPr>
                <a:t>Wales:</a:t>
              </a:r>
              <a:r>
                <a:rPr sz="1200" spc="-25">
                  <a:solidFill>
                    <a:srgbClr val="231F20"/>
                  </a:solidFill>
                  <a:latin typeface="HelveticaNeueLT Pro 45 Lt" panose="020B0403020202020204" pitchFamily="34" charset="0"/>
                  <a:cs typeface="Arial"/>
                </a:rPr>
                <a:t> Health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Languages, Literacy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Communication</a:t>
              </a:r>
              <a:endParaRPr sz="1200">
                <a:latin typeface="HelveticaNeueLT Pro 45 Lt" panose="020B0403020202020204" pitchFamily="34" charset="0"/>
                <a:cs typeface="Arial"/>
              </a:endParaRPr>
            </a:p>
            <a:p>
              <a:pPr marL="241300" indent="-228600">
                <a:lnSpc>
                  <a:spcPts val="1739"/>
                </a:lnSpc>
                <a:buClr>
                  <a:srgbClr val="DC2327"/>
                </a:buClr>
                <a:buSzPct val="150000"/>
                <a:buChar char="-"/>
                <a:tabLst>
                  <a:tab pos="240665" algn="l"/>
                  <a:tab pos="241300" algn="l"/>
                </a:tabLst>
              </a:pPr>
              <a:r>
                <a:rPr sz="1200" spc="-10">
                  <a:solidFill>
                    <a:srgbClr val="231F20"/>
                  </a:solidFill>
                  <a:latin typeface="HelveticaNeueLT Pro 45 Lt" panose="020B0403020202020204" pitchFamily="34" charset="0"/>
                  <a:cs typeface="Arial"/>
                </a:rPr>
                <a:t>Northern</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Ireland: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Communication,</a:t>
              </a:r>
              <a:r>
                <a:rPr sz="1200" spc="-25">
                  <a:solidFill>
                    <a:srgbClr val="231F20"/>
                  </a:solidFill>
                  <a:latin typeface="HelveticaNeueLT Pro 45 Lt" panose="020B0403020202020204" pitchFamily="34" charset="0"/>
                  <a:cs typeface="Arial"/>
                </a:rPr>
                <a:t> Thinking skills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personal</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capabilities,</a:t>
              </a:r>
              <a:endParaRPr sz="1200">
                <a:latin typeface="HelveticaNeueLT Pro 45 Lt" panose="020B0403020202020204" pitchFamily="34" charset="0"/>
                <a:cs typeface="Arial"/>
              </a:endParaRPr>
            </a:p>
            <a:p>
              <a:pPr marL="241300">
                <a:lnSpc>
                  <a:spcPts val="1380"/>
                </a:lnSpc>
              </a:pPr>
              <a:r>
                <a:rPr sz="1200" spc="-25">
                  <a:solidFill>
                    <a:srgbClr val="231F20"/>
                  </a:solidFill>
                  <a:latin typeface="HelveticaNeueLT Pro 45 Lt" panose="020B0403020202020204" pitchFamily="34" charset="0"/>
                  <a:cs typeface="Arial"/>
                </a:rPr>
                <a:t>Language</a:t>
              </a:r>
              <a:r>
                <a:rPr sz="1200" spc="-40">
                  <a:solidFill>
                    <a:srgbClr val="231F20"/>
                  </a:solidFill>
                  <a:latin typeface="HelveticaNeueLT Pro 45 Lt" panose="020B0403020202020204" pitchFamily="34" charset="0"/>
                  <a:cs typeface="Arial"/>
                </a:rPr>
                <a:t> </a:t>
              </a:r>
              <a:r>
                <a:rPr sz="1200">
                  <a:solidFill>
                    <a:srgbClr val="231F20"/>
                  </a:solidFill>
                  <a:latin typeface="HelveticaNeueLT Pro 45 Lt" panose="020B0403020202020204" pitchFamily="34" charset="0"/>
                  <a:cs typeface="Arial"/>
                </a:rPr>
                <a:t>and</a:t>
              </a:r>
              <a:r>
                <a:rPr sz="1200" spc="-3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literacy.</a:t>
              </a:r>
              <a:endParaRPr sz="1200">
                <a:latin typeface="HelveticaNeueLT Pro 45 Lt" panose="020B0403020202020204" pitchFamily="34" charset="0"/>
                <a:cs typeface="Arial"/>
              </a:endParaRPr>
            </a:p>
          </p:txBody>
        </p:sp>
        <p:sp>
          <p:nvSpPr>
            <p:cNvPr id="24" name="object 7">
              <a:extLst>
                <a:ext uri="{FF2B5EF4-FFF2-40B4-BE49-F238E27FC236}">
                  <a16:creationId xmlns:a16="http://schemas.microsoft.com/office/drawing/2014/main" id="{B3FF2D25-BA4C-51F2-463B-861BFD7DAC97}"/>
                </a:ext>
              </a:extLst>
            </p:cNvPr>
            <p:cNvSpPr>
              <a:spLocks noGrp="1" noRot="1" noMove="1" noResize="1" noEditPoints="1" noAdjustHandles="1" noChangeArrowheads="1" noChangeShapeType="1"/>
            </p:cNvSpPr>
            <p:nvPr/>
          </p:nvSpPr>
          <p:spPr>
            <a:xfrm>
              <a:off x="4332700" y="5736705"/>
              <a:ext cx="5870575" cy="1353820"/>
            </a:xfrm>
            <a:custGeom>
              <a:avLst/>
              <a:gdLst/>
              <a:ahLst/>
              <a:cxnLst/>
              <a:rect l="l" t="t" r="r" b="b"/>
              <a:pathLst>
                <a:path w="587057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5717946" y="1353400"/>
                  </a:lnTo>
                  <a:lnTo>
                    <a:pt x="5766119" y="1345630"/>
                  </a:lnTo>
                  <a:lnTo>
                    <a:pt x="5807955" y="1323995"/>
                  </a:lnTo>
                  <a:lnTo>
                    <a:pt x="5840944" y="1291004"/>
                  </a:lnTo>
                  <a:lnTo>
                    <a:pt x="5862577" y="1249169"/>
                  </a:lnTo>
                  <a:lnTo>
                    <a:pt x="5870346" y="1201000"/>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25" name="object 8">
              <a:extLst>
                <a:ext uri="{FF2B5EF4-FFF2-40B4-BE49-F238E27FC236}">
                  <a16:creationId xmlns:a16="http://schemas.microsoft.com/office/drawing/2014/main" id="{9DD7692E-EB91-EDE7-6535-FBB22F7130EA}"/>
                </a:ext>
              </a:extLst>
            </p:cNvPr>
            <p:cNvSpPr txBox="1">
              <a:spLocks noGrp="1" noRot="1" noMove="1" noResize="1" noEditPoints="1" noAdjustHandles="1" noChangeArrowheads="1" noChangeShapeType="1"/>
            </p:cNvSpPr>
            <p:nvPr/>
          </p:nvSpPr>
          <p:spPr>
            <a:xfrm>
              <a:off x="4484950" y="4575201"/>
              <a:ext cx="5502275" cy="939800"/>
            </a:xfrm>
            <a:prstGeom prst="rect">
              <a:avLst/>
            </a:prstGeom>
          </p:spPr>
          <p:txBody>
            <a:bodyPr vert="horz" wrap="square" lIns="0" tIns="0" rIns="0" bIns="0" rtlCol="0">
              <a:spAutoFit/>
            </a:bodyPr>
            <a:lstStyle/>
            <a:p>
              <a:pPr marL="241300" indent="-228600">
                <a:lnSpc>
                  <a:spcPts val="1600"/>
                </a:lnSpc>
                <a:buClr>
                  <a:srgbClr val="DC2327"/>
                </a:buClr>
                <a:buSzPct val="150000"/>
                <a:buChar char="-"/>
                <a:tabLst>
                  <a:tab pos="240665" algn="l"/>
                  <a:tab pos="241300" algn="l"/>
                </a:tabLst>
              </a:pPr>
              <a:r>
                <a:rPr sz="1200" spc="-30" dirty="0">
                  <a:solidFill>
                    <a:srgbClr val="231F20"/>
                  </a:solidFill>
                  <a:latin typeface="HelveticaNeueLT Pro 45 Lt" panose="020B0403020202020204" pitchFamily="34" charset="0"/>
                  <a:cs typeface="Arial"/>
                </a:rPr>
                <a:t>Pair</a:t>
              </a:r>
              <a:r>
                <a:rPr sz="1200" spc="-50" dirty="0">
                  <a:solidFill>
                    <a:srgbClr val="231F20"/>
                  </a:solidFill>
                  <a:latin typeface="HelveticaNeueLT Pro 45 Lt" panose="020B0403020202020204" pitchFamily="34" charset="0"/>
                  <a:cs typeface="Arial"/>
                </a:rPr>
                <a:t> </a:t>
              </a:r>
              <a:r>
                <a:rPr sz="1200" spc="-30" dirty="0">
                  <a:solidFill>
                    <a:srgbClr val="231F20"/>
                  </a:solidFill>
                  <a:latin typeface="HelveticaNeueLT Pro 45 Lt" panose="020B0403020202020204" pitchFamily="34" charset="0"/>
                  <a:cs typeface="Arial"/>
                </a:rPr>
                <a:t>learners</a:t>
              </a:r>
              <a:r>
                <a:rPr sz="1200" spc="-35"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in</a:t>
              </a:r>
              <a:r>
                <a:rPr sz="1200" spc="-35"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a</a:t>
              </a:r>
              <a:r>
                <a:rPr sz="1200" spc="-35"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way</a:t>
              </a:r>
              <a:r>
                <a:rPr sz="1200" spc="-35"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that</a:t>
              </a:r>
              <a:r>
                <a:rPr sz="1200" spc="-35" dirty="0">
                  <a:solidFill>
                    <a:srgbClr val="231F20"/>
                  </a:solidFill>
                  <a:latin typeface="HelveticaNeueLT Pro 45 Lt" panose="020B0403020202020204" pitchFamily="34" charset="0"/>
                  <a:cs typeface="Arial"/>
                </a:rPr>
                <a:t> </a:t>
              </a:r>
              <a:r>
                <a:rPr sz="1200" spc="-20" dirty="0">
                  <a:solidFill>
                    <a:srgbClr val="231F20"/>
                  </a:solidFill>
                  <a:latin typeface="HelveticaNeueLT Pro 45 Lt" panose="020B0403020202020204" pitchFamily="34" charset="0"/>
                  <a:cs typeface="Arial"/>
                </a:rPr>
                <a:t>will</a:t>
              </a:r>
              <a:r>
                <a:rPr sz="1200" spc="-35"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support</a:t>
              </a:r>
              <a:r>
                <a:rPr sz="1200" spc="-30" dirty="0">
                  <a:solidFill>
                    <a:srgbClr val="231F20"/>
                  </a:solidFill>
                  <a:latin typeface="HelveticaNeueLT Pro 45 Lt" panose="020B0403020202020204" pitchFamily="34" charset="0"/>
                  <a:cs typeface="Arial"/>
                </a:rPr>
                <a:t> learners</a:t>
              </a:r>
              <a:r>
                <a:rPr sz="1200" spc="-35" dirty="0">
                  <a:solidFill>
                    <a:srgbClr val="231F20"/>
                  </a:solidFill>
                  <a:latin typeface="HelveticaNeueLT Pro 45 Lt" panose="020B0403020202020204" pitchFamily="34" charset="0"/>
                  <a:cs typeface="Arial"/>
                </a:rPr>
                <a:t> </a:t>
              </a:r>
              <a:r>
                <a:rPr sz="1200" spc="-25" dirty="0">
                  <a:solidFill>
                    <a:srgbClr val="231F20"/>
                  </a:solidFill>
                  <a:latin typeface="HelveticaNeueLT Pro 45 Lt" panose="020B0403020202020204" pitchFamily="34" charset="0"/>
                  <a:cs typeface="Arial"/>
                </a:rPr>
                <a:t>differing</a:t>
              </a:r>
              <a:r>
                <a:rPr sz="1200" spc="-35" dirty="0">
                  <a:solidFill>
                    <a:srgbClr val="231F20"/>
                  </a:solidFill>
                  <a:latin typeface="HelveticaNeueLT Pro 45 Lt" panose="020B0403020202020204" pitchFamily="34" charset="0"/>
                  <a:cs typeface="Arial"/>
                </a:rPr>
                <a:t> </a:t>
              </a:r>
              <a:r>
                <a:rPr sz="1200" spc="-25" dirty="0">
                  <a:solidFill>
                    <a:srgbClr val="231F20"/>
                  </a:solidFill>
                  <a:latin typeface="HelveticaNeueLT Pro 45 Lt" panose="020B0403020202020204" pitchFamily="34" charset="0"/>
                  <a:cs typeface="Arial"/>
                </a:rPr>
                <a:t>literacy</a:t>
              </a:r>
              <a:r>
                <a:rPr sz="1200" spc="-35" dirty="0">
                  <a:solidFill>
                    <a:srgbClr val="231F20"/>
                  </a:solidFill>
                  <a:latin typeface="HelveticaNeueLT Pro 45 Lt" panose="020B0403020202020204" pitchFamily="34" charset="0"/>
                  <a:cs typeface="Arial"/>
                </a:rPr>
                <a:t> </a:t>
              </a:r>
              <a:r>
                <a:rPr sz="1200" spc="-25" dirty="0">
                  <a:solidFill>
                    <a:srgbClr val="231F20"/>
                  </a:solidFill>
                  <a:latin typeface="HelveticaNeueLT Pro 45 Lt" panose="020B0403020202020204" pitchFamily="34" charset="0"/>
                  <a:cs typeface="Arial"/>
                </a:rPr>
                <a:t>abilities.</a:t>
              </a:r>
              <a:r>
                <a:rPr sz="1200" spc="-35" dirty="0">
                  <a:solidFill>
                    <a:srgbClr val="231F20"/>
                  </a:solidFill>
                  <a:latin typeface="HelveticaNeueLT Pro 45 Lt" panose="020B0403020202020204" pitchFamily="34" charset="0"/>
                  <a:cs typeface="Arial"/>
                </a:rPr>
                <a:t> </a:t>
              </a:r>
              <a:r>
                <a:rPr sz="1200" spc="-60" dirty="0">
                  <a:solidFill>
                    <a:srgbClr val="231F20"/>
                  </a:solidFill>
                  <a:latin typeface="HelveticaNeueLT Pro 45 Lt" panose="020B0403020202020204" pitchFamily="34" charset="0"/>
                  <a:cs typeface="Arial"/>
                </a:rPr>
                <a:t>Or,</a:t>
              </a:r>
              <a:r>
                <a:rPr sz="1200" spc="-25" dirty="0">
                  <a:solidFill>
                    <a:srgbClr val="231F20"/>
                  </a:solidFill>
                  <a:latin typeface="HelveticaNeueLT Pro 45 Lt" panose="020B0403020202020204" pitchFamily="34" charset="0"/>
                  <a:cs typeface="Arial"/>
                </a:rPr>
                <a:t> </a:t>
              </a:r>
              <a:r>
                <a:rPr sz="1200" spc="-20" dirty="0">
                  <a:solidFill>
                    <a:srgbClr val="231F20"/>
                  </a:solidFill>
                  <a:latin typeface="HelveticaNeueLT Pro 45 Lt" panose="020B0403020202020204" pitchFamily="34" charset="0"/>
                  <a:cs typeface="Arial"/>
                </a:rPr>
                <a:t>read</a:t>
              </a:r>
              <a:endParaRPr sz="1200" dirty="0">
                <a:latin typeface="HelveticaNeueLT Pro 45 Lt" panose="020B0403020202020204" pitchFamily="34" charset="0"/>
                <a:cs typeface="Arial"/>
              </a:endParaRPr>
            </a:p>
            <a:p>
              <a:pPr marL="241300">
                <a:lnSpc>
                  <a:spcPts val="1080"/>
                </a:lnSpc>
              </a:pPr>
              <a:r>
                <a:rPr sz="1200" spc="-40" dirty="0">
                  <a:solidFill>
                    <a:srgbClr val="231F20"/>
                  </a:solidFill>
                  <a:latin typeface="HelveticaNeueLT Pro 45 Lt" panose="020B0403020202020204" pitchFamily="34" charset="0"/>
                  <a:cs typeface="Arial"/>
                </a:rPr>
                <a:t>all</a:t>
              </a:r>
              <a:r>
                <a:rPr sz="1200" spc="-45"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the</a:t>
              </a:r>
              <a:r>
                <a:rPr sz="1200" spc="-40"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ways</a:t>
              </a:r>
              <a:r>
                <a:rPr sz="1200" spc="-4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to</a:t>
              </a:r>
              <a:r>
                <a:rPr sz="1200" spc="-4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cope/b</a:t>
              </a:r>
              <a:r>
                <a:rPr lang="en-GB" sz="1200" dirty="0">
                  <a:solidFill>
                    <a:srgbClr val="231F20"/>
                  </a:solidFill>
                  <a:latin typeface="HelveticaNeueLT Pro 45 Lt" panose="020B0403020202020204" pitchFamily="34" charset="0"/>
                  <a:cs typeface="Arial"/>
                </a:rPr>
                <a:t>e</a:t>
              </a:r>
              <a:r>
                <a:rPr lang="en-GB" sz="1200" spc="-45" dirty="0">
                  <a:solidFill>
                    <a:srgbClr val="231F20"/>
                  </a:solidFill>
                  <a:latin typeface="HelveticaNeueLT Pro 45 Lt" panose="020B0403020202020204" pitchFamily="34" charset="0"/>
                  <a:cs typeface="Arial"/>
                </a:rPr>
                <a:t> </a:t>
              </a:r>
              <a:r>
                <a:rPr lang="en-GB" sz="1200" dirty="0">
                  <a:solidFill>
                    <a:srgbClr val="231F20"/>
                  </a:solidFill>
                  <a:latin typeface="HelveticaNeueLT Pro 45 Lt" panose="020B0403020202020204" pitchFamily="34" charset="0"/>
                  <a:cs typeface="Arial"/>
                </a:rPr>
                <a:t>calm</a:t>
              </a:r>
              <a:r>
                <a:rPr lang="en-GB" sz="1200" spc="-40" dirty="0">
                  <a:solidFill>
                    <a:srgbClr val="231F20"/>
                  </a:solidFill>
                  <a:latin typeface="HelveticaNeueLT Pro 45 Lt" panose="020B0403020202020204" pitchFamily="34" charset="0"/>
                  <a:cs typeface="Arial"/>
                </a:rPr>
                <a:t> </a:t>
              </a:r>
              <a:r>
                <a:rPr lang="en-GB" sz="1200" spc="-10" dirty="0">
                  <a:solidFill>
                    <a:srgbClr val="231F20"/>
                  </a:solidFill>
                  <a:latin typeface="HelveticaNeueLT Pro 45 Lt" panose="020B0403020202020204" pitchFamily="34" charset="0"/>
                  <a:cs typeface="Arial"/>
                </a:rPr>
                <a:t>together</a:t>
              </a:r>
              <a:r>
                <a:rPr lang="en-GB" sz="1200" spc="-40" dirty="0">
                  <a:solidFill>
                    <a:srgbClr val="231F20"/>
                  </a:solidFill>
                  <a:latin typeface="HelveticaNeueLT Pro 45 Lt" panose="020B0403020202020204" pitchFamily="34" charset="0"/>
                  <a:cs typeface="Arial"/>
                </a:rPr>
                <a:t> </a:t>
              </a:r>
              <a:r>
                <a:rPr lang="en-GB" sz="1200" dirty="0">
                  <a:solidFill>
                    <a:srgbClr val="231F20"/>
                  </a:solidFill>
                  <a:latin typeface="HelveticaNeueLT Pro 45 Lt" panose="020B0403020202020204" pitchFamily="34" charset="0"/>
                  <a:cs typeface="Arial"/>
                </a:rPr>
                <a:t>as</a:t>
              </a:r>
              <a:r>
                <a:rPr lang="en-GB" sz="1200" spc="-40" dirty="0">
                  <a:solidFill>
                    <a:srgbClr val="231F20"/>
                  </a:solidFill>
                  <a:latin typeface="HelveticaNeueLT Pro 45 Lt" panose="020B0403020202020204" pitchFamily="34" charset="0"/>
                  <a:cs typeface="Arial"/>
                </a:rPr>
                <a:t> </a:t>
              </a:r>
              <a:r>
                <a:rPr lang="en-GB" sz="1200" dirty="0">
                  <a:solidFill>
                    <a:srgbClr val="231F20"/>
                  </a:solidFill>
                  <a:latin typeface="HelveticaNeueLT Pro 45 Lt" panose="020B0403020202020204" pitchFamily="34" charset="0"/>
                  <a:cs typeface="Arial"/>
                </a:rPr>
                <a:t>a</a:t>
              </a:r>
              <a:r>
                <a:rPr lang="en-GB" sz="1200" spc="-40" dirty="0">
                  <a:solidFill>
                    <a:srgbClr val="231F20"/>
                  </a:solidFill>
                  <a:latin typeface="HelveticaNeueLT Pro 45 Lt" panose="020B0403020202020204" pitchFamily="34" charset="0"/>
                  <a:cs typeface="Arial"/>
                </a:rPr>
                <a:t> </a:t>
              </a:r>
              <a:r>
                <a:rPr lang="en-GB" sz="1200" spc="-20" dirty="0">
                  <a:solidFill>
                    <a:srgbClr val="231F20"/>
                  </a:solidFill>
                  <a:latin typeface="HelveticaNeueLT Pro 45 Lt" panose="020B0403020202020204" pitchFamily="34" charset="0"/>
                  <a:cs typeface="Arial"/>
                </a:rPr>
                <a:t>class</a:t>
              </a:r>
              <a:r>
                <a:rPr lang="en-GB" sz="1200" spc="-45" dirty="0">
                  <a:solidFill>
                    <a:srgbClr val="231F20"/>
                  </a:solidFill>
                  <a:latin typeface="HelveticaNeueLT Pro 45 Lt" panose="020B0403020202020204" pitchFamily="34" charset="0"/>
                  <a:cs typeface="Arial"/>
                </a:rPr>
                <a:t> </a:t>
              </a:r>
              <a:r>
                <a:rPr lang="en-GB" sz="1200" spc="-10" dirty="0">
                  <a:solidFill>
                    <a:srgbClr val="231F20"/>
                  </a:solidFill>
                  <a:latin typeface="HelveticaNeueLT Pro 45 Lt" panose="020B0403020202020204" pitchFamily="34" charset="0"/>
                  <a:cs typeface="Arial"/>
                </a:rPr>
                <a:t>first.</a:t>
              </a:r>
              <a:endParaRPr lang="en-GB" sz="1200" dirty="0">
                <a:latin typeface="HelveticaNeueLT Pro 45 Lt" panose="020B0403020202020204" pitchFamily="34" charset="0"/>
                <a:cs typeface="Arial"/>
              </a:endParaRPr>
            </a:p>
            <a:p>
              <a:pPr marL="241300" indent="-228600">
                <a:lnSpc>
                  <a:spcPts val="1800"/>
                </a:lnSpc>
                <a:buClr>
                  <a:srgbClr val="DC2327"/>
                </a:buClr>
                <a:buSzPct val="150000"/>
                <a:buChar char="-"/>
                <a:tabLst>
                  <a:tab pos="240665" algn="l"/>
                  <a:tab pos="241300" algn="l"/>
                </a:tabLst>
              </a:pPr>
              <a:r>
                <a:rPr lang="en-GB" sz="1200" spc="-10" dirty="0">
                  <a:solidFill>
                    <a:srgbClr val="231F20"/>
                  </a:solidFill>
                  <a:latin typeface="HelveticaNeueLT Pro 45 Lt" panose="020B0403020202020204" pitchFamily="34" charset="0"/>
                  <a:cs typeface="Arial"/>
                </a:rPr>
                <a:t>In</a:t>
              </a:r>
              <a:r>
                <a:rPr lang="en-GB" sz="1200" spc="-35" dirty="0">
                  <a:solidFill>
                    <a:srgbClr val="231F20"/>
                  </a:solidFill>
                  <a:latin typeface="HelveticaNeueLT Pro 45 Lt" panose="020B0403020202020204" pitchFamily="34" charset="0"/>
                  <a:cs typeface="Arial"/>
                </a:rPr>
                <a:t> </a:t>
              </a:r>
              <a:r>
                <a:rPr lang="en-GB" sz="1200" spc="-10" dirty="0">
                  <a:solidFill>
                    <a:srgbClr val="231F20"/>
                  </a:solidFill>
                  <a:latin typeface="HelveticaNeueLT Pro 45 Lt" panose="020B0403020202020204" pitchFamily="34" charset="0"/>
                  <a:cs typeface="Arial"/>
                </a:rPr>
                <a:t>addition</a:t>
              </a:r>
              <a:r>
                <a:rPr lang="en-GB" sz="1200" spc="-30" dirty="0">
                  <a:solidFill>
                    <a:srgbClr val="231F20"/>
                  </a:solidFill>
                  <a:latin typeface="HelveticaNeueLT Pro 45 Lt" panose="020B0403020202020204" pitchFamily="34" charset="0"/>
                  <a:cs typeface="Arial"/>
                </a:rPr>
                <a:t> </a:t>
              </a:r>
              <a:r>
                <a:rPr lang="en-GB" sz="1200" dirty="0">
                  <a:solidFill>
                    <a:srgbClr val="231F20"/>
                  </a:solidFill>
                  <a:latin typeface="HelveticaNeueLT Pro 45 Lt" panose="020B0403020202020204" pitchFamily="34" charset="0"/>
                  <a:cs typeface="Arial"/>
                </a:rPr>
                <a:t>to</a:t>
              </a:r>
              <a:r>
                <a:rPr lang="en-GB" sz="1200" spc="-30" dirty="0">
                  <a:solidFill>
                    <a:srgbClr val="231F20"/>
                  </a:solidFill>
                  <a:latin typeface="HelveticaNeueLT Pro 45 Lt" panose="020B0403020202020204" pitchFamily="34" charset="0"/>
                  <a:cs typeface="Arial"/>
                </a:rPr>
                <a:t> </a:t>
              </a:r>
              <a:r>
                <a:rPr lang="en-GB" sz="1200" dirty="0">
                  <a:solidFill>
                    <a:srgbClr val="231F20"/>
                  </a:solidFill>
                  <a:latin typeface="HelveticaNeueLT Pro 45 Lt" panose="020B0403020202020204" pitchFamily="34" charset="0"/>
                  <a:cs typeface="Arial"/>
                </a:rPr>
                <a:t>the</a:t>
              </a:r>
              <a:r>
                <a:rPr lang="en-GB" sz="1200" spc="-30" dirty="0">
                  <a:solidFill>
                    <a:srgbClr val="231F20"/>
                  </a:solidFill>
                  <a:latin typeface="HelveticaNeueLT Pro 45 Lt" panose="020B0403020202020204" pitchFamily="34" charset="0"/>
                  <a:cs typeface="Arial"/>
                </a:rPr>
                <a:t> be calm</a:t>
              </a:r>
              <a:r>
                <a:rPr lang="en-GB" sz="1200" i="1" spc="-30" dirty="0">
                  <a:solidFill>
                    <a:srgbClr val="231F20"/>
                  </a:solidFill>
                  <a:latin typeface="HelveticaNeueLT Pro 45 Lt" panose="020B0403020202020204" pitchFamily="34" charset="0"/>
                  <a:cs typeface="Arial"/>
                </a:rPr>
                <a:t> </a:t>
              </a:r>
              <a:r>
                <a:rPr lang="en-GB" sz="1200" spc="-20" dirty="0">
                  <a:solidFill>
                    <a:srgbClr val="231F20"/>
                  </a:solidFill>
                  <a:latin typeface="HelveticaNeueLT Pro 45 Lt" panose="020B0403020202020204" pitchFamily="34" charset="0"/>
                  <a:cs typeface="Arial"/>
                </a:rPr>
                <a:t>activities,</a:t>
              </a:r>
              <a:r>
                <a:rPr lang="en-GB" sz="1200" spc="-30" dirty="0">
                  <a:solidFill>
                    <a:srgbClr val="231F20"/>
                  </a:solidFill>
                  <a:latin typeface="HelveticaNeueLT Pro 45 Lt" panose="020B0403020202020204" pitchFamily="34" charset="0"/>
                  <a:cs typeface="Arial"/>
                </a:rPr>
                <a:t> </a:t>
              </a:r>
              <a:r>
                <a:rPr lang="en-GB" sz="1200" spc="-25" dirty="0">
                  <a:solidFill>
                    <a:srgbClr val="231F20"/>
                  </a:solidFill>
                  <a:latin typeface="HelveticaNeueLT Pro 45 Lt" panose="020B0403020202020204" pitchFamily="34" charset="0"/>
                  <a:cs typeface="Arial"/>
                </a:rPr>
                <a:t>encourage</a:t>
              </a:r>
              <a:r>
                <a:rPr lang="en-GB" sz="1200" spc="-30" dirty="0">
                  <a:solidFill>
                    <a:srgbClr val="231F20"/>
                  </a:solidFill>
                  <a:latin typeface="HelveticaNeueLT Pro 45 Lt" panose="020B0403020202020204" pitchFamily="34" charset="0"/>
                  <a:cs typeface="Arial"/>
                </a:rPr>
                <a:t> learners </a:t>
              </a:r>
              <a:r>
                <a:rPr lang="en-GB" sz="1200" dirty="0">
                  <a:solidFill>
                    <a:srgbClr val="231F20"/>
                  </a:solidFill>
                  <a:latin typeface="HelveticaNeueLT Pro 45 Lt" panose="020B0403020202020204" pitchFamily="34" charset="0"/>
                  <a:cs typeface="Arial"/>
                </a:rPr>
                <a:t>to</a:t>
              </a:r>
              <a:r>
                <a:rPr lang="en-GB" sz="1200" spc="-30" dirty="0">
                  <a:solidFill>
                    <a:srgbClr val="231F20"/>
                  </a:solidFill>
                  <a:latin typeface="HelveticaNeueLT Pro 45 Lt" panose="020B0403020202020204" pitchFamily="34" charset="0"/>
                  <a:cs typeface="Arial"/>
                </a:rPr>
                <a:t> </a:t>
              </a:r>
              <a:r>
                <a:rPr lang="en-GB" sz="1200" spc="-25" dirty="0">
                  <a:solidFill>
                    <a:srgbClr val="231F20"/>
                  </a:solidFill>
                  <a:latin typeface="HelveticaNeueLT Pro 45 Lt" panose="020B0403020202020204" pitchFamily="34" charset="0"/>
                  <a:cs typeface="Arial"/>
                </a:rPr>
                <a:t>share things</a:t>
              </a:r>
              <a:r>
                <a:rPr lang="en-GB" sz="1200" spc="-30" dirty="0">
                  <a:solidFill>
                    <a:srgbClr val="231F20"/>
                  </a:solidFill>
                  <a:latin typeface="HelveticaNeueLT Pro 45 Lt" panose="020B0403020202020204" pitchFamily="34" charset="0"/>
                  <a:cs typeface="Arial"/>
                </a:rPr>
                <a:t> </a:t>
              </a:r>
              <a:r>
                <a:rPr lang="en-GB" sz="1200" dirty="0">
                  <a:solidFill>
                    <a:srgbClr val="231F20"/>
                  </a:solidFill>
                  <a:latin typeface="HelveticaNeueLT Pro 45 Lt" panose="020B0403020202020204" pitchFamily="34" charset="0"/>
                  <a:cs typeface="Arial"/>
                </a:rPr>
                <a:t>that</a:t>
              </a:r>
              <a:r>
                <a:rPr lang="en-GB" sz="1200" spc="-30" dirty="0">
                  <a:solidFill>
                    <a:srgbClr val="231F20"/>
                  </a:solidFill>
                  <a:latin typeface="HelveticaNeueLT Pro 45 Lt" panose="020B0403020202020204" pitchFamily="34" charset="0"/>
                  <a:cs typeface="Arial"/>
                </a:rPr>
                <a:t> </a:t>
              </a:r>
              <a:r>
                <a:rPr lang="en-GB" sz="1200" spc="-20" dirty="0">
                  <a:solidFill>
                    <a:srgbClr val="231F20"/>
                  </a:solidFill>
                  <a:latin typeface="HelveticaNeueLT Pro 45 Lt" panose="020B0403020202020204" pitchFamily="34" charset="0"/>
                  <a:cs typeface="Arial"/>
                </a:rPr>
                <a:t>help</a:t>
              </a:r>
              <a:endParaRPr lang="en-GB" sz="1200" dirty="0">
                <a:latin typeface="HelveticaNeueLT Pro 45 Lt" panose="020B0403020202020204" pitchFamily="34" charset="0"/>
                <a:cs typeface="Arial"/>
              </a:endParaRPr>
            </a:p>
            <a:p>
              <a:pPr marL="241300">
                <a:lnSpc>
                  <a:spcPts val="1380"/>
                </a:lnSpc>
              </a:pPr>
              <a:r>
                <a:rPr sz="1200" dirty="0">
                  <a:solidFill>
                    <a:srgbClr val="231F20"/>
                  </a:solidFill>
                  <a:latin typeface="HelveticaNeueLT Pro 45 Lt" panose="020B0403020202020204" pitchFamily="34" charset="0"/>
                  <a:cs typeface="Arial"/>
                </a:rPr>
                <a:t>them</a:t>
              </a:r>
              <a:r>
                <a:rPr sz="1200" spc="-4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cope</a:t>
              </a:r>
              <a:r>
                <a:rPr sz="1200" spc="-35"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when</a:t>
              </a:r>
              <a:r>
                <a:rPr sz="1200" spc="-35"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they’re</a:t>
              </a:r>
              <a:r>
                <a:rPr sz="1200" spc="-40" dirty="0">
                  <a:solidFill>
                    <a:srgbClr val="231F20"/>
                  </a:solidFill>
                  <a:latin typeface="HelveticaNeueLT Pro 45 Lt" panose="020B0403020202020204" pitchFamily="34" charset="0"/>
                  <a:cs typeface="Arial"/>
                </a:rPr>
                <a:t> </a:t>
              </a:r>
              <a:r>
                <a:rPr sz="1200" spc="-30" dirty="0">
                  <a:solidFill>
                    <a:srgbClr val="231F20"/>
                  </a:solidFill>
                  <a:latin typeface="HelveticaNeueLT Pro 45 Lt" panose="020B0403020202020204" pitchFamily="34" charset="0"/>
                  <a:cs typeface="Arial"/>
                </a:rPr>
                <a:t>feeling</a:t>
              </a:r>
              <a:r>
                <a:rPr sz="1200" spc="-35" dirty="0">
                  <a:solidFill>
                    <a:srgbClr val="231F20"/>
                  </a:solidFill>
                  <a:latin typeface="HelveticaNeueLT Pro 45 Lt" panose="020B0403020202020204" pitchFamily="34" charset="0"/>
                  <a:cs typeface="Arial"/>
                </a:rPr>
                <a:t> </a:t>
              </a:r>
              <a:r>
                <a:rPr sz="1200" spc="-30" dirty="0">
                  <a:solidFill>
                    <a:srgbClr val="231F20"/>
                  </a:solidFill>
                  <a:latin typeface="HelveticaNeueLT Pro 45 Lt" panose="020B0403020202020204" pitchFamily="34" charset="0"/>
                  <a:cs typeface="Arial"/>
                </a:rPr>
                <a:t>challenging</a:t>
              </a:r>
              <a:r>
                <a:rPr sz="1200" spc="-35"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emotions.</a:t>
              </a:r>
              <a:r>
                <a:rPr sz="1200" spc="-40" dirty="0">
                  <a:solidFill>
                    <a:srgbClr val="231F20"/>
                  </a:solidFill>
                  <a:latin typeface="HelveticaNeueLT Pro 45 Lt" panose="020B0403020202020204" pitchFamily="34" charset="0"/>
                  <a:cs typeface="Arial"/>
                </a:rPr>
                <a:t> </a:t>
              </a:r>
              <a:r>
                <a:rPr sz="1200" spc="-35" dirty="0">
                  <a:solidFill>
                    <a:srgbClr val="231F20"/>
                  </a:solidFill>
                  <a:latin typeface="HelveticaNeueLT Pro 45 Lt" panose="020B0403020202020204" pitchFamily="34" charset="0"/>
                  <a:cs typeface="Arial"/>
                </a:rPr>
                <a:t>This </a:t>
              </a:r>
              <a:r>
                <a:rPr sz="1200" dirty="0">
                  <a:solidFill>
                    <a:srgbClr val="231F20"/>
                  </a:solidFill>
                  <a:latin typeface="HelveticaNeueLT Pro 45 Lt" panose="020B0403020202020204" pitchFamily="34" charset="0"/>
                  <a:cs typeface="Arial"/>
                </a:rPr>
                <a:t>could</a:t>
              </a:r>
              <a:r>
                <a:rPr sz="1200" spc="-35"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be</a:t>
              </a:r>
              <a:r>
                <a:rPr sz="1200" spc="-40"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using</a:t>
              </a:r>
              <a:r>
                <a:rPr sz="1200" spc="-35"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apps,</a:t>
              </a:r>
              <a:endParaRPr sz="1200" dirty="0">
                <a:latin typeface="HelveticaNeueLT Pro 45 Lt" panose="020B0403020202020204" pitchFamily="34" charset="0"/>
                <a:cs typeface="Arial"/>
              </a:endParaRPr>
            </a:p>
            <a:p>
              <a:pPr marL="241300">
                <a:lnSpc>
                  <a:spcPct val="100000"/>
                </a:lnSpc>
              </a:pPr>
              <a:r>
                <a:rPr sz="1200" spc="-25" dirty="0">
                  <a:solidFill>
                    <a:srgbClr val="231F20"/>
                  </a:solidFill>
                  <a:latin typeface="HelveticaNeueLT Pro 45 Lt" panose="020B0403020202020204" pitchFamily="34" charset="0"/>
                  <a:cs typeface="Arial"/>
                </a:rPr>
                <a:t>playing</a:t>
              </a:r>
              <a:r>
                <a:rPr sz="1200" spc="-30"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games,</a:t>
              </a:r>
              <a:r>
                <a:rPr sz="1200" spc="-30" dirty="0">
                  <a:solidFill>
                    <a:srgbClr val="231F20"/>
                  </a:solidFill>
                  <a:latin typeface="HelveticaNeueLT Pro 45 Lt" panose="020B0403020202020204" pitchFamily="34" charset="0"/>
                  <a:cs typeface="Arial"/>
                </a:rPr>
                <a:t> </a:t>
              </a:r>
              <a:r>
                <a:rPr sz="1200" spc="-25" dirty="0">
                  <a:solidFill>
                    <a:srgbClr val="231F20"/>
                  </a:solidFill>
                  <a:latin typeface="HelveticaNeueLT Pro 45 Lt" panose="020B0403020202020204" pitchFamily="34" charset="0"/>
                  <a:cs typeface="Arial"/>
                </a:rPr>
                <a:t>physical</a:t>
              </a:r>
              <a:r>
                <a:rPr sz="1200" spc="-30" dirty="0">
                  <a:solidFill>
                    <a:srgbClr val="231F20"/>
                  </a:solidFill>
                  <a:latin typeface="HelveticaNeueLT Pro 45 Lt" panose="020B0403020202020204" pitchFamily="34" charset="0"/>
                  <a:cs typeface="Arial"/>
                </a:rPr>
                <a:t> </a:t>
              </a:r>
              <a:r>
                <a:rPr sz="1200" spc="-20" dirty="0">
                  <a:solidFill>
                    <a:srgbClr val="231F20"/>
                  </a:solidFill>
                  <a:latin typeface="HelveticaNeueLT Pro 45 Lt" panose="020B0403020202020204" pitchFamily="34" charset="0"/>
                  <a:cs typeface="Arial"/>
                </a:rPr>
                <a:t>activities,</a:t>
              </a:r>
              <a:r>
                <a:rPr sz="1200" spc="-30" dirty="0">
                  <a:solidFill>
                    <a:srgbClr val="231F20"/>
                  </a:solidFill>
                  <a:latin typeface="HelveticaNeueLT Pro 45 Lt" panose="020B0403020202020204" pitchFamily="34" charset="0"/>
                  <a:cs typeface="Arial"/>
                </a:rPr>
                <a:t> </a:t>
              </a:r>
              <a:r>
                <a:rPr sz="1200" spc="-20" dirty="0">
                  <a:solidFill>
                    <a:srgbClr val="231F20"/>
                  </a:solidFill>
                  <a:latin typeface="HelveticaNeueLT Pro 45 Lt" panose="020B0403020202020204" pitchFamily="34" charset="0"/>
                  <a:cs typeface="Arial"/>
                </a:rPr>
                <a:t>etc.</a:t>
              </a:r>
              <a:endParaRPr sz="1200" dirty="0">
                <a:latin typeface="HelveticaNeueLT Pro 45 Lt" panose="020B0403020202020204" pitchFamily="34" charset="0"/>
                <a:cs typeface="Arial"/>
              </a:endParaRPr>
            </a:p>
          </p:txBody>
        </p:sp>
        <p:sp>
          <p:nvSpPr>
            <p:cNvPr id="26" name="object 9">
              <a:extLst>
                <a:ext uri="{FF2B5EF4-FFF2-40B4-BE49-F238E27FC236}">
                  <a16:creationId xmlns:a16="http://schemas.microsoft.com/office/drawing/2014/main" id="{9B6108AF-F9DC-6416-3DAA-4D64C4092B73}"/>
                </a:ext>
              </a:extLst>
            </p:cNvPr>
            <p:cNvSpPr>
              <a:spLocks noGrp="1" noRot="1" noMove="1" noResize="1" noEditPoints="1" noAdjustHandles="1" noChangeArrowheads="1" noChangeShapeType="1"/>
            </p:cNvSpPr>
            <p:nvPr/>
          </p:nvSpPr>
          <p:spPr>
            <a:xfrm>
              <a:off x="4340950" y="4464005"/>
              <a:ext cx="5870575" cy="1175385"/>
            </a:xfrm>
            <a:custGeom>
              <a:avLst/>
              <a:gdLst/>
              <a:ahLst/>
              <a:cxnLst/>
              <a:rect l="l" t="t" r="r" b="b"/>
              <a:pathLst>
                <a:path w="587057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5717946" y="1175296"/>
                  </a:lnTo>
                  <a:lnTo>
                    <a:pt x="5766119" y="1167527"/>
                  </a:lnTo>
                  <a:lnTo>
                    <a:pt x="5807955" y="1145893"/>
                  </a:lnTo>
                  <a:lnTo>
                    <a:pt x="5840944" y="1112904"/>
                  </a:lnTo>
                  <a:lnTo>
                    <a:pt x="5862577" y="1071069"/>
                  </a:lnTo>
                  <a:lnTo>
                    <a:pt x="5870346" y="1022896"/>
                  </a:lnTo>
                  <a:lnTo>
                    <a:pt x="5870346" y="152399"/>
                  </a:lnTo>
                  <a:lnTo>
                    <a:pt x="5862577" y="104231"/>
                  </a:lnTo>
                  <a:lnTo>
                    <a:pt x="5840944" y="62396"/>
                  </a:lnTo>
                  <a:lnTo>
                    <a:pt x="5807955" y="29405"/>
                  </a:lnTo>
                  <a:lnTo>
                    <a:pt x="5766119" y="7769"/>
                  </a:lnTo>
                  <a:lnTo>
                    <a:pt x="5717946" y="0"/>
                  </a:lnTo>
                  <a:lnTo>
                    <a:pt x="152400" y="0"/>
                  </a:lnTo>
                  <a:close/>
                </a:path>
              </a:pathLst>
            </a:custGeom>
            <a:ln w="25399">
              <a:solidFill>
                <a:srgbClr val="231F20"/>
              </a:solidFill>
            </a:ln>
          </p:spPr>
          <p:txBody>
            <a:bodyPr wrap="square" lIns="0" tIns="0" rIns="0" bIns="0" rtlCol="0"/>
            <a:lstStyle/>
            <a:p>
              <a:endParaRPr/>
            </a:p>
          </p:txBody>
        </p:sp>
        <p:sp>
          <p:nvSpPr>
            <p:cNvPr id="27" name="object 10">
              <a:extLst>
                <a:ext uri="{FF2B5EF4-FFF2-40B4-BE49-F238E27FC236}">
                  <a16:creationId xmlns:a16="http://schemas.microsoft.com/office/drawing/2014/main" id="{C68254A1-810D-132D-D342-D84794C5F755}"/>
                </a:ext>
              </a:extLst>
            </p:cNvPr>
            <p:cNvSpPr txBox="1">
              <a:spLocks noGrp="1" noRot="1" noMove="1" noResize="1" noEditPoints="1" noAdjustHandles="1" noChangeArrowheads="1" noChangeShapeType="1"/>
            </p:cNvSpPr>
            <p:nvPr/>
          </p:nvSpPr>
          <p:spPr>
            <a:xfrm>
              <a:off x="4484949" y="2122967"/>
              <a:ext cx="5525135" cy="1854200"/>
            </a:xfrm>
            <a:prstGeom prst="rect">
              <a:avLst/>
            </a:prstGeom>
          </p:spPr>
          <p:txBody>
            <a:bodyPr vert="horz" wrap="square" lIns="0" tIns="12700" rIns="0" bIns="0" rtlCol="0" anchor="t">
              <a:spAutoFit/>
            </a:bodyPr>
            <a:lstStyle/>
            <a:p>
              <a:pPr marL="241300" indent="-228600">
                <a:lnSpc>
                  <a:spcPct val="100000"/>
                </a:lnSpc>
                <a:spcBef>
                  <a:spcPts val="100"/>
                </a:spcBef>
                <a:buClr>
                  <a:srgbClr val="DC2327"/>
                </a:buClr>
                <a:buAutoNum type="arabicPeriod"/>
                <a:tabLst>
                  <a:tab pos="241300" algn="l"/>
                </a:tabLst>
              </a:pPr>
              <a:r>
                <a:rPr sz="1200" spc="-30" dirty="0">
                  <a:solidFill>
                    <a:srgbClr val="231F20"/>
                  </a:solidFill>
                  <a:latin typeface="HelveticaNeueLT Pro 45 Lt" panose="020B0403020202020204" pitchFamily="34" charset="0"/>
                  <a:cs typeface="Arial"/>
                </a:rPr>
                <a:t>Invite learners </a:t>
              </a:r>
              <a:r>
                <a:rPr sz="1200" dirty="0">
                  <a:solidFill>
                    <a:srgbClr val="231F20"/>
                  </a:solidFill>
                  <a:latin typeface="HelveticaNeueLT Pro 45 Lt" panose="020B0403020202020204" pitchFamily="34" charset="0"/>
                  <a:cs typeface="Arial"/>
                </a:rPr>
                <a:t>to</a:t>
              </a:r>
              <a:r>
                <a:rPr sz="1200" spc="-3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start</a:t>
              </a:r>
              <a:r>
                <a:rPr sz="1200" spc="-3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by</a:t>
              </a:r>
              <a:r>
                <a:rPr sz="1200" spc="-25"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taking</a:t>
              </a:r>
              <a:r>
                <a:rPr sz="1200" spc="-3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a</a:t>
              </a:r>
              <a:r>
                <a:rPr sz="1200" spc="-30" dirty="0">
                  <a:solidFill>
                    <a:srgbClr val="231F20"/>
                  </a:solidFill>
                  <a:latin typeface="HelveticaNeueLT Pro 45 Lt" panose="020B0403020202020204" pitchFamily="34" charset="0"/>
                  <a:cs typeface="Arial"/>
                </a:rPr>
                <a:t> </a:t>
              </a:r>
              <a:r>
                <a:rPr sz="1200" spc="-20" dirty="0">
                  <a:solidFill>
                    <a:srgbClr val="231F20"/>
                  </a:solidFill>
                  <a:latin typeface="HelveticaNeueLT Pro 45 Lt" panose="020B0403020202020204" pitchFamily="34" charset="0"/>
                  <a:cs typeface="Arial"/>
                </a:rPr>
                <a:t>pause</a:t>
              </a:r>
              <a:r>
                <a:rPr sz="1200" spc="-30" dirty="0">
                  <a:solidFill>
                    <a:srgbClr val="231F20"/>
                  </a:solidFill>
                  <a:latin typeface="HelveticaNeueLT Pro 45 Lt" panose="020B0403020202020204" pitchFamily="34" charset="0"/>
                  <a:cs typeface="Arial"/>
                </a:rPr>
                <a:t> </a:t>
              </a:r>
              <a:r>
                <a:rPr sz="1200" spc="-20" dirty="0">
                  <a:solidFill>
                    <a:srgbClr val="231F20"/>
                  </a:solidFill>
                  <a:latin typeface="HelveticaNeueLT Pro 45 Lt" panose="020B0403020202020204" pitchFamily="34" charset="0"/>
                  <a:cs typeface="Arial"/>
                </a:rPr>
                <a:t>[</a:t>
              </a:r>
              <a:r>
                <a:rPr lang="en-GB" sz="1200" spc="-20" dirty="0">
                  <a:solidFill>
                    <a:srgbClr val="231F20"/>
                  </a:solidFill>
                  <a:latin typeface="HelveticaNeueLT Pro 45 Lt" panose="020B0403020202020204" pitchFamily="34" charset="0"/>
                  <a:cs typeface="Arial"/>
                </a:rPr>
                <a:t>3]</a:t>
              </a:r>
              <a:r>
                <a:rPr sz="1200" spc="-20" dirty="0">
                  <a:solidFill>
                    <a:srgbClr val="231F20"/>
                  </a:solidFill>
                  <a:latin typeface="HelveticaNeueLT Pro 45 Lt" panose="020B0403020202020204" pitchFamily="34" charset="0"/>
                  <a:cs typeface="Arial"/>
                </a:rPr>
                <a:t>.</a:t>
              </a:r>
              <a:endParaRPr sz="1200" dirty="0">
                <a:latin typeface="HelveticaNeueLT Pro 45 Lt" panose="020B0403020202020204" pitchFamily="34" charset="0"/>
                <a:cs typeface="Arial"/>
              </a:endParaRPr>
            </a:p>
            <a:p>
              <a:pPr marL="241300" indent="-228600">
                <a:buClr>
                  <a:srgbClr val="DC2327"/>
                </a:buClr>
                <a:buAutoNum type="arabicPeriod"/>
                <a:tabLst>
                  <a:tab pos="241300" algn="l"/>
                </a:tabLst>
              </a:pPr>
              <a:r>
                <a:rPr sz="1200" spc="-35" dirty="0">
                  <a:solidFill>
                    <a:srgbClr val="231F20"/>
                  </a:solidFill>
                  <a:latin typeface="HelveticaNeueLT Pro 45 Lt"/>
                  <a:cs typeface="Arial"/>
                </a:rPr>
                <a:t>Review</a:t>
              </a:r>
              <a:r>
                <a:rPr sz="1200" spc="-40" dirty="0">
                  <a:solidFill>
                    <a:srgbClr val="231F20"/>
                  </a:solidFill>
                  <a:latin typeface="HelveticaNeueLT Pro 45 Lt"/>
                  <a:cs typeface="Arial"/>
                </a:rPr>
                <a:t> </a:t>
              </a:r>
              <a:r>
                <a:rPr sz="1200" dirty="0">
                  <a:solidFill>
                    <a:srgbClr val="231F20"/>
                  </a:solidFill>
                  <a:latin typeface="HelveticaNeueLT Pro 45 Lt"/>
                  <a:cs typeface="Arial"/>
                </a:rPr>
                <a:t>the</a:t>
              </a:r>
              <a:r>
                <a:rPr sz="1200" spc="-40" dirty="0">
                  <a:solidFill>
                    <a:srgbClr val="231F20"/>
                  </a:solidFill>
                  <a:latin typeface="HelveticaNeueLT Pro 45 Lt"/>
                  <a:cs typeface="Arial"/>
                </a:rPr>
                <a:t> </a:t>
              </a:r>
              <a:r>
                <a:rPr sz="1200" spc="-20" dirty="0">
                  <a:solidFill>
                    <a:srgbClr val="231F20"/>
                  </a:solidFill>
                  <a:latin typeface="HelveticaNeueLT Pro 45 Lt"/>
                  <a:cs typeface="Arial"/>
                </a:rPr>
                <a:t>objective</a:t>
              </a:r>
              <a:r>
                <a:rPr sz="1200" spc="-35" dirty="0">
                  <a:solidFill>
                    <a:srgbClr val="231F20"/>
                  </a:solidFill>
                  <a:latin typeface="HelveticaNeueLT Pro 45 Lt"/>
                  <a:cs typeface="Arial"/>
                </a:rPr>
                <a:t> </a:t>
              </a:r>
              <a:r>
                <a:rPr sz="1200" dirty="0">
                  <a:solidFill>
                    <a:srgbClr val="231F20"/>
                  </a:solidFill>
                  <a:latin typeface="HelveticaNeueLT Pro 45 Lt"/>
                  <a:cs typeface="Arial"/>
                </a:rPr>
                <a:t>and</a:t>
              </a:r>
              <a:r>
                <a:rPr lang="en-GB" sz="1200" spc="-40" dirty="0">
                  <a:solidFill>
                    <a:srgbClr val="231F20"/>
                  </a:solidFill>
                  <a:latin typeface="HelveticaNeueLT Pro 45 Lt"/>
                  <a:cs typeface="Arial"/>
                </a:rPr>
                <a:t> the b</a:t>
              </a:r>
              <a:r>
                <a:rPr sz="1200" dirty="0" err="1">
                  <a:solidFill>
                    <a:srgbClr val="231F20"/>
                  </a:solidFill>
                  <a:latin typeface="HelveticaNeueLT Pro 45 Lt"/>
                  <a:cs typeface="Arial"/>
                </a:rPr>
                <a:t>ig</a:t>
              </a:r>
              <a:r>
                <a:rPr sz="1200" spc="-40" dirty="0">
                  <a:solidFill>
                    <a:srgbClr val="231F20"/>
                  </a:solidFill>
                  <a:latin typeface="HelveticaNeueLT Pro 45 Lt"/>
                  <a:cs typeface="Arial"/>
                </a:rPr>
                <a:t> </a:t>
              </a:r>
              <a:r>
                <a:rPr lang="en-GB" sz="1200" spc="-20" dirty="0">
                  <a:solidFill>
                    <a:srgbClr val="231F20"/>
                  </a:solidFill>
                  <a:latin typeface="HelveticaNeueLT Pro 45 Lt"/>
                  <a:cs typeface="Arial"/>
                </a:rPr>
                <a:t>q</a:t>
              </a:r>
              <a:r>
                <a:rPr sz="1200" spc="-20" dirty="0" err="1">
                  <a:solidFill>
                    <a:srgbClr val="231F20"/>
                  </a:solidFill>
                  <a:latin typeface="HelveticaNeueLT Pro 45 Lt"/>
                  <a:cs typeface="Arial"/>
                </a:rPr>
                <a:t>uestion</a:t>
              </a:r>
              <a:r>
                <a:rPr sz="1200" spc="-35" dirty="0">
                  <a:solidFill>
                    <a:srgbClr val="231F20"/>
                  </a:solidFill>
                  <a:latin typeface="HelveticaNeueLT Pro 45 Lt"/>
                  <a:cs typeface="Arial"/>
                </a:rPr>
                <a:t> </a:t>
              </a:r>
              <a:r>
                <a:rPr sz="1200" spc="-10" dirty="0">
                  <a:solidFill>
                    <a:srgbClr val="231F20"/>
                  </a:solidFill>
                  <a:latin typeface="HelveticaNeueLT Pro 45 Lt"/>
                  <a:cs typeface="Arial"/>
                </a:rPr>
                <a:t>[</a:t>
              </a:r>
              <a:r>
                <a:rPr lang="en-GB" sz="1200" spc="-10" dirty="0">
                  <a:solidFill>
                    <a:srgbClr val="231F20"/>
                  </a:solidFill>
                  <a:latin typeface="HelveticaNeueLT Pro 45 Lt"/>
                  <a:cs typeface="Arial"/>
                </a:rPr>
                <a:t>4,5</a:t>
              </a:r>
              <a:r>
                <a:rPr sz="1200" spc="-10" dirty="0">
                  <a:solidFill>
                    <a:srgbClr val="231F20"/>
                  </a:solidFill>
                  <a:latin typeface="HelveticaNeueLT Pro 45 Lt"/>
                  <a:cs typeface="Arial"/>
                </a:rPr>
                <a:t>].</a:t>
              </a:r>
              <a:endParaRPr sz="1200" dirty="0">
                <a:latin typeface="HelveticaNeueLT Pro 45 Lt"/>
                <a:cs typeface="Arial"/>
              </a:endParaRPr>
            </a:p>
            <a:p>
              <a:pPr marL="241300" indent="-228600">
                <a:lnSpc>
                  <a:spcPct val="100000"/>
                </a:lnSpc>
                <a:buClr>
                  <a:srgbClr val="DC2327"/>
                </a:buClr>
                <a:buAutoNum type="arabicPeriod"/>
                <a:tabLst>
                  <a:tab pos="241300" algn="l"/>
                </a:tabLst>
              </a:pPr>
              <a:r>
                <a:rPr sz="1200" spc="-20" dirty="0">
                  <a:solidFill>
                    <a:srgbClr val="231F20"/>
                  </a:solidFill>
                  <a:latin typeface="HelveticaNeueLT Pro 45 Lt" panose="020B0403020202020204" pitchFamily="34" charset="0"/>
                  <a:cs typeface="Arial"/>
                </a:rPr>
                <a:t>If</a:t>
              </a:r>
              <a:r>
                <a:rPr sz="1200" spc="-30" dirty="0">
                  <a:solidFill>
                    <a:srgbClr val="231F20"/>
                  </a:solidFill>
                  <a:latin typeface="HelveticaNeueLT Pro 45 Lt" panose="020B0403020202020204" pitchFamily="34" charset="0"/>
                  <a:cs typeface="Arial"/>
                </a:rPr>
                <a:t> learners</a:t>
              </a:r>
              <a:r>
                <a:rPr sz="1200" spc="-25" dirty="0">
                  <a:solidFill>
                    <a:srgbClr val="231F20"/>
                  </a:solidFill>
                  <a:latin typeface="HelveticaNeueLT Pro 45 Lt" panose="020B0403020202020204" pitchFamily="34" charset="0"/>
                  <a:cs typeface="Arial"/>
                </a:rPr>
                <a:t> </a:t>
              </a:r>
              <a:r>
                <a:rPr sz="1200" spc="-20" dirty="0">
                  <a:solidFill>
                    <a:srgbClr val="231F20"/>
                  </a:solidFill>
                  <a:latin typeface="HelveticaNeueLT Pro 45 Lt" panose="020B0403020202020204" pitchFamily="34" charset="0"/>
                  <a:cs typeface="Arial"/>
                </a:rPr>
                <a:t>haven’t</a:t>
              </a:r>
              <a:r>
                <a:rPr sz="1200" spc="-25"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met</a:t>
              </a:r>
              <a:r>
                <a:rPr sz="1200" spc="-30" dirty="0">
                  <a:solidFill>
                    <a:srgbClr val="231F20"/>
                  </a:solidFill>
                  <a:latin typeface="HelveticaNeueLT Pro 45 Lt" panose="020B0403020202020204" pitchFamily="34" charset="0"/>
                  <a:cs typeface="Arial"/>
                </a:rPr>
                <a:t> </a:t>
              </a:r>
              <a:r>
                <a:rPr sz="1200" spc="-35" dirty="0">
                  <a:solidFill>
                    <a:srgbClr val="231F20"/>
                  </a:solidFill>
                  <a:latin typeface="HelveticaNeueLT Pro 45 Lt" panose="020B0403020202020204" pitchFamily="34" charset="0"/>
                  <a:cs typeface="Arial"/>
                </a:rPr>
                <a:t>Charlie</a:t>
              </a:r>
              <a:r>
                <a:rPr sz="1200" spc="-25" dirty="0">
                  <a:solidFill>
                    <a:srgbClr val="231F20"/>
                  </a:solidFill>
                  <a:latin typeface="HelveticaNeueLT Pro 45 Lt" panose="020B0403020202020204" pitchFamily="34" charset="0"/>
                  <a:cs typeface="Arial"/>
                </a:rPr>
                <a:t> </a:t>
              </a:r>
              <a:r>
                <a:rPr sz="1200" spc="-20" dirty="0">
                  <a:solidFill>
                    <a:srgbClr val="231F20"/>
                  </a:solidFill>
                  <a:latin typeface="HelveticaNeueLT Pro 45 Lt" panose="020B0403020202020204" pitchFamily="34" charset="0"/>
                  <a:cs typeface="Arial"/>
                </a:rPr>
                <a:t>before,</a:t>
              </a:r>
              <a:r>
                <a:rPr sz="1200" spc="-25"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work</a:t>
              </a:r>
              <a:r>
                <a:rPr sz="1200" spc="-30"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through</a:t>
              </a:r>
              <a:r>
                <a:rPr sz="1200" spc="-25" dirty="0">
                  <a:solidFill>
                    <a:srgbClr val="231F20"/>
                  </a:solidFill>
                  <a:latin typeface="HelveticaNeueLT Pro 45 Lt" panose="020B0403020202020204" pitchFamily="34" charset="0"/>
                  <a:cs typeface="Arial"/>
                </a:rPr>
                <a:t> </a:t>
              </a:r>
              <a:r>
                <a:rPr sz="1200" spc="-20" dirty="0">
                  <a:solidFill>
                    <a:srgbClr val="231F20"/>
                  </a:solidFill>
                  <a:latin typeface="HelveticaNeueLT Pro 45 Lt" panose="020B0403020202020204" pitchFamily="34" charset="0"/>
                  <a:cs typeface="Arial"/>
                </a:rPr>
                <a:t>slide</a:t>
              </a:r>
              <a:r>
                <a:rPr sz="1200" spc="-25" dirty="0">
                  <a:solidFill>
                    <a:srgbClr val="231F20"/>
                  </a:solidFill>
                  <a:latin typeface="HelveticaNeueLT Pro 45 Lt" panose="020B0403020202020204" pitchFamily="34" charset="0"/>
                  <a:cs typeface="Arial"/>
                </a:rPr>
                <a:t> </a:t>
              </a:r>
              <a:r>
                <a:rPr lang="en-GB" sz="1200" spc="-25" dirty="0">
                  <a:solidFill>
                    <a:srgbClr val="231F20"/>
                  </a:solidFill>
                  <a:latin typeface="HelveticaNeueLT Pro 45 Lt" panose="020B0403020202020204" pitchFamily="34" charset="0"/>
                  <a:cs typeface="Arial"/>
                </a:rPr>
                <a:t>6</a:t>
              </a:r>
              <a:r>
                <a:rPr sz="1200" spc="-25" dirty="0">
                  <a:solidFill>
                    <a:srgbClr val="231F20"/>
                  </a:solidFill>
                  <a:latin typeface="HelveticaNeueLT Pro 45 Lt" panose="020B0403020202020204" pitchFamily="34" charset="0"/>
                  <a:cs typeface="Arial"/>
                </a:rPr>
                <a:t>.</a:t>
              </a:r>
              <a:endParaRPr sz="1200" dirty="0">
                <a:latin typeface="HelveticaNeueLT Pro 45 Lt" panose="020B0403020202020204" pitchFamily="34" charset="0"/>
                <a:cs typeface="Arial"/>
              </a:endParaRPr>
            </a:p>
            <a:p>
              <a:pPr marL="241300" marR="30480" indent="-228600" algn="just">
                <a:lnSpc>
                  <a:spcPct val="100000"/>
                </a:lnSpc>
                <a:buClr>
                  <a:srgbClr val="DC2327"/>
                </a:buClr>
                <a:buAutoNum type="arabicPeriod"/>
                <a:tabLst>
                  <a:tab pos="241300" algn="l"/>
                </a:tabLst>
              </a:pPr>
              <a:r>
                <a:rPr sz="1200" dirty="0">
                  <a:solidFill>
                    <a:srgbClr val="231F20"/>
                  </a:solidFill>
                  <a:latin typeface="HelveticaNeueLT Pro 45 Lt" panose="020B0403020202020204" pitchFamily="34" charset="0"/>
                  <a:cs typeface="Arial"/>
                </a:rPr>
                <a:t>Ask</a:t>
              </a:r>
              <a:r>
                <a:rPr sz="1200" spc="-35" dirty="0">
                  <a:solidFill>
                    <a:srgbClr val="231F20"/>
                  </a:solidFill>
                  <a:latin typeface="HelveticaNeueLT Pro 45 Lt" panose="020B0403020202020204" pitchFamily="34" charset="0"/>
                  <a:cs typeface="Arial"/>
                </a:rPr>
                <a:t> </a:t>
              </a:r>
              <a:r>
                <a:rPr sz="1200" spc="-30" dirty="0">
                  <a:solidFill>
                    <a:srgbClr val="231F20"/>
                  </a:solidFill>
                  <a:latin typeface="HelveticaNeueLT Pro 45 Lt" panose="020B0403020202020204" pitchFamily="34" charset="0"/>
                  <a:cs typeface="Arial"/>
                </a:rPr>
                <a:t>learners </a:t>
              </a:r>
              <a:r>
                <a:rPr sz="1200" dirty="0">
                  <a:solidFill>
                    <a:srgbClr val="231F20"/>
                  </a:solidFill>
                  <a:latin typeface="HelveticaNeueLT Pro 45 Lt" panose="020B0403020202020204" pitchFamily="34" charset="0"/>
                  <a:cs typeface="Arial"/>
                </a:rPr>
                <a:t>to</a:t>
              </a:r>
              <a:r>
                <a:rPr sz="1200" spc="-30" dirty="0">
                  <a:solidFill>
                    <a:srgbClr val="231F20"/>
                  </a:solidFill>
                  <a:latin typeface="HelveticaNeueLT Pro 45 Lt" panose="020B0403020202020204" pitchFamily="34" charset="0"/>
                  <a:cs typeface="Arial"/>
                </a:rPr>
                <a:t> examine</a:t>
              </a:r>
              <a:r>
                <a:rPr sz="1200" spc="-35"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ways</a:t>
              </a:r>
              <a:r>
                <a:rPr sz="1200" spc="-3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to</a:t>
              </a:r>
              <a:r>
                <a:rPr sz="1200" spc="-30"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help</a:t>
              </a:r>
              <a:r>
                <a:rPr sz="1200" spc="-30" dirty="0">
                  <a:solidFill>
                    <a:srgbClr val="231F20"/>
                  </a:solidFill>
                  <a:latin typeface="HelveticaNeueLT Pro 45 Lt" panose="020B0403020202020204" pitchFamily="34" charset="0"/>
                  <a:cs typeface="Arial"/>
                </a:rPr>
                <a:t> </a:t>
              </a:r>
              <a:r>
                <a:rPr sz="1200" spc="-35" dirty="0">
                  <a:solidFill>
                    <a:srgbClr val="231F20"/>
                  </a:solidFill>
                  <a:latin typeface="HelveticaNeueLT Pro 45 Lt" panose="020B0403020202020204" pitchFamily="34" charset="0"/>
                  <a:cs typeface="Arial"/>
                </a:rPr>
                <a:t>Charlie </a:t>
              </a:r>
              <a:r>
                <a:rPr sz="1200" dirty="0">
                  <a:solidFill>
                    <a:srgbClr val="231F20"/>
                  </a:solidFill>
                  <a:latin typeface="HelveticaNeueLT Pro 45 Lt" panose="020B0403020202020204" pitchFamily="34" charset="0"/>
                  <a:cs typeface="Arial"/>
                </a:rPr>
                <a:t>with</a:t>
              </a:r>
              <a:r>
                <a:rPr sz="1200" spc="-30"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their</a:t>
              </a:r>
              <a:r>
                <a:rPr sz="1200" spc="-30" dirty="0">
                  <a:solidFill>
                    <a:srgbClr val="231F20"/>
                  </a:solidFill>
                  <a:latin typeface="HelveticaNeueLT Pro 45 Lt" panose="020B0403020202020204" pitchFamily="34" charset="0"/>
                  <a:cs typeface="Arial"/>
                </a:rPr>
                <a:t> </a:t>
              </a:r>
              <a:r>
                <a:rPr sz="1200" spc="-25" dirty="0">
                  <a:solidFill>
                    <a:srgbClr val="231F20"/>
                  </a:solidFill>
                  <a:latin typeface="HelveticaNeueLT Pro 45 Lt" panose="020B0403020202020204" pitchFamily="34" charset="0"/>
                  <a:cs typeface="Arial"/>
                </a:rPr>
                <a:t>eco-</a:t>
              </a:r>
              <a:r>
                <a:rPr sz="1200" spc="-10" dirty="0">
                  <a:solidFill>
                    <a:srgbClr val="231F20"/>
                  </a:solidFill>
                  <a:latin typeface="HelveticaNeueLT Pro 45 Lt" panose="020B0403020202020204" pitchFamily="34" charset="0"/>
                  <a:cs typeface="Arial"/>
                </a:rPr>
                <a:t>anxiety</a:t>
              </a:r>
              <a:r>
                <a:rPr sz="1200" spc="-3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by</a:t>
              </a:r>
              <a:r>
                <a:rPr sz="1200" spc="-35"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looking</a:t>
              </a:r>
              <a:r>
                <a:rPr sz="1200" spc="-30" dirty="0">
                  <a:solidFill>
                    <a:srgbClr val="231F20"/>
                  </a:solidFill>
                  <a:latin typeface="HelveticaNeueLT Pro 45 Lt" panose="020B0403020202020204" pitchFamily="34" charset="0"/>
                  <a:cs typeface="Arial"/>
                </a:rPr>
                <a:t> </a:t>
              </a:r>
              <a:r>
                <a:rPr sz="1200" spc="-25" dirty="0">
                  <a:solidFill>
                    <a:srgbClr val="231F20"/>
                  </a:solidFill>
                  <a:latin typeface="HelveticaNeueLT Pro 45 Lt" panose="020B0403020202020204" pitchFamily="34" charset="0"/>
                  <a:cs typeface="Arial"/>
                </a:rPr>
                <a:t>at </a:t>
              </a:r>
              <a:r>
                <a:rPr sz="1200" dirty="0">
                  <a:solidFill>
                    <a:srgbClr val="231F20"/>
                  </a:solidFill>
                  <a:latin typeface="HelveticaNeueLT Pro 45 Lt" panose="020B0403020202020204" pitchFamily="34" charset="0"/>
                  <a:cs typeface="Arial"/>
                </a:rPr>
                <a:t>the</a:t>
              </a:r>
              <a:r>
                <a:rPr sz="1200" spc="-35"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list</a:t>
              </a:r>
              <a:r>
                <a:rPr sz="1200" spc="-35"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of</a:t>
              </a:r>
              <a:r>
                <a:rPr lang="en-GB" sz="1200" spc="-30" dirty="0">
                  <a:solidFill>
                    <a:srgbClr val="231F20"/>
                  </a:solidFill>
                  <a:latin typeface="HelveticaNeueLT Pro 45 Lt" panose="020B0403020202020204" pitchFamily="34" charset="0"/>
                  <a:cs typeface="Arial"/>
                </a:rPr>
                <a:t> coping with eco-anxiety factsheet </a:t>
              </a:r>
              <a:r>
                <a:rPr sz="1200" dirty="0">
                  <a:solidFill>
                    <a:srgbClr val="231F20"/>
                  </a:solidFill>
                  <a:latin typeface="HelveticaNeueLT Pro 45 Lt" panose="020B0403020202020204" pitchFamily="34" charset="0"/>
                  <a:cs typeface="Arial"/>
                </a:rPr>
                <a:t>and</a:t>
              </a:r>
              <a:r>
                <a:rPr sz="1200" spc="-35" dirty="0">
                  <a:solidFill>
                    <a:srgbClr val="231F20"/>
                  </a:solidFill>
                  <a:latin typeface="HelveticaNeueLT Pro 45 Lt" panose="020B0403020202020204" pitchFamily="34" charset="0"/>
                  <a:cs typeface="Arial"/>
                </a:rPr>
                <a:t> </a:t>
              </a:r>
              <a:r>
                <a:rPr sz="1200" spc="-20" dirty="0">
                  <a:solidFill>
                    <a:srgbClr val="231F20"/>
                  </a:solidFill>
                  <a:latin typeface="HelveticaNeueLT Pro 45 Lt" panose="020B0403020202020204" pitchFamily="34" charset="0"/>
                  <a:cs typeface="Arial"/>
                </a:rPr>
                <a:t>selecting</a:t>
              </a:r>
              <a:r>
                <a:rPr sz="1200" spc="-3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the</a:t>
              </a:r>
              <a:r>
                <a:rPr sz="1200" spc="-35"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best</a:t>
              </a:r>
              <a:r>
                <a:rPr sz="1200" spc="-35"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ones</a:t>
              </a:r>
              <a:r>
                <a:rPr sz="1200" spc="-30" dirty="0">
                  <a:solidFill>
                    <a:srgbClr val="231F20"/>
                  </a:solidFill>
                  <a:latin typeface="HelveticaNeueLT Pro 45 Lt" panose="020B0403020202020204" pitchFamily="34" charset="0"/>
                  <a:cs typeface="Arial"/>
                </a:rPr>
                <a:t> </a:t>
              </a:r>
              <a:r>
                <a:rPr sz="1200" spc="-20" dirty="0">
                  <a:solidFill>
                    <a:srgbClr val="231F20"/>
                  </a:solidFill>
                  <a:latin typeface="HelveticaNeueLT Pro 45 Lt" panose="020B0403020202020204" pitchFamily="34" charset="0"/>
                  <a:cs typeface="Arial"/>
                </a:rPr>
                <a:t>[</a:t>
              </a:r>
              <a:r>
                <a:rPr lang="en-GB" sz="1200" spc="-20" dirty="0">
                  <a:solidFill>
                    <a:srgbClr val="231F20"/>
                  </a:solidFill>
                  <a:latin typeface="HelveticaNeueLT Pro 45 Lt" panose="020B0403020202020204" pitchFamily="34" charset="0"/>
                  <a:cs typeface="Arial"/>
                </a:rPr>
                <a:t>7</a:t>
              </a:r>
              <a:r>
                <a:rPr sz="1200" spc="-20" dirty="0">
                  <a:solidFill>
                    <a:srgbClr val="231F20"/>
                  </a:solidFill>
                  <a:latin typeface="HelveticaNeueLT Pro 45 Lt" panose="020B0403020202020204" pitchFamily="34" charset="0"/>
                  <a:cs typeface="Arial"/>
                </a:rPr>
                <a:t>].</a:t>
              </a:r>
              <a:endParaRPr sz="1200" dirty="0">
                <a:latin typeface="HelveticaNeueLT Pro 45 Lt" panose="020B0403020202020204" pitchFamily="34" charset="0"/>
                <a:cs typeface="Arial"/>
              </a:endParaRPr>
            </a:p>
            <a:p>
              <a:pPr marL="241300" marR="86995" indent="-228600" algn="just">
                <a:lnSpc>
                  <a:spcPct val="100000"/>
                </a:lnSpc>
                <a:buClr>
                  <a:srgbClr val="DC2327"/>
                </a:buClr>
                <a:buAutoNum type="arabicPeriod"/>
                <a:tabLst>
                  <a:tab pos="241300" algn="l"/>
                </a:tabLst>
              </a:pPr>
              <a:r>
                <a:rPr sz="1200" spc="-30" dirty="0">
                  <a:solidFill>
                    <a:srgbClr val="231F20"/>
                  </a:solidFill>
                  <a:latin typeface="HelveticaNeueLT Pro 45 Lt"/>
                  <a:cs typeface="Arial"/>
                </a:rPr>
                <a:t>Invite</a:t>
              </a:r>
              <a:r>
                <a:rPr sz="1200" spc="-35" dirty="0">
                  <a:solidFill>
                    <a:srgbClr val="231F20"/>
                  </a:solidFill>
                  <a:latin typeface="HelveticaNeueLT Pro 45 Lt"/>
                  <a:cs typeface="Arial"/>
                </a:rPr>
                <a:t> </a:t>
              </a:r>
              <a:r>
                <a:rPr sz="1200" spc="-30" dirty="0">
                  <a:solidFill>
                    <a:srgbClr val="231F20"/>
                  </a:solidFill>
                  <a:latin typeface="HelveticaNeueLT Pro 45 Lt"/>
                  <a:cs typeface="Arial"/>
                </a:rPr>
                <a:t>learners</a:t>
              </a:r>
              <a:r>
                <a:rPr sz="1200" spc="-35" dirty="0">
                  <a:solidFill>
                    <a:srgbClr val="231F20"/>
                  </a:solidFill>
                  <a:latin typeface="HelveticaNeueLT Pro 45 Lt"/>
                  <a:cs typeface="Arial"/>
                </a:rPr>
                <a:t> </a:t>
              </a:r>
              <a:r>
                <a:rPr sz="1200" dirty="0">
                  <a:solidFill>
                    <a:srgbClr val="231F20"/>
                  </a:solidFill>
                  <a:latin typeface="HelveticaNeueLT Pro 45 Lt"/>
                  <a:cs typeface="Arial"/>
                </a:rPr>
                <a:t>to</a:t>
              </a:r>
              <a:r>
                <a:rPr sz="1200" spc="-35" dirty="0">
                  <a:solidFill>
                    <a:srgbClr val="231F20"/>
                  </a:solidFill>
                  <a:latin typeface="HelveticaNeueLT Pro 45 Lt"/>
                  <a:cs typeface="Arial"/>
                </a:rPr>
                <a:t> </a:t>
              </a:r>
              <a:r>
                <a:rPr sz="1200" dirty="0">
                  <a:solidFill>
                    <a:srgbClr val="231F20"/>
                  </a:solidFill>
                  <a:latin typeface="HelveticaNeueLT Pro 45 Lt"/>
                  <a:cs typeface="Arial"/>
                </a:rPr>
                <a:t>work</a:t>
              </a:r>
              <a:r>
                <a:rPr sz="1200" spc="-35" dirty="0">
                  <a:solidFill>
                    <a:srgbClr val="231F20"/>
                  </a:solidFill>
                  <a:latin typeface="HelveticaNeueLT Pro 45 Lt"/>
                  <a:cs typeface="Arial"/>
                </a:rPr>
                <a:t> </a:t>
              </a:r>
              <a:r>
                <a:rPr sz="1200" dirty="0">
                  <a:solidFill>
                    <a:srgbClr val="231F20"/>
                  </a:solidFill>
                  <a:latin typeface="HelveticaNeueLT Pro 45 Lt"/>
                  <a:cs typeface="Arial"/>
                </a:rPr>
                <a:t>in</a:t>
              </a:r>
              <a:r>
                <a:rPr sz="1200" spc="-35" dirty="0">
                  <a:solidFill>
                    <a:srgbClr val="231F20"/>
                  </a:solidFill>
                  <a:latin typeface="HelveticaNeueLT Pro 45 Lt"/>
                  <a:cs typeface="Arial"/>
                </a:rPr>
                <a:t> </a:t>
              </a:r>
              <a:r>
                <a:rPr sz="1200" spc="-20" dirty="0">
                  <a:solidFill>
                    <a:srgbClr val="231F20"/>
                  </a:solidFill>
                  <a:latin typeface="HelveticaNeueLT Pro 45 Lt"/>
                  <a:cs typeface="Arial"/>
                </a:rPr>
                <a:t>pairs</a:t>
              </a:r>
              <a:r>
                <a:rPr sz="1200" spc="-30" dirty="0">
                  <a:solidFill>
                    <a:srgbClr val="231F20"/>
                  </a:solidFill>
                  <a:latin typeface="HelveticaNeueLT Pro 45 Lt"/>
                  <a:cs typeface="Arial"/>
                </a:rPr>
                <a:t> </a:t>
              </a:r>
              <a:r>
                <a:rPr sz="1200" dirty="0">
                  <a:solidFill>
                    <a:srgbClr val="231F20"/>
                  </a:solidFill>
                  <a:latin typeface="HelveticaNeueLT Pro 45 Lt"/>
                  <a:cs typeface="Arial"/>
                </a:rPr>
                <a:t>to</a:t>
              </a:r>
              <a:r>
                <a:rPr sz="1200" spc="-35" dirty="0">
                  <a:solidFill>
                    <a:srgbClr val="231F20"/>
                  </a:solidFill>
                  <a:latin typeface="HelveticaNeueLT Pro 45 Lt"/>
                  <a:cs typeface="Arial"/>
                </a:rPr>
                <a:t> </a:t>
              </a:r>
              <a:r>
                <a:rPr sz="1200" spc="-25" dirty="0">
                  <a:solidFill>
                    <a:srgbClr val="231F20"/>
                  </a:solidFill>
                  <a:latin typeface="HelveticaNeueLT Pro 45 Lt"/>
                  <a:cs typeface="Arial"/>
                </a:rPr>
                <a:t>learn</a:t>
              </a:r>
              <a:r>
                <a:rPr sz="1200" spc="-35" dirty="0">
                  <a:solidFill>
                    <a:srgbClr val="231F20"/>
                  </a:solidFill>
                  <a:latin typeface="HelveticaNeueLT Pro 45 Lt"/>
                  <a:cs typeface="Arial"/>
                </a:rPr>
                <a:t> </a:t>
              </a:r>
              <a:r>
                <a:rPr sz="1200" spc="-10" dirty="0">
                  <a:solidFill>
                    <a:srgbClr val="231F20"/>
                  </a:solidFill>
                  <a:latin typeface="HelveticaNeueLT Pro 45 Lt"/>
                  <a:cs typeface="Arial"/>
                </a:rPr>
                <a:t>ways</a:t>
              </a:r>
              <a:r>
                <a:rPr sz="1200" spc="-35" dirty="0">
                  <a:solidFill>
                    <a:srgbClr val="231F20"/>
                  </a:solidFill>
                  <a:latin typeface="HelveticaNeueLT Pro 45 Lt"/>
                  <a:cs typeface="Arial"/>
                </a:rPr>
                <a:t> </a:t>
              </a:r>
              <a:r>
                <a:rPr sz="1200" dirty="0">
                  <a:solidFill>
                    <a:srgbClr val="231F20"/>
                  </a:solidFill>
                  <a:latin typeface="HelveticaNeueLT Pro 45 Lt"/>
                  <a:cs typeface="Arial"/>
                </a:rPr>
                <a:t>of</a:t>
              </a:r>
              <a:r>
                <a:rPr sz="1200" spc="-35" dirty="0">
                  <a:solidFill>
                    <a:srgbClr val="231F20"/>
                  </a:solidFill>
                  <a:latin typeface="HelveticaNeueLT Pro 45 Lt"/>
                  <a:cs typeface="Arial"/>
                </a:rPr>
                <a:t> </a:t>
              </a:r>
              <a:r>
                <a:rPr sz="1200" dirty="0">
                  <a:solidFill>
                    <a:srgbClr val="231F20"/>
                  </a:solidFill>
                  <a:latin typeface="HelveticaNeueLT Pro 45 Lt"/>
                  <a:cs typeface="Arial"/>
                </a:rPr>
                <a:t>coping</a:t>
              </a:r>
              <a:r>
                <a:rPr sz="1200" spc="-30" dirty="0">
                  <a:solidFill>
                    <a:srgbClr val="231F20"/>
                  </a:solidFill>
                  <a:latin typeface="HelveticaNeueLT Pro 45 Lt"/>
                  <a:cs typeface="Arial"/>
                </a:rPr>
                <a:t> </a:t>
              </a:r>
              <a:r>
                <a:rPr sz="1200" dirty="0">
                  <a:solidFill>
                    <a:srgbClr val="231F20"/>
                  </a:solidFill>
                  <a:latin typeface="HelveticaNeueLT Pro 45 Lt"/>
                  <a:cs typeface="Arial"/>
                </a:rPr>
                <a:t>that</a:t>
              </a:r>
              <a:r>
                <a:rPr sz="1200" spc="-35" dirty="0">
                  <a:solidFill>
                    <a:srgbClr val="231F20"/>
                  </a:solidFill>
                  <a:latin typeface="HelveticaNeueLT Pro 45 Lt"/>
                  <a:cs typeface="Arial"/>
                </a:rPr>
                <a:t> </a:t>
              </a:r>
              <a:r>
                <a:rPr sz="1200" dirty="0">
                  <a:solidFill>
                    <a:srgbClr val="231F20"/>
                  </a:solidFill>
                  <a:latin typeface="HelveticaNeueLT Pro 45 Lt"/>
                  <a:cs typeface="Arial"/>
                </a:rPr>
                <a:t>might</a:t>
              </a:r>
              <a:r>
                <a:rPr sz="1200" spc="-35" dirty="0">
                  <a:solidFill>
                    <a:srgbClr val="231F20"/>
                  </a:solidFill>
                  <a:latin typeface="HelveticaNeueLT Pro 45 Lt"/>
                  <a:cs typeface="Arial"/>
                </a:rPr>
                <a:t> </a:t>
              </a:r>
              <a:r>
                <a:rPr sz="1200" spc="-10" dirty="0">
                  <a:solidFill>
                    <a:srgbClr val="231F20"/>
                  </a:solidFill>
                  <a:latin typeface="HelveticaNeueLT Pro 45 Lt"/>
                  <a:cs typeface="Arial"/>
                </a:rPr>
                <a:t>help</a:t>
              </a:r>
              <a:r>
                <a:rPr sz="1200" spc="-35" dirty="0">
                  <a:solidFill>
                    <a:srgbClr val="231F20"/>
                  </a:solidFill>
                  <a:latin typeface="HelveticaNeueLT Pro 45 Lt"/>
                  <a:cs typeface="Arial"/>
                </a:rPr>
                <a:t> </a:t>
              </a:r>
              <a:r>
                <a:rPr sz="1200" dirty="0">
                  <a:solidFill>
                    <a:srgbClr val="231F20"/>
                  </a:solidFill>
                  <a:latin typeface="HelveticaNeueLT Pro 45 Lt"/>
                  <a:cs typeface="Arial"/>
                </a:rPr>
                <a:t>them</a:t>
              </a:r>
              <a:r>
                <a:rPr sz="1200" spc="-35" dirty="0">
                  <a:solidFill>
                    <a:srgbClr val="231F20"/>
                  </a:solidFill>
                  <a:latin typeface="HelveticaNeueLT Pro 45 Lt"/>
                  <a:cs typeface="Arial"/>
                </a:rPr>
                <a:t> </a:t>
              </a:r>
              <a:r>
                <a:rPr lang="en-GB" sz="1200" spc="-20" dirty="0">
                  <a:solidFill>
                    <a:srgbClr val="231F20"/>
                  </a:solidFill>
                  <a:latin typeface="HelveticaNeueLT Pro 45 Lt"/>
                  <a:cs typeface="Arial"/>
                </a:rPr>
                <a:t>[9</a:t>
              </a:r>
              <a:r>
                <a:rPr sz="1200" spc="-20" dirty="0">
                  <a:solidFill>
                    <a:srgbClr val="231F20"/>
                  </a:solidFill>
                  <a:latin typeface="HelveticaNeueLT Pro 45 Lt"/>
                  <a:cs typeface="Arial"/>
                </a:rPr>
                <a:t>]. </a:t>
              </a:r>
              <a:r>
                <a:rPr sz="1200" spc="-30" dirty="0">
                  <a:solidFill>
                    <a:srgbClr val="231F20"/>
                  </a:solidFill>
                  <a:latin typeface="HelveticaNeueLT Pro 45 Lt"/>
                  <a:cs typeface="Arial"/>
                </a:rPr>
                <a:t>Use </a:t>
              </a:r>
              <a:r>
                <a:rPr sz="1200" dirty="0" err="1">
                  <a:solidFill>
                    <a:srgbClr val="231F20"/>
                  </a:solidFill>
                  <a:latin typeface="HelveticaNeueLT Pro 45 Lt"/>
                  <a:cs typeface="Arial"/>
                </a:rPr>
                <a:t>th</a:t>
              </a:r>
              <a:r>
                <a:rPr lang="en-GB" sz="1200" dirty="0">
                  <a:solidFill>
                    <a:srgbClr val="231F20"/>
                  </a:solidFill>
                  <a:latin typeface="HelveticaNeueLT Pro 45 Lt"/>
                  <a:cs typeface="Arial"/>
                </a:rPr>
                <a:t>e print-outs of the be calm </a:t>
              </a:r>
              <a:r>
                <a:rPr sz="1200" spc="-10" dirty="0">
                  <a:solidFill>
                    <a:srgbClr val="231F20"/>
                  </a:solidFill>
                  <a:latin typeface="HelveticaNeueLT Pro 45 Lt"/>
                  <a:cs typeface="Arial"/>
                </a:rPr>
                <a:t>slides</a:t>
              </a:r>
              <a:r>
                <a:rPr sz="1200" spc="-30" dirty="0">
                  <a:solidFill>
                    <a:srgbClr val="231F20"/>
                  </a:solidFill>
                  <a:latin typeface="HelveticaNeueLT Pro 45 Lt"/>
                  <a:cs typeface="Arial"/>
                </a:rPr>
                <a:t> </a:t>
              </a:r>
              <a:r>
                <a:rPr sz="1200" spc="-10" dirty="0">
                  <a:solidFill>
                    <a:srgbClr val="231F20"/>
                  </a:solidFill>
                  <a:latin typeface="HelveticaNeueLT Pro 45 Lt"/>
                  <a:cs typeface="Arial"/>
                </a:rPr>
                <a:t>[</a:t>
              </a:r>
              <a:r>
                <a:rPr lang="en-GB" sz="1200" spc="-10" dirty="0">
                  <a:solidFill>
                    <a:srgbClr val="231F20"/>
                  </a:solidFill>
                  <a:latin typeface="HelveticaNeueLT Pro 45 Lt"/>
                  <a:cs typeface="Arial"/>
                </a:rPr>
                <a:t>9,10</a:t>
              </a:r>
              <a:r>
                <a:rPr sz="1200" spc="-10" dirty="0">
                  <a:solidFill>
                    <a:srgbClr val="231F20"/>
                  </a:solidFill>
                  <a:latin typeface="HelveticaNeueLT Pro 45 Lt"/>
                  <a:cs typeface="Arial"/>
                </a:rPr>
                <a:t>].</a:t>
              </a:r>
              <a:r>
                <a:rPr sz="1200" spc="-25" dirty="0">
                  <a:solidFill>
                    <a:srgbClr val="231F20"/>
                  </a:solidFill>
                  <a:latin typeface="HelveticaNeueLT Pro 45 Lt"/>
                  <a:cs typeface="Arial"/>
                </a:rPr>
                <a:t> Encourage</a:t>
              </a:r>
              <a:r>
                <a:rPr sz="1200" spc="-30" dirty="0">
                  <a:solidFill>
                    <a:srgbClr val="231F20"/>
                  </a:solidFill>
                  <a:latin typeface="HelveticaNeueLT Pro 45 Lt"/>
                  <a:cs typeface="Arial"/>
                </a:rPr>
                <a:t> learners </a:t>
              </a:r>
              <a:r>
                <a:rPr sz="1200" dirty="0">
                  <a:solidFill>
                    <a:srgbClr val="231F20"/>
                  </a:solidFill>
                  <a:latin typeface="HelveticaNeueLT Pro 45 Lt"/>
                  <a:cs typeface="Arial"/>
                </a:rPr>
                <a:t>to</a:t>
              </a:r>
              <a:r>
                <a:rPr sz="1200" spc="-25" dirty="0">
                  <a:solidFill>
                    <a:srgbClr val="231F20"/>
                  </a:solidFill>
                  <a:latin typeface="HelveticaNeueLT Pro 45 Lt"/>
                  <a:cs typeface="Arial"/>
                </a:rPr>
                <a:t> </a:t>
              </a:r>
              <a:r>
                <a:rPr sz="1200" spc="-30" dirty="0">
                  <a:solidFill>
                    <a:srgbClr val="231F20"/>
                  </a:solidFill>
                  <a:latin typeface="HelveticaNeueLT Pro 45 Lt"/>
                  <a:cs typeface="Arial"/>
                </a:rPr>
                <a:t>share </a:t>
              </a:r>
              <a:r>
                <a:rPr sz="1200" dirty="0">
                  <a:solidFill>
                    <a:srgbClr val="231F20"/>
                  </a:solidFill>
                  <a:latin typeface="HelveticaNeueLT Pro 45 Lt"/>
                  <a:cs typeface="Arial"/>
                </a:rPr>
                <a:t>how</a:t>
              </a:r>
              <a:r>
                <a:rPr sz="1200" spc="-30" dirty="0">
                  <a:solidFill>
                    <a:srgbClr val="231F20"/>
                  </a:solidFill>
                  <a:latin typeface="HelveticaNeueLT Pro 45 Lt"/>
                  <a:cs typeface="Arial"/>
                </a:rPr>
                <a:t> </a:t>
              </a:r>
              <a:r>
                <a:rPr sz="1200" spc="-20" dirty="0">
                  <a:solidFill>
                    <a:srgbClr val="231F20"/>
                  </a:solidFill>
                  <a:latin typeface="HelveticaNeueLT Pro 45 Lt"/>
                  <a:cs typeface="Arial"/>
                </a:rPr>
                <a:t>they </a:t>
              </a:r>
              <a:r>
                <a:rPr sz="1200" dirty="0">
                  <a:solidFill>
                    <a:srgbClr val="231F20"/>
                  </a:solidFill>
                  <a:latin typeface="HelveticaNeueLT Pro 45 Lt"/>
                  <a:cs typeface="Arial"/>
                </a:rPr>
                <a:t>found</a:t>
              </a:r>
              <a:r>
                <a:rPr sz="1200" spc="-55" dirty="0">
                  <a:solidFill>
                    <a:srgbClr val="231F20"/>
                  </a:solidFill>
                  <a:latin typeface="HelveticaNeueLT Pro 45 Lt"/>
                  <a:cs typeface="Arial"/>
                </a:rPr>
                <a:t> </a:t>
              </a:r>
              <a:r>
                <a:rPr sz="1200" spc="-10" dirty="0">
                  <a:solidFill>
                    <a:srgbClr val="231F20"/>
                  </a:solidFill>
                  <a:latin typeface="HelveticaNeueLT Pro 45 Lt"/>
                  <a:cs typeface="Arial"/>
                </a:rPr>
                <a:t>these</a:t>
              </a:r>
              <a:r>
                <a:rPr sz="1200" spc="-50" dirty="0">
                  <a:solidFill>
                    <a:srgbClr val="231F20"/>
                  </a:solidFill>
                  <a:latin typeface="HelveticaNeueLT Pro 45 Lt"/>
                  <a:cs typeface="Arial"/>
                </a:rPr>
                <a:t> </a:t>
              </a:r>
              <a:r>
                <a:rPr sz="1200" spc="-20" dirty="0">
                  <a:solidFill>
                    <a:srgbClr val="231F20"/>
                  </a:solidFill>
                  <a:latin typeface="HelveticaNeueLT Pro 45 Lt"/>
                  <a:cs typeface="Arial"/>
                </a:rPr>
                <a:t>calming</a:t>
              </a:r>
              <a:r>
                <a:rPr sz="1200" spc="-50" dirty="0">
                  <a:solidFill>
                    <a:srgbClr val="231F20"/>
                  </a:solidFill>
                  <a:latin typeface="HelveticaNeueLT Pro 45 Lt"/>
                  <a:cs typeface="Arial"/>
                </a:rPr>
                <a:t> </a:t>
              </a:r>
              <a:r>
                <a:rPr sz="1200" spc="-10" dirty="0">
                  <a:solidFill>
                    <a:srgbClr val="231F20"/>
                  </a:solidFill>
                  <a:latin typeface="HelveticaNeueLT Pro 45 Lt"/>
                  <a:cs typeface="Arial"/>
                </a:rPr>
                <a:t>activities.</a:t>
              </a:r>
              <a:endParaRPr sz="1200" dirty="0">
                <a:latin typeface="HelveticaNeueLT Pro 45 Lt"/>
                <a:cs typeface="Arial"/>
              </a:endParaRPr>
            </a:p>
            <a:p>
              <a:pPr marL="241300" marR="5080" indent="-228600" algn="just">
                <a:lnSpc>
                  <a:spcPct val="100000"/>
                </a:lnSpc>
                <a:buClr>
                  <a:srgbClr val="DC2327"/>
                </a:buClr>
                <a:buAutoNum type="arabicPeriod"/>
                <a:tabLst>
                  <a:tab pos="241300" algn="l"/>
                </a:tabLst>
              </a:pPr>
              <a:r>
                <a:rPr sz="1200" spc="-40" dirty="0">
                  <a:solidFill>
                    <a:srgbClr val="231F20"/>
                  </a:solidFill>
                  <a:latin typeface="HelveticaNeueLT Pro 45 Lt" panose="020B0403020202020204" pitchFamily="34" charset="0"/>
                  <a:cs typeface="Arial"/>
                </a:rPr>
                <a:t>Refer</a:t>
              </a:r>
              <a:r>
                <a:rPr sz="1200" spc="-35"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back</a:t>
              </a:r>
              <a:r>
                <a:rPr sz="1200" spc="-3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to</a:t>
              </a:r>
              <a:r>
                <a:rPr sz="1200" spc="-3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the</a:t>
              </a:r>
              <a:r>
                <a:rPr sz="1200" spc="-35" dirty="0">
                  <a:solidFill>
                    <a:srgbClr val="231F20"/>
                  </a:solidFill>
                  <a:latin typeface="HelveticaNeueLT Pro 45 Lt" panose="020B0403020202020204" pitchFamily="34" charset="0"/>
                  <a:cs typeface="Arial"/>
                </a:rPr>
                <a:t> </a:t>
              </a:r>
              <a:r>
                <a:rPr lang="en-GB" sz="1200" spc="-35" dirty="0">
                  <a:solidFill>
                    <a:srgbClr val="231F20"/>
                  </a:solidFill>
                  <a:latin typeface="HelveticaNeueLT Pro 45 Lt" panose="020B0403020202020204" pitchFamily="34" charset="0"/>
                  <a:cs typeface="Arial"/>
                </a:rPr>
                <a:t>b</a:t>
              </a:r>
              <a:r>
                <a:rPr sz="1200" dirty="0" err="1">
                  <a:solidFill>
                    <a:srgbClr val="231F20"/>
                  </a:solidFill>
                  <a:latin typeface="HelveticaNeueLT Pro 45 Lt" panose="020B0403020202020204" pitchFamily="34" charset="0"/>
                  <a:cs typeface="Arial"/>
                </a:rPr>
                <a:t>ig</a:t>
              </a:r>
              <a:r>
                <a:rPr sz="1200" spc="-30" dirty="0">
                  <a:solidFill>
                    <a:srgbClr val="231F20"/>
                  </a:solidFill>
                  <a:latin typeface="HelveticaNeueLT Pro 45 Lt" panose="020B0403020202020204" pitchFamily="34" charset="0"/>
                  <a:cs typeface="Arial"/>
                </a:rPr>
                <a:t> </a:t>
              </a:r>
              <a:r>
                <a:rPr lang="en-GB" sz="1200" spc="-20" dirty="0">
                  <a:solidFill>
                    <a:srgbClr val="231F20"/>
                  </a:solidFill>
                  <a:latin typeface="HelveticaNeueLT Pro 45 Lt" panose="020B0403020202020204" pitchFamily="34" charset="0"/>
                  <a:cs typeface="Arial"/>
                </a:rPr>
                <a:t>q</a:t>
              </a:r>
              <a:r>
                <a:rPr sz="1200" spc="-20" dirty="0" err="1">
                  <a:solidFill>
                    <a:srgbClr val="231F20"/>
                  </a:solidFill>
                  <a:latin typeface="HelveticaNeueLT Pro 45 Lt" panose="020B0403020202020204" pitchFamily="34" charset="0"/>
                  <a:cs typeface="Arial"/>
                </a:rPr>
                <a:t>uestion</a:t>
              </a:r>
              <a:r>
                <a:rPr sz="1200" spc="-3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and</a:t>
              </a:r>
              <a:r>
                <a:rPr sz="1200" spc="-35"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discuss</a:t>
              </a:r>
              <a:r>
                <a:rPr sz="1200" spc="-3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how</a:t>
              </a:r>
              <a:r>
                <a:rPr sz="1200" spc="-30" dirty="0">
                  <a:solidFill>
                    <a:srgbClr val="231F20"/>
                  </a:solidFill>
                  <a:latin typeface="HelveticaNeueLT Pro 45 Lt" panose="020B0403020202020204" pitchFamily="34" charset="0"/>
                  <a:cs typeface="Arial"/>
                </a:rPr>
                <a:t> </a:t>
              </a:r>
              <a:r>
                <a:rPr sz="1200" spc="-25" dirty="0">
                  <a:solidFill>
                    <a:srgbClr val="231F20"/>
                  </a:solidFill>
                  <a:latin typeface="HelveticaNeueLT Pro 45 Lt" panose="020B0403020202020204" pitchFamily="34" charset="0"/>
                  <a:cs typeface="Arial"/>
                </a:rPr>
                <a:t>eco-</a:t>
              </a:r>
              <a:r>
                <a:rPr sz="1200" spc="-10" dirty="0">
                  <a:solidFill>
                    <a:srgbClr val="231F20"/>
                  </a:solidFill>
                  <a:latin typeface="HelveticaNeueLT Pro 45 Lt" panose="020B0403020202020204" pitchFamily="34" charset="0"/>
                  <a:cs typeface="Arial"/>
                </a:rPr>
                <a:t>anxiety</a:t>
              </a:r>
              <a:r>
                <a:rPr sz="1200" spc="-35"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can</a:t>
              </a:r>
              <a:r>
                <a:rPr sz="1200" spc="-30" dirty="0">
                  <a:solidFill>
                    <a:srgbClr val="231F20"/>
                  </a:solidFill>
                  <a:latin typeface="HelveticaNeueLT Pro 45 Lt" panose="020B0403020202020204" pitchFamily="34" charset="0"/>
                  <a:cs typeface="Arial"/>
                </a:rPr>
                <a:t> </a:t>
              </a:r>
              <a:r>
                <a:rPr sz="1200" spc="-20" dirty="0">
                  <a:solidFill>
                    <a:srgbClr val="231F20"/>
                  </a:solidFill>
                  <a:latin typeface="HelveticaNeueLT Pro 45 Lt" panose="020B0403020202020204" pitchFamily="34" charset="0"/>
                  <a:cs typeface="Arial"/>
                </a:rPr>
                <a:t>affect</a:t>
              </a:r>
              <a:r>
                <a:rPr sz="1200" spc="-30" dirty="0">
                  <a:solidFill>
                    <a:srgbClr val="231F20"/>
                  </a:solidFill>
                  <a:latin typeface="HelveticaNeueLT Pro 45 Lt" panose="020B0403020202020204" pitchFamily="34" charset="0"/>
                  <a:cs typeface="Arial"/>
                </a:rPr>
                <a:t> </a:t>
              </a:r>
              <a:r>
                <a:rPr sz="1200" dirty="0">
                  <a:solidFill>
                    <a:srgbClr val="231F20"/>
                  </a:solidFill>
                  <a:latin typeface="HelveticaNeueLT Pro 45 Lt" panose="020B0403020202020204" pitchFamily="34" charset="0"/>
                  <a:cs typeface="Arial"/>
                </a:rPr>
                <a:t>a</a:t>
              </a:r>
              <a:r>
                <a:rPr sz="1200" spc="-30" dirty="0">
                  <a:solidFill>
                    <a:srgbClr val="231F20"/>
                  </a:solidFill>
                  <a:latin typeface="HelveticaNeueLT Pro 45 Lt" panose="020B0403020202020204" pitchFamily="34" charset="0"/>
                  <a:cs typeface="Arial"/>
                </a:rPr>
                <a:t> </a:t>
              </a:r>
              <a:r>
                <a:rPr sz="1200" spc="-10" dirty="0">
                  <a:solidFill>
                    <a:srgbClr val="231F20"/>
                  </a:solidFill>
                  <a:latin typeface="HelveticaNeueLT Pro 45 Lt" panose="020B0403020202020204" pitchFamily="34" charset="0"/>
                  <a:cs typeface="Arial"/>
                </a:rPr>
                <a:t>person </a:t>
              </a:r>
              <a:r>
                <a:rPr sz="1200" dirty="0">
                  <a:solidFill>
                    <a:srgbClr val="231F20"/>
                  </a:solidFill>
                  <a:latin typeface="HelveticaNeueLT Pro 45 Lt" panose="020B0403020202020204" pitchFamily="34" charset="0"/>
                  <a:cs typeface="Arial"/>
                </a:rPr>
                <a:t>to</a:t>
              </a:r>
              <a:r>
                <a:rPr sz="1200" spc="-15" dirty="0">
                  <a:solidFill>
                    <a:srgbClr val="231F20"/>
                  </a:solidFill>
                  <a:latin typeface="HelveticaNeueLT Pro 45 Lt" panose="020B0403020202020204" pitchFamily="34" charset="0"/>
                  <a:cs typeface="Arial"/>
                </a:rPr>
                <a:t> </a:t>
              </a:r>
              <a:r>
                <a:rPr sz="1200" spc="-35" dirty="0">
                  <a:solidFill>
                    <a:srgbClr val="231F20"/>
                  </a:solidFill>
                  <a:latin typeface="HelveticaNeueLT Pro 45 Lt" panose="020B0403020202020204" pitchFamily="34" charset="0"/>
                  <a:cs typeface="Arial"/>
                </a:rPr>
                <a:t>review</a:t>
              </a:r>
              <a:r>
                <a:rPr sz="1200" spc="-10" dirty="0">
                  <a:solidFill>
                    <a:srgbClr val="231F20"/>
                  </a:solidFill>
                  <a:latin typeface="HelveticaNeueLT Pro 45 Lt" panose="020B0403020202020204" pitchFamily="34" charset="0"/>
                  <a:cs typeface="Arial"/>
                </a:rPr>
                <a:t> </a:t>
              </a:r>
              <a:r>
                <a:rPr sz="1200" spc="-20" dirty="0">
                  <a:solidFill>
                    <a:srgbClr val="231F20"/>
                  </a:solidFill>
                  <a:latin typeface="HelveticaNeueLT Pro 45 Lt" panose="020B0403020202020204" pitchFamily="34" charset="0"/>
                  <a:cs typeface="Arial"/>
                </a:rPr>
                <a:t>progress</a:t>
              </a:r>
              <a:r>
                <a:rPr sz="1200" spc="-10" dirty="0">
                  <a:solidFill>
                    <a:srgbClr val="231F20"/>
                  </a:solidFill>
                  <a:latin typeface="HelveticaNeueLT Pro 45 Lt" panose="020B0403020202020204" pitchFamily="34" charset="0"/>
                  <a:cs typeface="Arial"/>
                </a:rPr>
                <a:t> </a:t>
              </a:r>
              <a:r>
                <a:rPr sz="1200" spc="-20" dirty="0">
                  <a:solidFill>
                    <a:srgbClr val="231F20"/>
                  </a:solidFill>
                  <a:latin typeface="HelveticaNeueLT Pro 45 Lt" panose="020B0403020202020204" pitchFamily="34" charset="0"/>
                  <a:cs typeface="Arial"/>
                </a:rPr>
                <a:t>[</a:t>
              </a:r>
              <a:r>
                <a:rPr lang="en-GB" sz="1200" spc="-20" dirty="0">
                  <a:solidFill>
                    <a:srgbClr val="231F20"/>
                  </a:solidFill>
                  <a:latin typeface="HelveticaNeueLT Pro 45 Lt" panose="020B0403020202020204" pitchFamily="34" charset="0"/>
                  <a:cs typeface="Arial"/>
                </a:rPr>
                <a:t>11</a:t>
              </a:r>
              <a:r>
                <a:rPr sz="1200" spc="-20" dirty="0">
                  <a:solidFill>
                    <a:srgbClr val="231F20"/>
                  </a:solidFill>
                  <a:latin typeface="HelveticaNeueLT Pro 45 Lt" panose="020B0403020202020204" pitchFamily="34" charset="0"/>
                  <a:cs typeface="Arial"/>
                </a:rPr>
                <a:t>].</a:t>
              </a:r>
              <a:endParaRPr sz="1200" dirty="0">
                <a:latin typeface="HelveticaNeueLT Pro 45 Lt" panose="020B0403020202020204" pitchFamily="34" charset="0"/>
                <a:cs typeface="Arial"/>
              </a:endParaRPr>
            </a:p>
          </p:txBody>
        </p:sp>
        <p:sp>
          <p:nvSpPr>
            <p:cNvPr id="31" name="object 11">
              <a:extLst>
                <a:ext uri="{FF2B5EF4-FFF2-40B4-BE49-F238E27FC236}">
                  <a16:creationId xmlns:a16="http://schemas.microsoft.com/office/drawing/2014/main" id="{E8E96B21-51FF-22C6-FF26-2D38651EB4C5}"/>
                </a:ext>
              </a:extLst>
            </p:cNvPr>
            <p:cNvSpPr>
              <a:spLocks noGrp="1" noRot="1" noMove="1" noResize="1" noEditPoints="1" noAdjustHandles="1" noChangeArrowheads="1" noChangeShapeType="1"/>
            </p:cNvSpPr>
            <p:nvPr/>
          </p:nvSpPr>
          <p:spPr>
            <a:xfrm>
              <a:off x="4340950" y="2009855"/>
              <a:ext cx="5870575" cy="2352040"/>
            </a:xfrm>
            <a:custGeom>
              <a:avLst/>
              <a:gdLst/>
              <a:ahLst/>
              <a:cxnLst/>
              <a:rect l="l" t="t" r="r" b="b"/>
              <a:pathLst>
                <a:path w="587057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5717946" y="2351455"/>
                  </a:lnTo>
                  <a:lnTo>
                    <a:pt x="5766119" y="2343685"/>
                  </a:lnTo>
                  <a:lnTo>
                    <a:pt x="5807955" y="2322049"/>
                  </a:lnTo>
                  <a:lnTo>
                    <a:pt x="5840944" y="2289058"/>
                  </a:lnTo>
                  <a:lnTo>
                    <a:pt x="5862577" y="2247223"/>
                  </a:lnTo>
                  <a:lnTo>
                    <a:pt x="5870346" y="2199055"/>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35" name="object 12">
              <a:extLst>
                <a:ext uri="{FF2B5EF4-FFF2-40B4-BE49-F238E27FC236}">
                  <a16:creationId xmlns:a16="http://schemas.microsoft.com/office/drawing/2014/main" id="{19398A3E-9A95-225B-2FB6-C0D8B3B34E6A}"/>
                </a:ext>
              </a:extLst>
            </p:cNvPr>
            <p:cNvSpPr txBox="1">
              <a:spLocks noGrp="1" noRot="1" noMove="1" noResize="1" noEditPoints="1" noAdjustHandles="1" noChangeArrowheads="1" noChangeShapeType="1"/>
            </p:cNvSpPr>
            <p:nvPr/>
          </p:nvSpPr>
          <p:spPr>
            <a:xfrm>
              <a:off x="3122148" y="1241817"/>
              <a:ext cx="918599" cy="508668"/>
            </a:xfrm>
            <a:prstGeom prst="rect">
              <a:avLst/>
            </a:prstGeom>
          </p:spPr>
          <p:txBody>
            <a:bodyPr vert="horz" wrap="square" lIns="0" tIns="12700" rIns="0" bIns="0" rtlCol="0">
              <a:spAutoFit/>
            </a:bodyPr>
            <a:lstStyle/>
            <a:p>
              <a:pPr marL="80645" marR="5080" indent="-68580">
                <a:lnSpc>
                  <a:spcPct val="100000"/>
                </a:lnSpc>
                <a:spcBef>
                  <a:spcPts val="100"/>
                </a:spcBef>
              </a:pPr>
              <a:r>
                <a:rPr sz="1600" b="1" spc="-10">
                  <a:solidFill>
                    <a:srgbClr val="231F20"/>
                  </a:solidFill>
                  <a:latin typeface="HelveticaNeueLT Pro 65 Md" panose="020B0804020202020204" pitchFamily="34" charset="0"/>
                  <a:cs typeface="Arial"/>
                </a:rPr>
                <a:t>Success criteria</a:t>
              </a:r>
              <a:endParaRPr sz="1600">
                <a:latin typeface="HelveticaNeueLT Pro 65 Md" panose="020B0804020202020204" pitchFamily="34" charset="0"/>
                <a:cs typeface="Arial"/>
              </a:endParaRPr>
            </a:p>
          </p:txBody>
        </p:sp>
        <p:sp>
          <p:nvSpPr>
            <p:cNvPr id="36" name="object 13">
              <a:extLst>
                <a:ext uri="{FF2B5EF4-FFF2-40B4-BE49-F238E27FC236}">
                  <a16:creationId xmlns:a16="http://schemas.microsoft.com/office/drawing/2014/main" id="{812F8E5E-45C8-4B76-9746-909713F66666}"/>
                </a:ext>
              </a:extLst>
            </p:cNvPr>
            <p:cNvSpPr>
              <a:spLocks noGrp="1" noRot="1" noMove="1" noResize="1" noEditPoints="1" noAdjustHandles="1" noChangeArrowheads="1" noChangeShapeType="1"/>
            </p:cNvSpPr>
            <p:nvPr/>
          </p:nvSpPr>
          <p:spPr>
            <a:xfrm>
              <a:off x="3000150" y="1092705"/>
              <a:ext cx="1204595" cy="812165"/>
            </a:xfrm>
            <a:custGeom>
              <a:avLst/>
              <a:gdLst/>
              <a:ahLst/>
              <a:cxnLst/>
              <a:rect l="l" t="t" r="r" b="b"/>
              <a:pathLst>
                <a:path w="120459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1051979" y="811606"/>
                  </a:lnTo>
                  <a:lnTo>
                    <a:pt x="1100147" y="803836"/>
                  </a:lnTo>
                  <a:lnTo>
                    <a:pt x="1141982" y="782200"/>
                  </a:lnTo>
                  <a:lnTo>
                    <a:pt x="1174973" y="749209"/>
                  </a:lnTo>
                  <a:lnTo>
                    <a:pt x="1196609" y="707374"/>
                  </a:lnTo>
                  <a:lnTo>
                    <a:pt x="1204379" y="659206"/>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37" name="object 14">
              <a:extLst>
                <a:ext uri="{FF2B5EF4-FFF2-40B4-BE49-F238E27FC236}">
                  <a16:creationId xmlns:a16="http://schemas.microsoft.com/office/drawing/2014/main" id="{F7A672A5-DB9C-9F6E-F70F-F894284D5E88}"/>
                </a:ext>
              </a:extLst>
            </p:cNvPr>
            <p:cNvSpPr txBox="1">
              <a:spLocks noGrp="1" noRot="1" noMove="1" noResize="1" noEditPoints="1" noAdjustHandles="1" noChangeArrowheads="1" noChangeShapeType="1"/>
            </p:cNvSpPr>
            <p:nvPr/>
          </p:nvSpPr>
          <p:spPr>
            <a:xfrm>
              <a:off x="3033897" y="2920301"/>
              <a:ext cx="1204595" cy="508668"/>
            </a:xfrm>
            <a:prstGeom prst="rect">
              <a:avLst/>
            </a:prstGeom>
          </p:spPr>
          <p:txBody>
            <a:bodyPr vert="horz" wrap="square" lIns="0" tIns="12700" rIns="0" bIns="0" rtlCol="0">
              <a:spAutoFit/>
            </a:bodyPr>
            <a:lstStyle/>
            <a:p>
              <a:pPr marL="17780" marR="5080" indent="-5715">
                <a:lnSpc>
                  <a:spcPct val="100000"/>
                </a:lnSpc>
                <a:spcBef>
                  <a:spcPts val="100"/>
                </a:spcBef>
              </a:pPr>
              <a:r>
                <a:rPr sz="1600" b="1">
                  <a:solidFill>
                    <a:srgbClr val="231F20"/>
                  </a:solidFill>
                  <a:latin typeface="HelveticaNeueLT Pro 65 Md" panose="020B0804020202020204" pitchFamily="34" charset="0"/>
                  <a:cs typeface="Arial"/>
                </a:rPr>
                <a:t>How</a:t>
              </a:r>
              <a:r>
                <a:rPr sz="1600" b="1" spc="4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a:t>
              </a:r>
              <a:r>
                <a:rPr sz="1600" b="1" spc="50">
                  <a:solidFill>
                    <a:srgbClr val="231F20"/>
                  </a:solidFill>
                  <a:latin typeface="HelveticaNeueLT Pro 65 Md" panose="020B0804020202020204" pitchFamily="34" charset="0"/>
                  <a:cs typeface="Arial"/>
                </a:rPr>
                <a:t> </a:t>
              </a:r>
              <a:r>
                <a:rPr sz="1600" b="1" spc="-30">
                  <a:solidFill>
                    <a:srgbClr val="231F20"/>
                  </a:solidFill>
                  <a:latin typeface="HelveticaNeueLT Pro 65 Md" panose="020B0804020202020204" pitchFamily="34" charset="0"/>
                  <a:cs typeface="Arial"/>
                </a:rPr>
                <a:t>run </a:t>
              </a:r>
              <a:r>
                <a:rPr sz="1600" b="1">
                  <a:solidFill>
                    <a:srgbClr val="231F20"/>
                  </a:solidFill>
                  <a:latin typeface="HelveticaNeueLT Pro 65 Md" panose="020B0804020202020204" pitchFamily="34" charset="0"/>
                  <a:cs typeface="Arial"/>
                </a:rPr>
                <a:t>the</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activity</a:t>
              </a:r>
              <a:endParaRPr sz="1600">
                <a:latin typeface="HelveticaNeueLT Pro 65 Md" panose="020B0804020202020204" pitchFamily="34" charset="0"/>
                <a:cs typeface="Arial"/>
              </a:endParaRPr>
            </a:p>
          </p:txBody>
        </p:sp>
        <p:sp>
          <p:nvSpPr>
            <p:cNvPr id="38" name="object 15">
              <a:extLst>
                <a:ext uri="{FF2B5EF4-FFF2-40B4-BE49-F238E27FC236}">
                  <a16:creationId xmlns:a16="http://schemas.microsoft.com/office/drawing/2014/main" id="{F7704058-D300-278A-3334-1BCA4A4D69AF}"/>
                </a:ext>
              </a:extLst>
            </p:cNvPr>
            <p:cNvSpPr>
              <a:spLocks noGrp="1" noRot="1" noMove="1" noResize="1" noEditPoints="1" noAdjustHandles="1" noChangeArrowheads="1" noChangeShapeType="1"/>
            </p:cNvSpPr>
            <p:nvPr/>
          </p:nvSpPr>
          <p:spPr>
            <a:xfrm>
              <a:off x="3000150" y="2009855"/>
              <a:ext cx="1204595" cy="2352040"/>
            </a:xfrm>
            <a:custGeom>
              <a:avLst/>
              <a:gdLst/>
              <a:ahLst/>
              <a:cxnLst/>
              <a:rect l="l" t="t" r="r" b="b"/>
              <a:pathLst>
                <a:path w="120459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1051979" y="2351455"/>
                  </a:lnTo>
                  <a:lnTo>
                    <a:pt x="1100147" y="2343685"/>
                  </a:lnTo>
                  <a:lnTo>
                    <a:pt x="1141982" y="2322049"/>
                  </a:lnTo>
                  <a:lnTo>
                    <a:pt x="1174973" y="2289058"/>
                  </a:lnTo>
                  <a:lnTo>
                    <a:pt x="1196609" y="2247223"/>
                  </a:lnTo>
                  <a:lnTo>
                    <a:pt x="1204379" y="2199055"/>
                  </a:lnTo>
                  <a:lnTo>
                    <a:pt x="1204379" y="152400"/>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39" name="object 16">
              <a:extLst>
                <a:ext uri="{FF2B5EF4-FFF2-40B4-BE49-F238E27FC236}">
                  <a16:creationId xmlns:a16="http://schemas.microsoft.com/office/drawing/2014/main" id="{56A4FF62-D9A1-CBCB-EC5F-F86C8F93A25E}"/>
                </a:ext>
              </a:extLst>
            </p:cNvPr>
            <p:cNvSpPr txBox="1">
              <a:spLocks noGrp="1" noRot="1" noMove="1" noResize="1" noEditPoints="1" noAdjustHandles="1" noChangeArrowheads="1" noChangeShapeType="1"/>
            </p:cNvSpPr>
            <p:nvPr/>
          </p:nvSpPr>
          <p:spPr>
            <a:xfrm>
              <a:off x="3196751" y="4786377"/>
              <a:ext cx="800735" cy="513080"/>
            </a:xfrm>
            <a:prstGeom prst="rect">
              <a:avLst/>
            </a:prstGeom>
          </p:spPr>
          <p:txBody>
            <a:bodyPr vert="horz" wrap="square" lIns="0" tIns="12700" rIns="0" bIns="0" rtlCol="0">
              <a:spAutoFit/>
            </a:bodyPr>
            <a:lstStyle/>
            <a:p>
              <a:pPr marL="123189" marR="5080" indent="-111125">
                <a:lnSpc>
                  <a:spcPct val="100000"/>
                </a:lnSpc>
                <a:spcBef>
                  <a:spcPts val="100"/>
                </a:spcBef>
              </a:pPr>
              <a:r>
                <a:rPr sz="1600" b="1">
                  <a:solidFill>
                    <a:srgbClr val="231F20"/>
                  </a:solidFill>
                  <a:latin typeface="HelveticaNeueLT Pro 65 Md" panose="020B0804020202020204" pitchFamily="34" charset="0"/>
                  <a:cs typeface="Arial"/>
                </a:rPr>
                <a:t>Ways</a:t>
              </a:r>
              <a:r>
                <a:rPr sz="1600" b="1" spc="-85">
                  <a:solidFill>
                    <a:srgbClr val="231F20"/>
                  </a:solidFill>
                  <a:latin typeface="HelveticaNeueLT Pro 65 Md" panose="020B0804020202020204" pitchFamily="34" charset="0"/>
                  <a:cs typeface="Arial"/>
                </a:rPr>
                <a:t> </a:t>
              </a:r>
              <a:r>
                <a:rPr sz="1600" b="1" spc="-25">
                  <a:solidFill>
                    <a:srgbClr val="231F20"/>
                  </a:solidFill>
                  <a:latin typeface="HelveticaNeueLT Pro 65 Md" panose="020B0804020202020204" pitchFamily="34" charset="0"/>
                  <a:cs typeface="Arial"/>
                </a:rPr>
                <a:t>to </a:t>
              </a:r>
              <a:r>
                <a:rPr sz="1600" b="1" spc="-10">
                  <a:solidFill>
                    <a:srgbClr val="231F20"/>
                  </a:solidFill>
                  <a:latin typeface="HelveticaNeueLT Pro 65 Md" panose="020B0804020202020204" pitchFamily="34" charset="0"/>
                  <a:cs typeface="Arial"/>
                </a:rPr>
                <a:t>adapt</a:t>
              </a:r>
              <a:endParaRPr sz="1600">
                <a:latin typeface="HelveticaNeueLT Pro 65 Md" panose="020B0804020202020204" pitchFamily="34" charset="0"/>
                <a:cs typeface="Arial"/>
              </a:endParaRPr>
            </a:p>
          </p:txBody>
        </p:sp>
        <p:sp>
          <p:nvSpPr>
            <p:cNvPr id="41" name="object 17">
              <a:extLst>
                <a:ext uri="{FF2B5EF4-FFF2-40B4-BE49-F238E27FC236}">
                  <a16:creationId xmlns:a16="http://schemas.microsoft.com/office/drawing/2014/main" id="{BC727A9C-B604-7572-F413-78AE110CEE16}"/>
                </a:ext>
              </a:extLst>
            </p:cNvPr>
            <p:cNvSpPr>
              <a:spLocks noGrp="1" noRot="1" noMove="1" noResize="1" noEditPoints="1" noAdjustHandles="1" noChangeArrowheads="1" noChangeShapeType="1"/>
            </p:cNvSpPr>
            <p:nvPr/>
          </p:nvSpPr>
          <p:spPr>
            <a:xfrm>
              <a:off x="3000150" y="4464005"/>
              <a:ext cx="1204595" cy="1175385"/>
            </a:xfrm>
            <a:custGeom>
              <a:avLst/>
              <a:gdLst/>
              <a:ahLst/>
              <a:cxnLst/>
              <a:rect l="l" t="t" r="r" b="b"/>
              <a:pathLst>
                <a:path w="120459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1051979" y="1175296"/>
                  </a:lnTo>
                  <a:lnTo>
                    <a:pt x="1100147" y="1167527"/>
                  </a:lnTo>
                  <a:lnTo>
                    <a:pt x="1141982" y="1145893"/>
                  </a:lnTo>
                  <a:lnTo>
                    <a:pt x="1174973" y="1112904"/>
                  </a:lnTo>
                  <a:lnTo>
                    <a:pt x="1196609" y="1071069"/>
                  </a:lnTo>
                  <a:lnTo>
                    <a:pt x="1204379" y="1022896"/>
                  </a:lnTo>
                  <a:lnTo>
                    <a:pt x="1204379" y="152399"/>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42" name="object 18">
              <a:extLst>
                <a:ext uri="{FF2B5EF4-FFF2-40B4-BE49-F238E27FC236}">
                  <a16:creationId xmlns:a16="http://schemas.microsoft.com/office/drawing/2014/main" id="{59C989FF-E12A-B25C-A7A3-1D59B4631D47}"/>
                </a:ext>
              </a:extLst>
            </p:cNvPr>
            <p:cNvSpPr txBox="1">
              <a:spLocks noGrp="1" noRot="1" noMove="1" noResize="1" noEditPoints="1" noAdjustHandles="1" noChangeArrowheads="1" noChangeShapeType="1"/>
            </p:cNvSpPr>
            <p:nvPr/>
          </p:nvSpPr>
          <p:spPr>
            <a:xfrm>
              <a:off x="3022333" y="6148127"/>
              <a:ext cx="1157964" cy="513080"/>
            </a:xfrm>
            <a:prstGeom prst="rect">
              <a:avLst/>
            </a:prstGeom>
          </p:spPr>
          <p:txBody>
            <a:bodyPr vert="horz" wrap="square" lIns="0" tIns="12700" rIns="0" bIns="0" rtlCol="0">
              <a:spAutoFit/>
            </a:bodyPr>
            <a:lstStyle/>
            <a:p>
              <a:pPr marL="324485" marR="5080" indent="-312420">
                <a:lnSpc>
                  <a:spcPct val="100000"/>
                </a:lnSpc>
                <a:spcBef>
                  <a:spcPts val="100"/>
                </a:spcBef>
              </a:pPr>
              <a:r>
                <a:rPr sz="1600" b="1" spc="-10">
                  <a:solidFill>
                    <a:srgbClr val="231F20"/>
                  </a:solidFill>
                  <a:latin typeface="HelveticaNeueLT Pro 65 Md" panose="020B0804020202020204" pitchFamily="34" charset="0"/>
                  <a:cs typeface="Arial"/>
                </a:rPr>
                <a:t>Curriculum links</a:t>
              </a:r>
              <a:endParaRPr sz="1600">
                <a:latin typeface="HelveticaNeueLT Pro 65 Md" panose="020B0804020202020204" pitchFamily="34" charset="0"/>
                <a:cs typeface="Arial"/>
              </a:endParaRPr>
            </a:p>
          </p:txBody>
        </p:sp>
        <p:sp>
          <p:nvSpPr>
            <p:cNvPr id="43" name="object 19">
              <a:extLst>
                <a:ext uri="{FF2B5EF4-FFF2-40B4-BE49-F238E27FC236}">
                  <a16:creationId xmlns:a16="http://schemas.microsoft.com/office/drawing/2014/main" id="{F8D7EF92-FD44-1BE4-F144-BDEEC53494BF}"/>
                </a:ext>
              </a:extLst>
            </p:cNvPr>
            <p:cNvSpPr>
              <a:spLocks noGrp="1" noRot="1" noMove="1" noResize="1" noEditPoints="1" noAdjustHandles="1" noChangeArrowheads="1" noChangeShapeType="1"/>
            </p:cNvSpPr>
            <p:nvPr/>
          </p:nvSpPr>
          <p:spPr>
            <a:xfrm>
              <a:off x="3000150" y="5736705"/>
              <a:ext cx="1204595" cy="1353820"/>
            </a:xfrm>
            <a:custGeom>
              <a:avLst/>
              <a:gdLst/>
              <a:ahLst/>
              <a:cxnLst/>
              <a:rect l="l" t="t" r="r" b="b"/>
              <a:pathLst>
                <a:path w="120459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1051979" y="1353400"/>
                  </a:lnTo>
                  <a:lnTo>
                    <a:pt x="1100147" y="1345630"/>
                  </a:lnTo>
                  <a:lnTo>
                    <a:pt x="1141982" y="1323995"/>
                  </a:lnTo>
                  <a:lnTo>
                    <a:pt x="1174973" y="1291004"/>
                  </a:lnTo>
                  <a:lnTo>
                    <a:pt x="1196609" y="1249169"/>
                  </a:lnTo>
                  <a:lnTo>
                    <a:pt x="1204379" y="1201000"/>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44" name="object 20">
              <a:extLst>
                <a:ext uri="{FF2B5EF4-FFF2-40B4-BE49-F238E27FC236}">
                  <a16:creationId xmlns:a16="http://schemas.microsoft.com/office/drawing/2014/main" id="{05749986-DC87-9600-FC28-C90709EF4EB2}"/>
                </a:ext>
              </a:extLst>
            </p:cNvPr>
            <p:cNvSpPr txBox="1">
              <a:spLocks noGrp="1" noRot="1" noMove="1" noResize="1" noEditPoints="1" noAdjustHandles="1" noChangeArrowheads="1" noChangeShapeType="1"/>
            </p:cNvSpPr>
            <p:nvPr/>
          </p:nvSpPr>
          <p:spPr>
            <a:xfrm>
              <a:off x="676083" y="3926805"/>
              <a:ext cx="1467485" cy="269240"/>
            </a:xfrm>
            <a:prstGeom prst="rect">
              <a:avLst/>
            </a:prstGeom>
          </p:spPr>
          <p:txBody>
            <a:bodyPr vert="horz" wrap="square" lIns="0" tIns="12700" rIns="0" bIns="0" rtlCol="0">
              <a:spAutoFit/>
            </a:bodyPr>
            <a:lstStyle/>
            <a:p>
              <a:pPr marL="12700">
                <a:lnSpc>
                  <a:spcPct val="100000"/>
                </a:lnSpc>
                <a:spcBef>
                  <a:spcPts val="100"/>
                </a:spcBef>
              </a:pPr>
              <a:r>
                <a:rPr sz="1600" b="1">
                  <a:solidFill>
                    <a:srgbClr val="231F20"/>
                  </a:solidFill>
                  <a:latin typeface="Arial"/>
                  <a:cs typeface="Arial"/>
                </a:rPr>
                <a:t>What</a:t>
              </a:r>
              <a:r>
                <a:rPr sz="1600" b="1" spc="-45">
                  <a:solidFill>
                    <a:srgbClr val="231F20"/>
                  </a:solidFill>
                  <a:latin typeface="Arial"/>
                  <a:cs typeface="Arial"/>
                </a:rPr>
                <a:t> </a:t>
              </a:r>
              <a:r>
                <a:rPr sz="1600" b="1" spc="-10">
                  <a:solidFill>
                    <a:srgbClr val="231F20"/>
                  </a:solidFill>
                  <a:latin typeface="Arial"/>
                  <a:cs typeface="Arial"/>
                </a:rPr>
                <a:t>you</a:t>
              </a:r>
              <a:r>
                <a:rPr sz="1600" b="1" spc="-40">
                  <a:solidFill>
                    <a:srgbClr val="231F20"/>
                  </a:solidFill>
                  <a:latin typeface="Arial"/>
                  <a:cs typeface="Arial"/>
                </a:rPr>
                <a:t> </a:t>
              </a:r>
              <a:r>
                <a:rPr sz="1600" b="1" spc="-20">
                  <a:solidFill>
                    <a:srgbClr val="231F20"/>
                  </a:solidFill>
                  <a:latin typeface="Arial"/>
                  <a:cs typeface="Arial"/>
                </a:rPr>
                <a:t>need</a:t>
              </a:r>
              <a:endParaRPr sz="1600">
                <a:latin typeface="Arial"/>
                <a:cs typeface="Arial"/>
              </a:endParaRPr>
            </a:p>
          </p:txBody>
        </p:sp>
        <p:sp>
          <p:nvSpPr>
            <p:cNvPr id="45" name="object 21">
              <a:extLst>
                <a:ext uri="{FF2B5EF4-FFF2-40B4-BE49-F238E27FC236}">
                  <a16:creationId xmlns:a16="http://schemas.microsoft.com/office/drawing/2014/main" id="{B1D5312A-1D4C-2D5B-18DE-EAA4554EE4E0}"/>
                </a:ext>
              </a:extLst>
            </p:cNvPr>
            <p:cNvSpPr txBox="1">
              <a:spLocks noGrp="1" noRot="1" noMove="1" noResize="1" noEditPoints="1" noAdjustHandles="1" noChangeArrowheads="1" noChangeShapeType="1"/>
            </p:cNvSpPr>
            <p:nvPr/>
          </p:nvSpPr>
          <p:spPr>
            <a:xfrm>
              <a:off x="621549" y="4265911"/>
              <a:ext cx="1963552" cy="1371533"/>
            </a:xfrm>
            <a:prstGeom prst="rect">
              <a:avLst/>
            </a:prstGeom>
          </p:spPr>
          <p:txBody>
            <a:bodyPr vert="horz" wrap="square" lIns="0" tIns="0" rIns="0" bIns="0" rtlCol="0" anchor="t">
              <a:spAutoFit/>
            </a:bodyPr>
            <a:lstStyle/>
            <a:p>
              <a:pPr marL="241300" indent="-228600">
                <a:lnSpc>
                  <a:spcPts val="1800"/>
                </a:lnSpc>
                <a:buClr>
                  <a:srgbClr val="DC2327"/>
                </a:buClr>
                <a:buSzPct val="150000"/>
                <a:buChar char="-"/>
                <a:tabLst>
                  <a:tab pos="240665" algn="l"/>
                  <a:tab pos="241300" algn="l"/>
                </a:tabLst>
              </a:pPr>
              <a:r>
                <a:rPr sz="1200" spc="-20" dirty="0">
                  <a:solidFill>
                    <a:srgbClr val="231F20"/>
                  </a:solidFill>
                  <a:latin typeface="Arial"/>
                  <a:cs typeface="Arial"/>
                </a:rPr>
                <a:t>Print</a:t>
              </a:r>
              <a:r>
                <a:rPr sz="1200" spc="-35" dirty="0">
                  <a:solidFill>
                    <a:srgbClr val="231F20"/>
                  </a:solidFill>
                  <a:latin typeface="Arial"/>
                  <a:cs typeface="Arial"/>
                </a:rPr>
                <a:t> </a:t>
              </a:r>
              <a:r>
                <a:rPr lang="en-GB" sz="1200" spc="-25" dirty="0">
                  <a:solidFill>
                    <a:srgbClr val="231F20"/>
                  </a:solidFill>
                  <a:latin typeface="Arial"/>
                  <a:cs typeface="Arial"/>
                </a:rPr>
                <a:t>the ‘be calm’ slides [10,11], enough for one between two. </a:t>
              </a:r>
            </a:p>
            <a:p>
              <a:pPr marL="241300" indent="-228600">
                <a:lnSpc>
                  <a:spcPts val="1800"/>
                </a:lnSpc>
                <a:buClr>
                  <a:srgbClr val="DC2327"/>
                </a:buClr>
                <a:buSzPct val="150000"/>
                <a:buChar char="-"/>
                <a:tabLst>
                  <a:tab pos="240665" algn="l"/>
                  <a:tab pos="241300" algn="l"/>
                </a:tabLst>
              </a:pPr>
              <a:r>
                <a:rPr sz="1200" spc="-20" dirty="0">
                  <a:solidFill>
                    <a:srgbClr val="231F20"/>
                  </a:solidFill>
                  <a:latin typeface="Arial"/>
                  <a:cs typeface="Arial"/>
                </a:rPr>
                <a:t>Print </a:t>
              </a:r>
              <a:r>
                <a:rPr lang="en-GB" sz="1200" spc="-20" dirty="0">
                  <a:solidFill>
                    <a:srgbClr val="231F20"/>
                  </a:solidFill>
                  <a:latin typeface="Arial"/>
                  <a:cs typeface="Arial"/>
                </a:rPr>
                <a:t>the </a:t>
              </a:r>
              <a:r>
                <a:rPr lang="en-GB" sz="1200" spc="-20" dirty="0">
                  <a:solidFill>
                    <a:srgbClr val="231F20"/>
                  </a:solidFill>
                  <a:latin typeface="Arial"/>
                  <a:cs typeface="Arial"/>
                  <a:hlinkClick r:id="rId3"/>
                </a:rPr>
                <a:t>coping with eco-anxiety factsheet</a:t>
              </a:r>
              <a:r>
                <a:rPr lang="en-GB" sz="1200" spc="-20" dirty="0">
                  <a:solidFill>
                    <a:srgbClr val="231F20"/>
                  </a:solidFill>
                  <a:latin typeface="Arial"/>
                  <a:cs typeface="Arial"/>
                </a:rPr>
                <a:t>, </a:t>
              </a:r>
              <a:r>
                <a:rPr sz="1200" spc="-10" dirty="0">
                  <a:solidFill>
                    <a:srgbClr val="231F20"/>
                  </a:solidFill>
                  <a:latin typeface="Arial"/>
                  <a:cs typeface="Arial"/>
                </a:rPr>
                <a:t>enough</a:t>
              </a:r>
              <a:r>
                <a:rPr sz="1200" spc="-45" dirty="0">
                  <a:solidFill>
                    <a:srgbClr val="231F20"/>
                  </a:solidFill>
                  <a:latin typeface="Arial"/>
                  <a:cs typeface="Arial"/>
                </a:rPr>
                <a:t> </a:t>
              </a:r>
              <a:r>
                <a:rPr sz="1200" dirty="0">
                  <a:solidFill>
                    <a:srgbClr val="231F20"/>
                  </a:solidFill>
                  <a:latin typeface="Arial"/>
                  <a:cs typeface="Arial"/>
                </a:rPr>
                <a:t>for</a:t>
              </a:r>
              <a:r>
                <a:rPr sz="1200" spc="-40" dirty="0">
                  <a:solidFill>
                    <a:srgbClr val="231F20"/>
                  </a:solidFill>
                  <a:latin typeface="Arial"/>
                  <a:cs typeface="Arial"/>
                </a:rPr>
                <a:t> </a:t>
              </a:r>
              <a:r>
                <a:rPr lang="en-GB" sz="1200" spc="-40" dirty="0">
                  <a:solidFill>
                    <a:srgbClr val="231F20"/>
                  </a:solidFill>
                  <a:latin typeface="Arial"/>
                  <a:cs typeface="Arial"/>
                </a:rPr>
                <a:t>one</a:t>
              </a:r>
              <a:r>
                <a:rPr sz="1200" spc="-40" dirty="0">
                  <a:solidFill>
                    <a:srgbClr val="231F20"/>
                  </a:solidFill>
                  <a:latin typeface="Arial"/>
                  <a:cs typeface="Arial"/>
                </a:rPr>
                <a:t> </a:t>
              </a:r>
              <a:r>
                <a:rPr sz="1200" spc="-10" dirty="0">
                  <a:solidFill>
                    <a:srgbClr val="231F20"/>
                  </a:solidFill>
                  <a:latin typeface="Arial"/>
                  <a:cs typeface="Arial"/>
                </a:rPr>
                <a:t>between</a:t>
              </a:r>
              <a:r>
                <a:rPr lang="en-GB" sz="1200" dirty="0">
                  <a:latin typeface="Arial"/>
                  <a:cs typeface="Arial"/>
                </a:rPr>
                <a:t> </a:t>
              </a:r>
              <a:r>
                <a:rPr lang="en-GB" sz="1200" spc="-25" dirty="0">
                  <a:solidFill>
                    <a:srgbClr val="231F20"/>
                  </a:solidFill>
                  <a:latin typeface="Arial"/>
                  <a:cs typeface="Arial"/>
                </a:rPr>
                <a:t>two.</a:t>
              </a:r>
              <a:endParaRPr sz="1200" dirty="0">
                <a:latin typeface="Arial"/>
                <a:cs typeface="Arial"/>
              </a:endParaRPr>
            </a:p>
          </p:txBody>
        </p:sp>
        <p:sp>
          <p:nvSpPr>
            <p:cNvPr id="46" name="object 23">
              <a:extLst>
                <a:ext uri="{FF2B5EF4-FFF2-40B4-BE49-F238E27FC236}">
                  <a16:creationId xmlns:a16="http://schemas.microsoft.com/office/drawing/2014/main" id="{9A1C4355-3E7A-A15B-BEC4-230D822B5457}"/>
                </a:ext>
              </a:extLst>
            </p:cNvPr>
            <p:cNvSpPr>
              <a:spLocks noGrp="1" noRot="1" noMove="1" noResize="1" noEditPoints="1" noAdjustHandles="1" noChangeArrowheads="1" noChangeShapeType="1"/>
            </p:cNvSpPr>
            <p:nvPr/>
          </p:nvSpPr>
          <p:spPr>
            <a:xfrm>
              <a:off x="552700" y="3810704"/>
              <a:ext cx="2163445" cy="3088640"/>
            </a:xfrm>
            <a:custGeom>
              <a:avLst/>
              <a:gdLst/>
              <a:ahLst/>
              <a:cxnLst/>
              <a:rect l="l" t="t" r="r" b="b"/>
              <a:pathLst>
                <a:path w="2163445" h="3088640">
                  <a:moveTo>
                    <a:pt x="152400" y="0"/>
                  </a:moveTo>
                  <a:lnTo>
                    <a:pt x="104231" y="7769"/>
                  </a:lnTo>
                  <a:lnTo>
                    <a:pt x="62396" y="29405"/>
                  </a:lnTo>
                  <a:lnTo>
                    <a:pt x="29405" y="62396"/>
                  </a:lnTo>
                  <a:lnTo>
                    <a:pt x="7769" y="104231"/>
                  </a:lnTo>
                  <a:lnTo>
                    <a:pt x="0" y="152400"/>
                  </a:lnTo>
                  <a:lnTo>
                    <a:pt x="0" y="2936201"/>
                  </a:lnTo>
                  <a:lnTo>
                    <a:pt x="7769" y="2984370"/>
                  </a:lnTo>
                  <a:lnTo>
                    <a:pt x="29405" y="3026205"/>
                  </a:lnTo>
                  <a:lnTo>
                    <a:pt x="62396" y="3059196"/>
                  </a:lnTo>
                  <a:lnTo>
                    <a:pt x="104231" y="3080831"/>
                  </a:lnTo>
                  <a:lnTo>
                    <a:pt x="152400" y="3088601"/>
                  </a:lnTo>
                  <a:lnTo>
                    <a:pt x="2010803" y="3088601"/>
                  </a:lnTo>
                  <a:lnTo>
                    <a:pt x="2058971" y="3080831"/>
                  </a:lnTo>
                  <a:lnTo>
                    <a:pt x="2100806" y="3059196"/>
                  </a:lnTo>
                  <a:lnTo>
                    <a:pt x="2133797" y="3026205"/>
                  </a:lnTo>
                  <a:lnTo>
                    <a:pt x="2155433" y="2984370"/>
                  </a:lnTo>
                  <a:lnTo>
                    <a:pt x="2163203" y="2936201"/>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47" name="object 24">
              <a:extLst>
                <a:ext uri="{FF2B5EF4-FFF2-40B4-BE49-F238E27FC236}">
                  <a16:creationId xmlns:a16="http://schemas.microsoft.com/office/drawing/2014/main" id="{83F2570F-348A-B643-AF68-3C5E402798FC}"/>
                </a:ext>
              </a:extLst>
            </p:cNvPr>
            <p:cNvSpPr>
              <a:spLocks noGrp="1" noRot="1" noMove="1" noResize="1" noEditPoints="1" noAdjustHandles="1" noChangeArrowheads="1" noChangeShapeType="1"/>
            </p:cNvSpPr>
            <p:nvPr/>
          </p:nvSpPr>
          <p:spPr>
            <a:xfrm>
              <a:off x="546750" y="2604705"/>
              <a:ext cx="2169160" cy="1149985"/>
            </a:xfrm>
            <a:custGeom>
              <a:avLst/>
              <a:gdLst/>
              <a:ahLst/>
              <a:cxnLst/>
              <a:rect l="l" t="t" r="r" b="b"/>
              <a:pathLst>
                <a:path w="2169160" h="1149985">
                  <a:moveTo>
                    <a:pt x="152400" y="0"/>
                  </a:moveTo>
                  <a:lnTo>
                    <a:pt x="104231" y="7769"/>
                  </a:lnTo>
                  <a:lnTo>
                    <a:pt x="62396" y="29405"/>
                  </a:lnTo>
                  <a:lnTo>
                    <a:pt x="29405" y="62396"/>
                  </a:lnTo>
                  <a:lnTo>
                    <a:pt x="7769" y="104231"/>
                  </a:lnTo>
                  <a:lnTo>
                    <a:pt x="0" y="152400"/>
                  </a:lnTo>
                  <a:lnTo>
                    <a:pt x="0" y="997077"/>
                  </a:lnTo>
                  <a:lnTo>
                    <a:pt x="7769" y="1045245"/>
                  </a:lnTo>
                  <a:lnTo>
                    <a:pt x="29405" y="1087080"/>
                  </a:lnTo>
                  <a:lnTo>
                    <a:pt x="62396" y="1120071"/>
                  </a:lnTo>
                  <a:lnTo>
                    <a:pt x="104231" y="1141707"/>
                  </a:lnTo>
                  <a:lnTo>
                    <a:pt x="152400" y="1149477"/>
                  </a:lnTo>
                  <a:lnTo>
                    <a:pt x="2016747" y="1149477"/>
                  </a:lnTo>
                  <a:lnTo>
                    <a:pt x="2064920" y="1141707"/>
                  </a:lnTo>
                  <a:lnTo>
                    <a:pt x="2106755" y="1120071"/>
                  </a:lnTo>
                  <a:lnTo>
                    <a:pt x="2139745" y="1087080"/>
                  </a:lnTo>
                  <a:lnTo>
                    <a:pt x="2161378" y="1045245"/>
                  </a:lnTo>
                  <a:lnTo>
                    <a:pt x="2169147" y="997077"/>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48" name="object 25">
              <a:extLst>
                <a:ext uri="{FF2B5EF4-FFF2-40B4-BE49-F238E27FC236}">
                  <a16:creationId xmlns:a16="http://schemas.microsoft.com/office/drawing/2014/main" id="{E4F1E3F0-B18A-CABC-6559-DCC37C713F01}"/>
                </a:ext>
              </a:extLst>
            </p:cNvPr>
            <p:cNvSpPr txBox="1">
              <a:spLocks noGrp="1" noRot="1" noMove="1" noResize="1" noEditPoints="1" noAdjustHandles="1" noChangeArrowheads="1" noChangeShapeType="1"/>
            </p:cNvSpPr>
            <p:nvPr/>
          </p:nvSpPr>
          <p:spPr>
            <a:xfrm>
              <a:off x="1235858" y="1460309"/>
              <a:ext cx="1006987" cy="260789"/>
            </a:xfrm>
            <a:prstGeom prst="rect">
              <a:avLst/>
            </a:prstGeom>
          </p:spPr>
          <p:txBody>
            <a:bodyPr vert="horz" wrap="square" lIns="0" tIns="12700" rIns="0" bIns="0" rtlCol="0">
              <a:spAutoFit/>
            </a:bodyPr>
            <a:lstStyle/>
            <a:p>
              <a:pPr marL="12700">
                <a:lnSpc>
                  <a:spcPct val="100000"/>
                </a:lnSpc>
                <a:spcBef>
                  <a:spcPts val="100"/>
                </a:spcBef>
              </a:pPr>
              <a:r>
                <a:rPr sz="1600" b="1" spc="-10">
                  <a:solidFill>
                    <a:srgbClr val="231F20"/>
                  </a:solidFill>
                  <a:latin typeface="HelveticaNeueLT Pro 65 Md" panose="020B0804020202020204" pitchFamily="34" charset="0"/>
                  <a:cs typeface="Arial"/>
                </a:rPr>
                <a:t>Pairs</a:t>
              </a:r>
              <a:endParaRPr sz="1600">
                <a:latin typeface="HelveticaNeueLT Pro 65 Md" panose="020B0804020202020204" pitchFamily="34" charset="0"/>
                <a:cs typeface="Arial"/>
              </a:endParaRPr>
            </a:p>
          </p:txBody>
        </p:sp>
        <p:sp>
          <p:nvSpPr>
            <p:cNvPr id="49" name="object 26">
              <a:extLst>
                <a:ext uri="{FF2B5EF4-FFF2-40B4-BE49-F238E27FC236}">
                  <a16:creationId xmlns:a16="http://schemas.microsoft.com/office/drawing/2014/main" id="{0B0EECB1-752C-CB3F-9FAE-B93AAA20555C}"/>
                </a:ext>
              </a:extLst>
            </p:cNvPr>
            <p:cNvSpPr>
              <a:spLocks noGrp="1" noRot="1" noMove="1" noResize="1" noEditPoints="1" noAdjustHandles="1" noChangeArrowheads="1" noChangeShapeType="1"/>
            </p:cNvSpPr>
            <p:nvPr/>
          </p:nvSpPr>
          <p:spPr>
            <a:xfrm>
              <a:off x="552700" y="1303030"/>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51" name="object 27">
              <a:extLst>
                <a:ext uri="{FF2B5EF4-FFF2-40B4-BE49-F238E27FC236}">
                  <a16:creationId xmlns:a16="http://schemas.microsoft.com/office/drawing/2014/main" id="{0432FCCC-21B2-435B-E41F-1898BFC4FDAA}"/>
                </a:ext>
              </a:extLst>
            </p:cNvPr>
            <p:cNvSpPr txBox="1">
              <a:spLocks noGrp="1" noRot="1" noMove="1" noResize="1" noEditPoints="1" noAdjustHandles="1" noChangeArrowheads="1" noChangeShapeType="1"/>
            </p:cNvSpPr>
            <p:nvPr/>
          </p:nvSpPr>
          <p:spPr>
            <a:xfrm>
              <a:off x="1213050" y="2111021"/>
              <a:ext cx="1155296" cy="260789"/>
            </a:xfrm>
            <a:prstGeom prst="rect">
              <a:avLst/>
            </a:prstGeom>
          </p:spPr>
          <p:txBody>
            <a:bodyPr vert="horz" wrap="square" lIns="0" tIns="12700" rIns="0" bIns="0" rtlCol="0">
              <a:spAutoFit/>
            </a:bodyPr>
            <a:lstStyle/>
            <a:p>
              <a:pPr marL="12700">
                <a:lnSpc>
                  <a:spcPct val="100000"/>
                </a:lnSpc>
                <a:spcBef>
                  <a:spcPts val="100"/>
                </a:spcBef>
              </a:pPr>
              <a:r>
                <a:rPr sz="1600" b="1" spc="-10">
                  <a:solidFill>
                    <a:srgbClr val="231F20"/>
                  </a:solidFill>
                  <a:latin typeface="HelveticaNeueLT Pro 65 Md" panose="020B0804020202020204" pitchFamily="34" charset="0"/>
                  <a:cs typeface="Arial"/>
                </a:rPr>
                <a:t>Practical</a:t>
              </a:r>
              <a:endParaRPr sz="1600">
                <a:latin typeface="HelveticaNeueLT Pro 65 Md" panose="020B0804020202020204" pitchFamily="34" charset="0"/>
                <a:cs typeface="Arial"/>
              </a:endParaRPr>
            </a:p>
          </p:txBody>
        </p:sp>
        <p:sp>
          <p:nvSpPr>
            <p:cNvPr id="52" name="object 28">
              <a:extLst>
                <a:ext uri="{FF2B5EF4-FFF2-40B4-BE49-F238E27FC236}">
                  <a16:creationId xmlns:a16="http://schemas.microsoft.com/office/drawing/2014/main" id="{BDF0F5CA-4D0A-E655-B525-C676229A53A6}"/>
                </a:ext>
              </a:extLst>
            </p:cNvPr>
            <p:cNvSpPr>
              <a:spLocks noGrp="1" noRot="1" noMove="1" noResize="1" noEditPoints="1" noAdjustHandles="1" noChangeArrowheads="1" noChangeShapeType="1"/>
            </p:cNvSpPr>
            <p:nvPr/>
          </p:nvSpPr>
          <p:spPr>
            <a:xfrm>
              <a:off x="546750" y="1953742"/>
              <a:ext cx="2169160" cy="601345"/>
            </a:xfrm>
            <a:custGeom>
              <a:avLst/>
              <a:gdLst/>
              <a:ahLst/>
              <a:cxnLst/>
              <a:rect l="l" t="t" r="r" b="b"/>
              <a:pathLst>
                <a:path w="2169160"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6747" y="601268"/>
                  </a:lnTo>
                  <a:lnTo>
                    <a:pt x="2064920" y="593500"/>
                  </a:lnTo>
                  <a:lnTo>
                    <a:pt x="2106755" y="571866"/>
                  </a:lnTo>
                  <a:lnTo>
                    <a:pt x="2139745" y="538877"/>
                  </a:lnTo>
                  <a:lnTo>
                    <a:pt x="2161378" y="497041"/>
                  </a:lnTo>
                  <a:lnTo>
                    <a:pt x="2169147" y="448868"/>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53" name="object 29">
              <a:extLst>
                <a:ext uri="{FF2B5EF4-FFF2-40B4-BE49-F238E27FC236}">
                  <a16:creationId xmlns:a16="http://schemas.microsoft.com/office/drawing/2014/main" id="{DE09A0D1-14D4-D2FD-3A53-70CE79878B6C}"/>
                </a:ext>
              </a:extLst>
            </p:cNvPr>
            <p:cNvSpPr txBox="1">
              <a:spLocks noGrp="1" noRot="1" noMove="1" noResize="1" noEditPoints="1" noAdjustHandles="1" noChangeArrowheads="1" noChangeShapeType="1"/>
            </p:cNvSpPr>
            <p:nvPr/>
          </p:nvSpPr>
          <p:spPr>
            <a:xfrm>
              <a:off x="1232004" y="809595"/>
              <a:ext cx="1256112" cy="260789"/>
            </a:xfrm>
            <a:prstGeom prst="rect">
              <a:avLst/>
            </a:prstGeom>
          </p:spPr>
          <p:txBody>
            <a:bodyPr vert="horz" wrap="square" lIns="0" tIns="12700" rIns="0" bIns="0" rtlCol="0">
              <a:spAutoFit/>
            </a:bodyPr>
            <a:lstStyle/>
            <a:p>
              <a:pPr marL="12700">
                <a:lnSpc>
                  <a:spcPct val="100000"/>
                </a:lnSpc>
                <a:spcBef>
                  <a:spcPts val="100"/>
                </a:spcBef>
              </a:pPr>
              <a:r>
                <a:rPr sz="1600" b="1">
                  <a:solidFill>
                    <a:srgbClr val="231F20"/>
                  </a:solidFill>
                  <a:latin typeface="HelveticaNeueLT Pro 65 Md" panose="020B0804020202020204" pitchFamily="34" charset="0"/>
                  <a:cs typeface="Arial"/>
                </a:rPr>
                <a:t>20</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Minutes</a:t>
              </a:r>
              <a:endParaRPr sz="1600">
                <a:latin typeface="HelveticaNeueLT Pro 65 Md" panose="020B0804020202020204" pitchFamily="34" charset="0"/>
                <a:cs typeface="Arial"/>
              </a:endParaRPr>
            </a:p>
          </p:txBody>
        </p:sp>
        <p:sp>
          <p:nvSpPr>
            <p:cNvPr id="56" name="object 31">
              <a:extLst>
                <a:ext uri="{FF2B5EF4-FFF2-40B4-BE49-F238E27FC236}">
                  <a16:creationId xmlns:a16="http://schemas.microsoft.com/office/drawing/2014/main" id="{B50AC59F-F0F7-DE82-47C3-E0DBAB5F2F20}"/>
                </a:ext>
              </a:extLst>
            </p:cNvPr>
            <p:cNvSpPr>
              <a:spLocks noGrp="1" noRot="1" noMove="1" noResize="1" noEditPoints="1" noAdjustHandles="1" noChangeArrowheads="1" noChangeShapeType="1"/>
            </p:cNvSpPr>
            <p:nvPr/>
          </p:nvSpPr>
          <p:spPr>
            <a:xfrm>
              <a:off x="552700" y="652317"/>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pic>
          <p:nvPicPr>
            <p:cNvPr id="57" name="object 32">
              <a:extLst>
                <a:ext uri="{FF2B5EF4-FFF2-40B4-BE49-F238E27FC236}">
                  <a16:creationId xmlns:a16="http://schemas.microsoft.com/office/drawing/2014/main" id="{AE368313-3545-F029-80D9-C68B8D5851A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cstate="print"/>
            <a:stretch>
              <a:fillRect/>
            </a:stretch>
          </p:blipFill>
          <p:spPr>
            <a:xfrm>
              <a:off x="566445" y="1288618"/>
              <a:ext cx="693546" cy="602983"/>
            </a:xfrm>
            <a:prstGeom prst="rect">
              <a:avLst/>
            </a:prstGeom>
          </p:spPr>
        </p:pic>
        <p:pic>
          <p:nvPicPr>
            <p:cNvPr id="58" name="object 33">
              <a:extLst>
                <a:ext uri="{FF2B5EF4-FFF2-40B4-BE49-F238E27FC236}">
                  <a16:creationId xmlns:a16="http://schemas.microsoft.com/office/drawing/2014/main" id="{DD8303CB-0F7F-58F8-AE8B-2B0D6CAC253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cstate="print"/>
            <a:stretch>
              <a:fillRect/>
            </a:stretch>
          </p:blipFill>
          <p:spPr>
            <a:xfrm>
              <a:off x="621550" y="695553"/>
              <a:ext cx="453593" cy="514794"/>
            </a:xfrm>
            <a:prstGeom prst="rect">
              <a:avLst/>
            </a:prstGeom>
          </p:spPr>
        </p:pic>
        <p:pic>
          <p:nvPicPr>
            <p:cNvPr id="59" name="object 34">
              <a:extLst>
                <a:ext uri="{FF2B5EF4-FFF2-40B4-BE49-F238E27FC236}">
                  <a16:creationId xmlns:a16="http://schemas.microsoft.com/office/drawing/2014/main" id="{CF787F9D-90B9-F488-A4DC-3FC361DBE6B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6" cstate="print"/>
            <a:stretch>
              <a:fillRect/>
            </a:stretch>
          </p:blipFill>
          <p:spPr>
            <a:xfrm>
              <a:off x="583818" y="2915589"/>
              <a:ext cx="612622" cy="540003"/>
            </a:xfrm>
            <a:prstGeom prst="rect">
              <a:avLst/>
            </a:prstGeom>
          </p:spPr>
        </p:pic>
        <p:pic>
          <p:nvPicPr>
            <p:cNvPr id="60" name="object 35">
              <a:extLst>
                <a:ext uri="{FF2B5EF4-FFF2-40B4-BE49-F238E27FC236}">
                  <a16:creationId xmlns:a16="http://schemas.microsoft.com/office/drawing/2014/main" id="{25166670-8883-D614-B39B-5B8C900C551C}"/>
                </a:ext>
              </a:extLst>
            </p:cNvPr>
            <p:cNvPicPr>
              <a:picLocks noGrp="1" noRot="1" noMove="1" noResize="1" noEditPoints="1" noAdjustHandles="1" noChangeArrowheads="1" noChangeShapeType="1" noCrop="1"/>
            </p:cNvPicPr>
            <p:nvPr/>
          </p:nvPicPr>
          <p:blipFill>
            <a:blip r:embed="rId7" cstate="print"/>
            <a:stretch>
              <a:fillRect/>
            </a:stretch>
          </p:blipFill>
          <p:spPr>
            <a:xfrm>
              <a:off x="10267201" y="401202"/>
              <a:ext cx="367195" cy="1710426"/>
            </a:xfrm>
            <a:prstGeom prst="rect">
              <a:avLst/>
            </a:prstGeom>
          </p:spPr>
        </p:pic>
        <p:pic>
          <p:nvPicPr>
            <p:cNvPr id="61" name="object 36">
              <a:extLst>
                <a:ext uri="{FF2B5EF4-FFF2-40B4-BE49-F238E27FC236}">
                  <a16:creationId xmlns:a16="http://schemas.microsoft.com/office/drawing/2014/main" id="{FE1D7073-8231-A633-B098-DF1DF14E46E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8" cstate="print"/>
            <a:stretch>
              <a:fillRect/>
            </a:stretch>
          </p:blipFill>
          <p:spPr>
            <a:xfrm>
              <a:off x="640587" y="1997151"/>
              <a:ext cx="504405" cy="492150"/>
            </a:xfrm>
            <a:prstGeom prst="rect">
              <a:avLst/>
            </a:prstGeom>
          </p:spPr>
        </p:pic>
        <p:sp>
          <p:nvSpPr>
            <p:cNvPr id="62" name="object 37">
              <a:extLst>
                <a:ext uri="{FF2B5EF4-FFF2-40B4-BE49-F238E27FC236}">
                  <a16:creationId xmlns:a16="http://schemas.microsoft.com/office/drawing/2014/main" id="{70F6EE37-1D07-81B5-5ED4-7360B6D44466}"/>
                </a:ext>
              </a:extLst>
            </p:cNvPr>
            <p:cNvSpPr txBox="1">
              <a:spLocks noGrp="1" noRot="1" noMove="1" noResize="1" noEditPoints="1" noAdjustHandles="1" noChangeArrowheads="1" noChangeShapeType="1"/>
            </p:cNvSpPr>
            <p:nvPr/>
          </p:nvSpPr>
          <p:spPr>
            <a:xfrm>
              <a:off x="320850" y="7127564"/>
              <a:ext cx="9893300" cy="177800"/>
            </a:xfrm>
            <a:prstGeom prst="rect">
              <a:avLst/>
            </a:prstGeom>
          </p:spPr>
          <p:txBody>
            <a:bodyPr vert="horz" wrap="square" lIns="0" tIns="12700" rIns="0" bIns="0" rtlCol="0">
              <a:spAutoFit/>
            </a:bodyPr>
            <a:lstStyle/>
            <a:p>
              <a:pPr marL="12700">
                <a:lnSpc>
                  <a:spcPct val="100000"/>
                </a:lnSpc>
                <a:spcBef>
                  <a:spcPts val="100"/>
                </a:spcBef>
              </a:pPr>
              <a:r>
                <a:rPr sz="1000" i="1">
                  <a:solidFill>
                    <a:srgbClr val="231F20"/>
                  </a:solidFill>
                  <a:latin typeface="Arial"/>
                  <a:cs typeface="Arial"/>
                </a:rPr>
                <a:t>The</a:t>
              </a:r>
              <a:r>
                <a:rPr sz="1000" i="1" spc="-20">
                  <a:solidFill>
                    <a:srgbClr val="231F20"/>
                  </a:solidFill>
                  <a:latin typeface="Arial"/>
                  <a:cs typeface="Arial"/>
                </a:rPr>
                <a:t> </a:t>
              </a:r>
              <a:r>
                <a:rPr sz="1000" i="1">
                  <a:solidFill>
                    <a:srgbClr val="231F20"/>
                  </a:solidFill>
                  <a:latin typeface="Arial"/>
                  <a:cs typeface="Arial"/>
                </a:rPr>
                <a:t>British</a:t>
              </a:r>
              <a:r>
                <a:rPr sz="1000" i="1" spc="-10">
                  <a:solidFill>
                    <a:srgbClr val="231F20"/>
                  </a:solidFill>
                  <a:latin typeface="Arial"/>
                  <a:cs typeface="Arial"/>
                </a:rPr>
                <a:t> </a:t>
              </a:r>
              <a:r>
                <a:rPr sz="1000" i="1">
                  <a:solidFill>
                    <a:srgbClr val="231F20"/>
                  </a:solidFill>
                  <a:latin typeface="Arial"/>
                  <a:cs typeface="Arial"/>
                </a:rPr>
                <a:t>Red</a:t>
              </a:r>
              <a:r>
                <a:rPr sz="1000" i="1" spc="-15">
                  <a:solidFill>
                    <a:srgbClr val="231F20"/>
                  </a:solidFill>
                  <a:latin typeface="Arial"/>
                  <a:cs typeface="Arial"/>
                </a:rPr>
                <a:t> </a:t>
              </a:r>
              <a:r>
                <a:rPr sz="1000" i="1">
                  <a:solidFill>
                    <a:srgbClr val="231F20"/>
                  </a:solidFill>
                  <a:latin typeface="Arial"/>
                  <a:cs typeface="Arial"/>
                </a:rPr>
                <a:t>Cross</a:t>
              </a:r>
              <a:r>
                <a:rPr sz="1000" i="1" spc="-15">
                  <a:solidFill>
                    <a:srgbClr val="231F20"/>
                  </a:solidFill>
                  <a:latin typeface="Arial"/>
                  <a:cs typeface="Arial"/>
                </a:rPr>
                <a:t> </a:t>
              </a:r>
              <a:r>
                <a:rPr sz="1000" i="1">
                  <a:solidFill>
                    <a:srgbClr val="231F20"/>
                  </a:solidFill>
                  <a:latin typeface="Arial"/>
                  <a:cs typeface="Arial"/>
                </a:rPr>
                <a:t>Society</a:t>
              </a:r>
              <a:r>
                <a:rPr sz="1000" i="1" spc="-5">
                  <a:solidFill>
                    <a:srgbClr val="231F20"/>
                  </a:solidFill>
                  <a:latin typeface="Arial"/>
                  <a:cs typeface="Arial"/>
                </a:rPr>
                <a:t> </a:t>
              </a:r>
              <a:r>
                <a:rPr sz="1000" i="1">
                  <a:solidFill>
                    <a:srgbClr val="231F20"/>
                  </a:solidFill>
                  <a:latin typeface="Arial"/>
                  <a:cs typeface="Arial"/>
                </a:rPr>
                <a:t>©</a:t>
              </a:r>
              <a:r>
                <a:rPr sz="1000" i="1" spc="-10">
                  <a:solidFill>
                    <a:srgbClr val="231F20"/>
                  </a:solidFill>
                  <a:latin typeface="Arial"/>
                  <a:cs typeface="Arial"/>
                </a:rPr>
                <a:t> </a:t>
              </a:r>
              <a:r>
                <a:rPr sz="1000" i="1">
                  <a:solidFill>
                    <a:srgbClr val="231F20"/>
                  </a:solidFill>
                  <a:latin typeface="Arial"/>
                  <a:cs typeface="Arial"/>
                </a:rPr>
                <a:t>2022</a:t>
              </a:r>
              <a:r>
                <a:rPr sz="1000" i="1" spc="-15">
                  <a:solidFill>
                    <a:srgbClr val="231F20"/>
                  </a:solidFill>
                  <a:latin typeface="Arial"/>
                  <a:cs typeface="Arial"/>
                </a:rPr>
                <a:t> </a:t>
              </a:r>
              <a:r>
                <a:rPr sz="1000" i="1">
                  <a:solidFill>
                    <a:srgbClr val="231F20"/>
                  </a:solidFill>
                  <a:latin typeface="Arial"/>
                  <a:cs typeface="Arial"/>
                </a:rPr>
                <a:t>incorporated</a:t>
              </a:r>
              <a:r>
                <a:rPr sz="1000" i="1" spc="-15">
                  <a:solidFill>
                    <a:srgbClr val="231F20"/>
                  </a:solidFill>
                  <a:latin typeface="Arial"/>
                  <a:cs typeface="Arial"/>
                </a:rPr>
                <a:t> </a:t>
              </a:r>
              <a:r>
                <a:rPr sz="1000" i="1">
                  <a:solidFill>
                    <a:srgbClr val="231F20"/>
                  </a:solidFill>
                  <a:latin typeface="Arial"/>
                  <a:cs typeface="Arial"/>
                </a:rPr>
                <a:t>by</a:t>
              </a:r>
              <a:r>
                <a:rPr sz="1000" i="1" spc="-10">
                  <a:solidFill>
                    <a:srgbClr val="231F20"/>
                  </a:solidFill>
                  <a:latin typeface="Arial"/>
                  <a:cs typeface="Arial"/>
                </a:rPr>
                <a:t> </a:t>
              </a:r>
              <a:r>
                <a:rPr sz="1000" i="1">
                  <a:solidFill>
                    <a:srgbClr val="231F20"/>
                  </a:solidFill>
                  <a:latin typeface="Arial"/>
                  <a:cs typeface="Arial"/>
                </a:rPr>
                <a:t>Royal</a:t>
              </a:r>
              <a:r>
                <a:rPr sz="1000" i="1" spc="-15">
                  <a:solidFill>
                    <a:srgbClr val="231F20"/>
                  </a:solidFill>
                  <a:latin typeface="Arial"/>
                  <a:cs typeface="Arial"/>
                </a:rPr>
                <a:t> </a:t>
              </a:r>
              <a:r>
                <a:rPr sz="1000" i="1">
                  <a:solidFill>
                    <a:srgbClr val="231F20"/>
                  </a:solidFill>
                  <a:latin typeface="Arial"/>
                  <a:cs typeface="Arial"/>
                </a:rPr>
                <a:t>Charter</a:t>
              </a:r>
              <a:r>
                <a:rPr sz="1000" i="1" spc="-15">
                  <a:solidFill>
                    <a:srgbClr val="231F20"/>
                  </a:solidFill>
                  <a:latin typeface="Arial"/>
                  <a:cs typeface="Arial"/>
                </a:rPr>
                <a:t> </a:t>
              </a:r>
              <a:r>
                <a:rPr sz="1000" i="1">
                  <a:solidFill>
                    <a:srgbClr val="231F20"/>
                  </a:solidFill>
                  <a:latin typeface="Arial"/>
                  <a:cs typeface="Arial"/>
                </a:rPr>
                <a:t>1908,</a:t>
              </a:r>
              <a:r>
                <a:rPr sz="1000" i="1" spc="-15">
                  <a:solidFill>
                    <a:srgbClr val="231F20"/>
                  </a:solidFill>
                  <a:latin typeface="Arial"/>
                  <a:cs typeface="Arial"/>
                </a:rPr>
                <a:t> </a:t>
              </a:r>
              <a:r>
                <a:rPr sz="1000" i="1">
                  <a:solidFill>
                    <a:srgbClr val="231F20"/>
                  </a:solidFill>
                  <a:latin typeface="Arial"/>
                  <a:cs typeface="Arial"/>
                </a:rPr>
                <a:t>is</a:t>
              </a:r>
              <a:r>
                <a:rPr sz="1000" i="1" spc="-15">
                  <a:solidFill>
                    <a:srgbClr val="231F20"/>
                  </a:solidFill>
                  <a:latin typeface="Arial"/>
                  <a:cs typeface="Arial"/>
                </a:rPr>
                <a:t> </a:t>
              </a:r>
              <a:r>
                <a:rPr sz="1000" i="1">
                  <a:solidFill>
                    <a:srgbClr val="231F20"/>
                  </a:solidFill>
                  <a:latin typeface="Arial"/>
                  <a:cs typeface="Arial"/>
                </a:rPr>
                <a:t>a</a:t>
              </a:r>
              <a:r>
                <a:rPr sz="1000" i="1" spc="-10">
                  <a:solidFill>
                    <a:srgbClr val="231F20"/>
                  </a:solidFill>
                  <a:latin typeface="Arial"/>
                  <a:cs typeface="Arial"/>
                </a:rPr>
                <a:t> </a:t>
              </a:r>
              <a:r>
                <a:rPr sz="1000" i="1">
                  <a:solidFill>
                    <a:srgbClr val="231F20"/>
                  </a:solidFill>
                  <a:latin typeface="Arial"/>
                  <a:cs typeface="Arial"/>
                </a:rPr>
                <a:t>charity</a:t>
              </a:r>
              <a:r>
                <a:rPr sz="1000" i="1" spc="-10">
                  <a:solidFill>
                    <a:srgbClr val="231F20"/>
                  </a:solidFill>
                  <a:latin typeface="Arial"/>
                  <a:cs typeface="Arial"/>
                </a:rPr>
                <a:t> </a:t>
              </a:r>
              <a:r>
                <a:rPr sz="1000" i="1">
                  <a:solidFill>
                    <a:srgbClr val="231F20"/>
                  </a:solidFill>
                  <a:latin typeface="Arial"/>
                  <a:cs typeface="Arial"/>
                </a:rPr>
                <a:t>registered</a:t>
              </a:r>
              <a:r>
                <a:rPr sz="1000" i="1" spc="-10">
                  <a:solidFill>
                    <a:srgbClr val="231F20"/>
                  </a:solidFill>
                  <a:latin typeface="Arial"/>
                  <a:cs typeface="Arial"/>
                </a:rPr>
                <a:t> </a:t>
              </a:r>
              <a:r>
                <a:rPr sz="1000" i="1">
                  <a:solidFill>
                    <a:srgbClr val="231F20"/>
                  </a:solidFill>
                  <a:latin typeface="Arial"/>
                  <a:cs typeface="Arial"/>
                </a:rPr>
                <a:t>in</a:t>
              </a:r>
              <a:r>
                <a:rPr sz="1000" i="1" spc="-15">
                  <a:solidFill>
                    <a:srgbClr val="231F20"/>
                  </a:solidFill>
                  <a:latin typeface="Arial"/>
                  <a:cs typeface="Arial"/>
                </a:rPr>
                <a:t> </a:t>
              </a:r>
              <a:r>
                <a:rPr sz="1000" i="1">
                  <a:solidFill>
                    <a:srgbClr val="231F20"/>
                  </a:solidFill>
                  <a:latin typeface="Arial"/>
                  <a:cs typeface="Arial"/>
                </a:rPr>
                <a:t>England</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Wales</a:t>
              </a:r>
              <a:r>
                <a:rPr sz="1000" i="1" spc="-15">
                  <a:solidFill>
                    <a:srgbClr val="231F20"/>
                  </a:solidFill>
                  <a:latin typeface="Arial"/>
                  <a:cs typeface="Arial"/>
                </a:rPr>
                <a:t> </a:t>
              </a:r>
              <a:r>
                <a:rPr sz="1000" i="1">
                  <a:solidFill>
                    <a:srgbClr val="231F20"/>
                  </a:solidFill>
                  <a:latin typeface="Arial"/>
                  <a:cs typeface="Arial"/>
                </a:rPr>
                <a:t>(220949),</a:t>
              </a:r>
              <a:r>
                <a:rPr sz="1000" i="1" spc="-10">
                  <a:solidFill>
                    <a:srgbClr val="231F20"/>
                  </a:solidFill>
                  <a:latin typeface="Arial"/>
                  <a:cs typeface="Arial"/>
                </a:rPr>
                <a:t> </a:t>
              </a:r>
              <a:r>
                <a:rPr sz="1000" i="1">
                  <a:solidFill>
                    <a:srgbClr val="231F20"/>
                  </a:solidFill>
                  <a:latin typeface="Arial"/>
                  <a:cs typeface="Arial"/>
                </a:rPr>
                <a:t>Scotland</a:t>
              </a:r>
              <a:r>
                <a:rPr sz="1000" i="1" spc="-10">
                  <a:solidFill>
                    <a:srgbClr val="231F20"/>
                  </a:solidFill>
                  <a:latin typeface="Arial"/>
                  <a:cs typeface="Arial"/>
                </a:rPr>
                <a:t> </a:t>
              </a:r>
              <a:r>
                <a:rPr sz="1000" i="1">
                  <a:solidFill>
                    <a:srgbClr val="231F20"/>
                  </a:solidFill>
                  <a:latin typeface="Arial"/>
                  <a:cs typeface="Arial"/>
                </a:rPr>
                <a:t>(SC037738)</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Isle</a:t>
              </a:r>
              <a:r>
                <a:rPr sz="1000" i="1" spc="-10">
                  <a:solidFill>
                    <a:srgbClr val="231F20"/>
                  </a:solidFill>
                  <a:latin typeface="Arial"/>
                  <a:cs typeface="Arial"/>
                </a:rPr>
                <a:t> </a:t>
              </a:r>
              <a:r>
                <a:rPr sz="1000" i="1">
                  <a:solidFill>
                    <a:srgbClr val="231F20"/>
                  </a:solidFill>
                  <a:latin typeface="Arial"/>
                  <a:cs typeface="Arial"/>
                </a:rPr>
                <a:t>of</a:t>
              </a:r>
              <a:r>
                <a:rPr sz="1000" i="1" spc="-15">
                  <a:solidFill>
                    <a:srgbClr val="231F20"/>
                  </a:solidFill>
                  <a:latin typeface="Arial"/>
                  <a:cs typeface="Arial"/>
                </a:rPr>
                <a:t> </a:t>
              </a:r>
              <a:r>
                <a:rPr sz="1000" i="1">
                  <a:solidFill>
                    <a:srgbClr val="231F20"/>
                  </a:solidFill>
                  <a:latin typeface="Arial"/>
                  <a:cs typeface="Arial"/>
                </a:rPr>
                <a:t>Man</a:t>
              </a:r>
              <a:r>
                <a:rPr sz="1000" i="1" spc="-5">
                  <a:solidFill>
                    <a:srgbClr val="231F20"/>
                  </a:solidFill>
                  <a:latin typeface="Arial"/>
                  <a:cs typeface="Arial"/>
                </a:rPr>
                <a:t> </a:t>
              </a:r>
              <a:r>
                <a:rPr sz="1000" i="1" spc="-10">
                  <a:solidFill>
                    <a:srgbClr val="231F20"/>
                  </a:solidFill>
                  <a:latin typeface="Arial"/>
                  <a:cs typeface="Arial"/>
                </a:rPr>
                <a:t>(0752)</a:t>
              </a:r>
              <a:endParaRPr sz="1000">
                <a:latin typeface="Arial"/>
                <a:cs typeface="Arial"/>
              </a:endParaRPr>
            </a:p>
          </p:txBody>
        </p:sp>
        <p:sp>
          <p:nvSpPr>
            <p:cNvPr id="63" name="object 38">
              <a:extLst>
                <a:ext uri="{FF2B5EF4-FFF2-40B4-BE49-F238E27FC236}">
                  <a16:creationId xmlns:a16="http://schemas.microsoft.com/office/drawing/2014/main" id="{ED5857F8-3CA4-BBA5-855A-371CBB70059A}"/>
                </a:ext>
              </a:extLst>
            </p:cNvPr>
            <p:cNvSpPr txBox="1">
              <a:spLocks noGrp="1" noRot="1" noMove="1" noResize="1" noEditPoints="1" noAdjustHandles="1" noChangeArrowheads="1" noChangeShapeType="1"/>
            </p:cNvSpPr>
            <p:nvPr/>
          </p:nvSpPr>
          <p:spPr>
            <a:xfrm>
              <a:off x="1189847" y="2604455"/>
              <a:ext cx="1507511" cy="1128364"/>
            </a:xfrm>
            <a:prstGeom prst="rect">
              <a:avLst/>
            </a:prstGeom>
          </p:spPr>
          <p:txBody>
            <a:bodyPr vert="horz" wrap="square" lIns="0" tIns="12700" rIns="0" bIns="0" rtlCol="0">
              <a:spAutoFit/>
            </a:bodyPr>
            <a:lstStyle/>
            <a:p>
              <a:pPr marL="12700" marR="5080">
                <a:lnSpc>
                  <a:spcPct val="100000"/>
                </a:lnSpc>
                <a:spcBef>
                  <a:spcPts val="100"/>
                </a:spcBef>
              </a:pPr>
              <a:r>
                <a:rPr sz="1200" b="1" spc="-20">
                  <a:solidFill>
                    <a:srgbClr val="DC2327"/>
                  </a:solidFill>
                  <a:latin typeface="HelveticaNeueLT Pro 65 Md" panose="020B0804020202020204" pitchFamily="34" charset="0"/>
                  <a:cs typeface="Arial"/>
                </a:rPr>
                <a:t>Apply</a:t>
              </a:r>
              <a:r>
                <a:rPr sz="1200" b="1" spc="-60">
                  <a:solidFill>
                    <a:srgbClr val="DC2327"/>
                  </a:solidFill>
                  <a:latin typeface="HelveticaNeueLT Pro 65 Md" panose="020B0804020202020204" pitchFamily="34" charset="0"/>
                  <a:cs typeface="Arial"/>
                </a:rPr>
                <a:t> </a:t>
              </a:r>
              <a:r>
                <a:rPr sz="1200" b="1">
                  <a:latin typeface="HelveticaNeueLT Pro 65 Md" panose="020B0804020202020204" pitchFamily="34" charset="0"/>
                  <a:cs typeface="Arial"/>
                </a:rPr>
                <a:t>your</a:t>
              </a:r>
              <a:r>
                <a:rPr sz="1200" b="1" spc="-55">
                  <a:latin typeface="HelveticaNeueLT Pro 65 Md" panose="020B0804020202020204" pitchFamily="34" charset="0"/>
                  <a:cs typeface="Arial"/>
                </a:rPr>
                <a:t> </a:t>
              </a:r>
              <a:r>
                <a:rPr sz="1200" b="1" spc="-10">
                  <a:latin typeface="HelveticaNeueLT Pro 65 Md" panose="020B0804020202020204" pitchFamily="34" charset="0"/>
                  <a:cs typeface="Arial"/>
                </a:rPr>
                <a:t>learning </a:t>
              </a:r>
              <a:r>
                <a:rPr sz="1200" b="1">
                  <a:latin typeface="HelveticaNeueLT Pro 65 Md" panose="020B0804020202020204" pitchFamily="34" charset="0"/>
                  <a:cs typeface="Arial"/>
                </a:rPr>
                <a:t>to</a:t>
              </a:r>
              <a:r>
                <a:rPr sz="1200" b="1" spc="20">
                  <a:latin typeface="HelveticaNeueLT Pro 65 Md" panose="020B0804020202020204" pitchFamily="34" charset="0"/>
                  <a:cs typeface="Arial"/>
                </a:rPr>
                <a:t> </a:t>
              </a:r>
              <a:r>
                <a:rPr sz="1200" b="1" spc="-10">
                  <a:latin typeface="HelveticaNeueLT Pro 65 Md" panose="020B0804020202020204" pitchFamily="34" charset="0"/>
                  <a:cs typeface="Arial"/>
                </a:rPr>
                <a:t>understand</a:t>
              </a:r>
              <a:endParaRPr sz="1200">
                <a:latin typeface="HelveticaNeueLT Pro 65 Md" panose="020B0804020202020204" pitchFamily="34" charset="0"/>
                <a:cs typeface="Arial"/>
              </a:endParaRPr>
            </a:p>
            <a:p>
              <a:pPr marL="12700" marR="58419">
                <a:lnSpc>
                  <a:spcPct val="100000"/>
                </a:lnSpc>
              </a:pPr>
              <a:r>
                <a:rPr sz="1200" b="1">
                  <a:latin typeface="HelveticaNeueLT Pro 65 Md" panose="020B0804020202020204" pitchFamily="34" charset="0"/>
                  <a:cs typeface="Arial"/>
                </a:rPr>
                <a:t>how</a:t>
              </a:r>
              <a:r>
                <a:rPr sz="1200" b="1" spc="30">
                  <a:latin typeface="HelveticaNeueLT Pro 65 Md" panose="020B0804020202020204" pitchFamily="34" charset="0"/>
                  <a:cs typeface="Arial"/>
                </a:rPr>
                <a:t> </a:t>
              </a:r>
              <a:r>
                <a:rPr sz="1200" b="1">
                  <a:latin typeface="HelveticaNeueLT Pro 65 Md" panose="020B0804020202020204" pitchFamily="34" charset="0"/>
                  <a:cs typeface="Arial"/>
                </a:rPr>
                <a:t>to</a:t>
              </a:r>
              <a:r>
                <a:rPr sz="1200" b="1" spc="30">
                  <a:latin typeface="HelveticaNeueLT Pro 65 Md" panose="020B0804020202020204" pitchFamily="34" charset="0"/>
                  <a:cs typeface="Arial"/>
                </a:rPr>
                <a:t> </a:t>
              </a:r>
              <a:r>
                <a:rPr sz="1200" b="1">
                  <a:latin typeface="HelveticaNeueLT Pro 65 Md" panose="020B0804020202020204" pitchFamily="34" charset="0"/>
                  <a:cs typeface="Arial"/>
                </a:rPr>
                <a:t>take</a:t>
              </a:r>
              <a:r>
                <a:rPr sz="1200" b="1" spc="30">
                  <a:latin typeface="HelveticaNeueLT Pro 65 Md" panose="020B0804020202020204" pitchFamily="34" charset="0"/>
                  <a:cs typeface="Arial"/>
                </a:rPr>
                <a:t> </a:t>
              </a:r>
              <a:r>
                <a:rPr sz="1200" b="1" spc="-10">
                  <a:latin typeface="HelveticaNeueLT Pro 65 Md" panose="020B0804020202020204" pitchFamily="34" charset="0"/>
                  <a:cs typeface="Arial"/>
                </a:rPr>
                <a:t>action </a:t>
              </a:r>
              <a:r>
                <a:rPr sz="1200" b="1">
                  <a:latin typeface="HelveticaNeueLT Pro 65 Md" panose="020B0804020202020204" pitchFamily="34" charset="0"/>
                  <a:cs typeface="Arial"/>
                </a:rPr>
                <a:t>when someone </a:t>
              </a:r>
              <a:r>
                <a:rPr sz="1200" b="1" spc="-25">
                  <a:latin typeface="HelveticaNeueLT Pro 65 Md" panose="020B0804020202020204" pitchFamily="34" charset="0"/>
                  <a:cs typeface="Arial"/>
                </a:rPr>
                <a:t>is </a:t>
              </a:r>
              <a:r>
                <a:rPr sz="1200" b="1" spc="-10">
                  <a:latin typeface="HelveticaNeueLT Pro 65 Md" panose="020B0804020202020204" pitchFamily="34" charset="0"/>
                  <a:cs typeface="Arial"/>
                </a:rPr>
                <a:t>experiencing</a:t>
              </a:r>
              <a:endParaRPr sz="1200">
                <a:latin typeface="HelveticaNeueLT Pro 65 Md" panose="020B0804020202020204" pitchFamily="34" charset="0"/>
                <a:cs typeface="Arial"/>
              </a:endParaRPr>
            </a:p>
            <a:p>
              <a:pPr marL="12700">
                <a:lnSpc>
                  <a:spcPct val="100000"/>
                </a:lnSpc>
              </a:pPr>
              <a:r>
                <a:rPr sz="1200" b="1">
                  <a:latin typeface="HelveticaNeueLT Pro 65 Md" panose="020B0804020202020204" pitchFamily="34" charset="0"/>
                  <a:cs typeface="Arial"/>
                </a:rPr>
                <a:t>eco-</a:t>
              </a:r>
              <a:r>
                <a:rPr sz="1200" b="1" spc="-10">
                  <a:latin typeface="HelveticaNeueLT Pro 65 Md" panose="020B0804020202020204" pitchFamily="34" charset="0"/>
                  <a:cs typeface="Arial"/>
                </a:rPr>
                <a:t>anxiety</a:t>
              </a:r>
              <a:endParaRPr sz="1200">
                <a:latin typeface="HelveticaNeueLT Pro 65 Md" panose="020B0804020202020204" pitchFamily="34" charset="0"/>
                <a:cs typeface="Arial"/>
              </a:endParaRPr>
            </a:p>
          </p:txBody>
        </p:sp>
      </p:grpSp>
      <p:sp>
        <p:nvSpPr>
          <p:cNvPr id="1024" name="Rectangle: Rounded Corners 1023">
            <a:extLst>
              <a:ext uri="{FF2B5EF4-FFF2-40B4-BE49-F238E27FC236}">
                <a16:creationId xmlns:a16="http://schemas.microsoft.com/office/drawing/2014/main" id="{5541005E-AEB1-7411-284A-F8E0BA2A8374}"/>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nvSpPr>
        <p:spPr>
          <a:xfrm>
            <a:off x="966828" y="67160"/>
            <a:ext cx="2518326" cy="6546628"/>
          </a:xfrm>
          <a:prstGeom prst="roundRect">
            <a:avLst>
              <a:gd name="adj" fmla="val 9023"/>
            </a:avLst>
          </a:prstGeom>
          <a:noFill/>
          <a:ln w="76200">
            <a:solidFill>
              <a:srgbClr val="D2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7080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5768173" y="44161"/>
            <a:ext cx="3616459" cy="1325563"/>
          </a:xfrm>
          <a:ln>
            <a:noFill/>
          </a:ln>
        </p:spPr>
        <p:txBody>
          <a:bodyPr>
            <a:normAutofit/>
          </a:bodyPr>
          <a:lstStyle/>
          <a:p>
            <a:r>
              <a:rPr lang="en-GB" sz="4000" b="1" dirty="0">
                <a:latin typeface="HelveticaNeueLT Pro 55 Roman"/>
              </a:rPr>
              <a:t>Helping Hand</a:t>
            </a:r>
          </a:p>
        </p:txBody>
      </p:sp>
      <p:pic>
        <p:nvPicPr>
          <p:cNvPr id="6" name="Picture 5" descr="A photo showing different peoples hands. ">
            <a:extLst>
              <a:ext uri="{FF2B5EF4-FFF2-40B4-BE49-F238E27FC236}">
                <a16:creationId xmlns:a16="http://schemas.microsoft.com/office/drawing/2014/main" id="{1D8592A8-97C3-640C-D641-1796498694A0}"/>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a:stretch/>
        </p:blipFill>
        <p:spPr>
          <a:xfrm rot="10800000">
            <a:off x="0" y="-1"/>
            <a:ext cx="5927558" cy="3155433"/>
          </a:xfrm>
          <a:prstGeom prst="rect">
            <a:avLst/>
          </a:prstGeom>
        </p:spPr>
      </p:pic>
      <p:sp>
        <p:nvSpPr>
          <p:cNvPr id="17" name="Content Placeholder 8">
            <a:extLst>
              <a:ext uri="{FF2B5EF4-FFF2-40B4-BE49-F238E27FC236}">
                <a16:creationId xmlns:a16="http://schemas.microsoft.com/office/drawing/2014/main" id="{EE567A40-67B3-3DEC-17E7-0C8675532D58}"/>
              </a:ext>
            </a:extLst>
          </p:cNvPr>
          <p:cNvSpPr>
            <a:spLocks noGrp="1" noRot="1" noMove="1" noResize="1" noEditPoints="1" noAdjustHandles="1" noChangeArrowheads="1" noChangeShapeType="1"/>
          </p:cNvSpPr>
          <p:nvPr>
            <p:ph idx="1"/>
          </p:nvPr>
        </p:nvSpPr>
        <p:spPr>
          <a:xfrm>
            <a:off x="5768173" y="1247644"/>
            <a:ext cx="5427567" cy="1325563"/>
          </a:xfrm>
          <a:solidFill>
            <a:schemeClr val="bg1"/>
          </a:solidFill>
          <a:ln>
            <a:noFill/>
          </a:ln>
        </p:spPr>
        <p:txBody>
          <a:bodyPr vert="horz" lIns="91440" tIns="45720" rIns="91440" bIns="45720" rtlCol="0" anchor="t">
            <a:normAutofit fontScale="85000" lnSpcReduction="10000"/>
          </a:bodyPr>
          <a:lstStyle/>
          <a:p>
            <a:pPr marL="0" indent="0">
              <a:buNone/>
            </a:pPr>
            <a:r>
              <a:rPr lang="en-GB" sz="2000" dirty="0"/>
              <a:t>This activity will help you focus on the support you have, including your inner strength. </a:t>
            </a:r>
          </a:p>
          <a:p>
            <a:pPr marL="0" indent="0">
              <a:buNone/>
            </a:pPr>
            <a:r>
              <a:rPr lang="en-GB" sz="2000" dirty="0"/>
              <a:t>Spread your fingers wide and draw around your hand.</a:t>
            </a:r>
            <a:endParaRPr lang="en-GB" sz="2000" dirty="0">
              <a:cs typeface="Calibri"/>
            </a:endParaRPr>
          </a:p>
          <a:p>
            <a:pPr marL="0" indent="0">
              <a:buNone/>
            </a:pPr>
            <a:r>
              <a:rPr lang="en-GB" sz="2000" dirty="0"/>
              <a:t>On each different finger, write:</a:t>
            </a:r>
            <a:endParaRPr lang="en-GB" sz="2000" dirty="0">
              <a:cs typeface="Calibri"/>
            </a:endParaRPr>
          </a:p>
          <a:p>
            <a:pPr marL="514350" indent="-514350">
              <a:buFont typeface="+mj-lt"/>
              <a:buAutoNum type="arabicPeriod"/>
            </a:pPr>
            <a:endParaRPr lang="en-GB" dirty="0"/>
          </a:p>
        </p:txBody>
      </p:sp>
      <p:sp>
        <p:nvSpPr>
          <p:cNvPr id="3" name="TextBox 2">
            <a:extLst>
              <a:ext uri="{FF2B5EF4-FFF2-40B4-BE49-F238E27FC236}">
                <a16:creationId xmlns:a16="http://schemas.microsoft.com/office/drawing/2014/main" id="{3E975293-1310-4B4D-0290-703707210920}"/>
              </a:ext>
            </a:extLst>
          </p:cNvPr>
          <p:cNvSpPr txBox="1">
            <a:spLocks noGrp="1" noRot="1" noMove="1" noResize="1" noEditPoints="1" noAdjustHandles="1" noChangeArrowheads="1" noChangeShapeType="1"/>
          </p:cNvSpPr>
          <p:nvPr/>
        </p:nvSpPr>
        <p:spPr>
          <a:xfrm rot="16200000">
            <a:off x="10552447" y="1077337"/>
            <a:ext cx="2091858" cy="584775"/>
          </a:xfrm>
          <a:prstGeom prst="rect">
            <a:avLst/>
          </a:prstGeom>
          <a:noFill/>
        </p:spPr>
        <p:txBody>
          <a:bodyPr wrap="square" rtlCol="0">
            <a:spAutoFit/>
          </a:bodyPr>
          <a:lstStyle/>
          <a:p>
            <a:r>
              <a:rPr lang="en-GB" sz="3200" b="1">
                <a:solidFill>
                  <a:srgbClr val="FF0000"/>
                </a:solidFill>
                <a:latin typeface="HelveticaNeueLT Pro 55 Roman" panose="020B0604020202020204"/>
              </a:rPr>
              <a:t>Be calm</a:t>
            </a:r>
          </a:p>
        </p:txBody>
      </p:sp>
      <p:pic>
        <p:nvPicPr>
          <p:cNvPr id="20" name="Picture 19" descr="The outline of a hand with text inside each finger.">
            <a:extLst>
              <a:ext uri="{FF2B5EF4-FFF2-40B4-BE49-F238E27FC236}">
                <a16:creationId xmlns:a16="http://schemas.microsoft.com/office/drawing/2014/main" id="{91C040E1-BA96-A87B-C254-1AD78952CE29}"/>
              </a:ext>
            </a:extLst>
          </p:cNvPr>
          <p:cNvPicPr>
            <a:picLocks noGrp="1" noRot="1" noChangeAspect="1" noMove="1" noResize="1" noEditPoints="1" noAdjustHandles="1" noChangeArrowheads="1" noChangeShapeType="1" noCrop="1"/>
          </p:cNvPicPr>
          <p:nvPr/>
        </p:nvPicPr>
        <p:blipFill rotWithShape="1">
          <a:blip r:embed="rId4">
            <a:biLevel thresh="75000"/>
          </a:blip>
          <a:srcRect b="12757"/>
          <a:stretch/>
        </p:blipFill>
        <p:spPr>
          <a:xfrm rot="5400000" flipH="1">
            <a:off x="1143128" y="2248103"/>
            <a:ext cx="2848042" cy="3947049"/>
          </a:xfrm>
          <a:prstGeom prst="rect">
            <a:avLst/>
          </a:prstGeom>
        </p:spPr>
      </p:pic>
      <p:sp>
        <p:nvSpPr>
          <p:cNvPr id="21" name="TextBox 20">
            <a:extLst>
              <a:ext uri="{FF2B5EF4-FFF2-40B4-BE49-F238E27FC236}">
                <a16:creationId xmlns:a16="http://schemas.microsoft.com/office/drawing/2014/main" id="{5F0E6595-B23C-4A00-A661-38B9E7D29685}"/>
              </a:ext>
            </a:extLst>
          </p:cNvPr>
          <p:cNvSpPr txBox="1">
            <a:spLocks noGrp="1" noRot="1" noMove="1" noResize="1" noEditPoints="1" noAdjustHandles="1" noChangeArrowheads="1" noChangeShapeType="1"/>
          </p:cNvSpPr>
          <p:nvPr/>
        </p:nvSpPr>
        <p:spPr>
          <a:xfrm>
            <a:off x="3184665" y="2915437"/>
            <a:ext cx="7075496" cy="400110"/>
          </a:xfrm>
          <a:prstGeom prst="rect">
            <a:avLst/>
          </a:prstGeom>
          <a:noFill/>
        </p:spPr>
        <p:txBody>
          <a:bodyPr wrap="square">
            <a:spAutoFit/>
          </a:bodyPr>
          <a:lstStyle/>
          <a:p>
            <a:r>
              <a:rPr lang="en-GB" sz="2000">
                <a:latin typeface="HelveticaNeueLT Pro 55 Roman" panose="020B0604020202020204" pitchFamily="34" charset="0"/>
              </a:rPr>
              <a:t>Who you have for support (people, animals, places, images).</a:t>
            </a:r>
            <a:endParaRPr lang="en-GB" sz="2000">
              <a:latin typeface="HelveticaNeueLT Pro 55 Roman" panose="020B0604020202020204" pitchFamily="34" charset="0"/>
              <a:cs typeface="Calibri"/>
            </a:endParaRPr>
          </a:p>
        </p:txBody>
      </p:sp>
      <p:sp>
        <p:nvSpPr>
          <p:cNvPr id="22" name="TextBox 21">
            <a:extLst>
              <a:ext uri="{FF2B5EF4-FFF2-40B4-BE49-F238E27FC236}">
                <a16:creationId xmlns:a16="http://schemas.microsoft.com/office/drawing/2014/main" id="{B200B8DF-C699-F20B-412B-84C02B95E7F4}"/>
              </a:ext>
            </a:extLst>
          </p:cNvPr>
          <p:cNvSpPr txBox="1">
            <a:spLocks noGrp="1" noRot="1" noMove="1" noResize="1" noEditPoints="1" noAdjustHandles="1" noChangeArrowheads="1" noChangeShapeType="1"/>
          </p:cNvSpPr>
          <p:nvPr/>
        </p:nvSpPr>
        <p:spPr>
          <a:xfrm>
            <a:off x="4310643" y="3378717"/>
            <a:ext cx="7867275" cy="400110"/>
          </a:xfrm>
          <a:prstGeom prst="rect">
            <a:avLst/>
          </a:prstGeom>
          <a:noFill/>
        </p:spPr>
        <p:txBody>
          <a:bodyPr wrap="square">
            <a:spAutoFit/>
          </a:bodyPr>
          <a:lstStyle/>
          <a:p>
            <a:r>
              <a:rPr lang="en-GB" sz="2000">
                <a:latin typeface="HelveticaNeueLT Pro 55 Roman" panose="020B0604020202020204" pitchFamily="34" charset="0"/>
              </a:rPr>
              <a:t>The things you are proud of.</a:t>
            </a:r>
            <a:endParaRPr lang="en-GB" sz="2000">
              <a:latin typeface="HelveticaNeueLT Pro 55 Roman" panose="020B0604020202020204" pitchFamily="34" charset="0"/>
              <a:cs typeface="Calibri"/>
            </a:endParaRPr>
          </a:p>
        </p:txBody>
      </p:sp>
      <p:sp>
        <p:nvSpPr>
          <p:cNvPr id="23" name="TextBox 22">
            <a:extLst>
              <a:ext uri="{FF2B5EF4-FFF2-40B4-BE49-F238E27FC236}">
                <a16:creationId xmlns:a16="http://schemas.microsoft.com/office/drawing/2014/main" id="{832954CB-4F6C-75AE-3ED5-22BA58729E3F}"/>
              </a:ext>
            </a:extLst>
          </p:cNvPr>
          <p:cNvSpPr txBox="1">
            <a:spLocks noGrp="1" noRot="1" noMove="1" noResize="1" noEditPoints="1" noAdjustHandles="1" noChangeArrowheads="1" noChangeShapeType="1"/>
          </p:cNvSpPr>
          <p:nvPr/>
        </p:nvSpPr>
        <p:spPr>
          <a:xfrm>
            <a:off x="4540674" y="4051198"/>
            <a:ext cx="8087261" cy="400110"/>
          </a:xfrm>
          <a:prstGeom prst="rect">
            <a:avLst/>
          </a:prstGeom>
          <a:noFill/>
        </p:spPr>
        <p:txBody>
          <a:bodyPr wrap="square">
            <a:spAutoFit/>
          </a:bodyPr>
          <a:lstStyle/>
          <a:p>
            <a:r>
              <a:rPr lang="en-GB" sz="2000">
                <a:latin typeface="HelveticaNeueLT Pro 55 Roman" panose="020B0604020202020204" pitchFamily="34" charset="0"/>
              </a:rPr>
              <a:t>Your skills and the activities you are good at.</a:t>
            </a:r>
            <a:endParaRPr lang="en-GB" sz="2000">
              <a:latin typeface="HelveticaNeueLT Pro 55 Roman" panose="020B0604020202020204" pitchFamily="34" charset="0"/>
              <a:cs typeface="Calibri"/>
            </a:endParaRPr>
          </a:p>
        </p:txBody>
      </p:sp>
      <p:sp>
        <p:nvSpPr>
          <p:cNvPr id="24" name="TextBox 23">
            <a:extLst>
              <a:ext uri="{FF2B5EF4-FFF2-40B4-BE49-F238E27FC236}">
                <a16:creationId xmlns:a16="http://schemas.microsoft.com/office/drawing/2014/main" id="{7F492332-737B-284F-3734-71E6E7D94C27}"/>
              </a:ext>
            </a:extLst>
          </p:cNvPr>
          <p:cNvSpPr txBox="1">
            <a:spLocks noGrp="1" noRot="1" noMove="1" noResize="1" noEditPoints="1" noAdjustHandles="1" noChangeArrowheads="1" noChangeShapeType="1"/>
          </p:cNvSpPr>
          <p:nvPr/>
        </p:nvSpPr>
        <p:spPr>
          <a:xfrm>
            <a:off x="4310643" y="4723679"/>
            <a:ext cx="7730253" cy="400110"/>
          </a:xfrm>
          <a:prstGeom prst="rect">
            <a:avLst/>
          </a:prstGeom>
          <a:noFill/>
        </p:spPr>
        <p:txBody>
          <a:bodyPr wrap="square">
            <a:spAutoFit/>
          </a:bodyPr>
          <a:lstStyle/>
          <a:p>
            <a:r>
              <a:rPr lang="en-GB" sz="2000">
                <a:latin typeface="HelveticaNeueLT Pro 55 Roman" panose="020B0604020202020204" pitchFamily="34" charset="0"/>
              </a:rPr>
              <a:t>The things you can do to help yourself feel better.</a:t>
            </a:r>
            <a:endParaRPr lang="en-GB" sz="2000">
              <a:latin typeface="HelveticaNeueLT Pro 55 Roman" panose="020B0604020202020204" pitchFamily="34" charset="0"/>
              <a:cs typeface="Calibri"/>
            </a:endParaRPr>
          </a:p>
        </p:txBody>
      </p:sp>
      <p:sp>
        <p:nvSpPr>
          <p:cNvPr id="25" name="TextBox 24">
            <a:extLst>
              <a:ext uri="{FF2B5EF4-FFF2-40B4-BE49-F238E27FC236}">
                <a16:creationId xmlns:a16="http://schemas.microsoft.com/office/drawing/2014/main" id="{ACB6595B-11F2-577F-3E86-3C68EDCE21FE}"/>
              </a:ext>
            </a:extLst>
          </p:cNvPr>
          <p:cNvSpPr txBox="1">
            <a:spLocks noGrp="1" noRot="1" noMove="1" noResize="1" noEditPoints="1" noAdjustHandles="1" noChangeArrowheads="1" noChangeShapeType="1"/>
          </p:cNvSpPr>
          <p:nvPr/>
        </p:nvSpPr>
        <p:spPr>
          <a:xfrm>
            <a:off x="3688101" y="5410301"/>
            <a:ext cx="7050439" cy="400110"/>
          </a:xfrm>
          <a:prstGeom prst="rect">
            <a:avLst/>
          </a:prstGeom>
          <a:noFill/>
        </p:spPr>
        <p:txBody>
          <a:bodyPr wrap="square">
            <a:spAutoFit/>
          </a:bodyPr>
          <a:lstStyle/>
          <a:p>
            <a:r>
              <a:rPr lang="en-GB" sz="2000">
                <a:latin typeface="HelveticaNeueLT Pro 55 Roman" panose="020B0604020202020204" pitchFamily="34" charset="0"/>
              </a:rPr>
              <a:t>Something you are grateful for, that makes you smile.</a:t>
            </a:r>
            <a:endParaRPr lang="en-GB" sz="2000">
              <a:latin typeface="HelveticaNeueLT Pro 55 Roman" panose="020B0604020202020204" pitchFamily="34" charset="0"/>
              <a:cs typeface="Calibri"/>
            </a:endParaRPr>
          </a:p>
        </p:txBody>
      </p:sp>
      <p:sp>
        <p:nvSpPr>
          <p:cNvPr id="26" name="TextBox 25">
            <a:extLst>
              <a:ext uri="{FF2B5EF4-FFF2-40B4-BE49-F238E27FC236}">
                <a16:creationId xmlns:a16="http://schemas.microsoft.com/office/drawing/2014/main" id="{51A45761-21C5-DE2C-4DED-3D52AE0800B2}"/>
              </a:ext>
            </a:extLst>
          </p:cNvPr>
          <p:cNvSpPr txBox="1">
            <a:spLocks noGrp="1" noRot="1" noMove="1" noResize="1" noEditPoints="1" noAdjustHandles="1" noChangeArrowheads="1" noChangeShapeType="1"/>
          </p:cNvSpPr>
          <p:nvPr/>
        </p:nvSpPr>
        <p:spPr>
          <a:xfrm rot="20534766">
            <a:off x="1090775" y="3098093"/>
            <a:ext cx="2028536" cy="369332"/>
          </a:xfrm>
          <a:prstGeom prst="rect">
            <a:avLst/>
          </a:prstGeom>
          <a:noFill/>
        </p:spPr>
        <p:txBody>
          <a:bodyPr wrap="square" rtlCol="0">
            <a:spAutoFit/>
          </a:bodyPr>
          <a:lstStyle/>
          <a:p>
            <a:r>
              <a:rPr lang="en-GB">
                <a:latin typeface="Ink Free" panose="03080402000500000000" pitchFamily="66" charset="0"/>
              </a:rPr>
              <a:t>Dad and Tremaine</a:t>
            </a:r>
          </a:p>
        </p:txBody>
      </p:sp>
      <p:sp>
        <p:nvSpPr>
          <p:cNvPr id="27" name="TextBox 26">
            <a:extLst>
              <a:ext uri="{FF2B5EF4-FFF2-40B4-BE49-F238E27FC236}">
                <a16:creationId xmlns:a16="http://schemas.microsoft.com/office/drawing/2014/main" id="{17E1169F-60C3-DD6C-DC62-F6B8DA0FFD3E}"/>
              </a:ext>
            </a:extLst>
          </p:cNvPr>
          <p:cNvSpPr txBox="1">
            <a:spLocks noGrp="1" noRot="1" noMove="1" noResize="1" noEditPoints="1" noAdjustHandles="1" noChangeArrowheads="1" noChangeShapeType="1"/>
          </p:cNvSpPr>
          <p:nvPr/>
        </p:nvSpPr>
        <p:spPr>
          <a:xfrm rot="20870693">
            <a:off x="1891026" y="3583246"/>
            <a:ext cx="2339513" cy="369332"/>
          </a:xfrm>
          <a:prstGeom prst="rect">
            <a:avLst/>
          </a:prstGeom>
          <a:noFill/>
        </p:spPr>
        <p:txBody>
          <a:bodyPr wrap="square" rtlCol="0">
            <a:spAutoFit/>
          </a:bodyPr>
          <a:lstStyle/>
          <a:p>
            <a:r>
              <a:rPr lang="en-GB">
                <a:latin typeface="Ink Free" panose="03080402000500000000" pitchFamily="66" charset="0"/>
              </a:rPr>
              <a:t>Keeping my room tidy</a:t>
            </a:r>
          </a:p>
        </p:txBody>
      </p:sp>
      <p:sp>
        <p:nvSpPr>
          <p:cNvPr id="28" name="TextBox 27">
            <a:extLst>
              <a:ext uri="{FF2B5EF4-FFF2-40B4-BE49-F238E27FC236}">
                <a16:creationId xmlns:a16="http://schemas.microsoft.com/office/drawing/2014/main" id="{77A2A71E-923A-9E3F-A947-C22EC6B4F520}"/>
              </a:ext>
            </a:extLst>
          </p:cNvPr>
          <p:cNvSpPr txBox="1">
            <a:spLocks noGrp="1" noRot="1" noMove="1" noResize="1" noEditPoints="1" noAdjustHandles="1" noChangeArrowheads="1" noChangeShapeType="1"/>
          </p:cNvSpPr>
          <p:nvPr/>
        </p:nvSpPr>
        <p:spPr>
          <a:xfrm rot="21344226">
            <a:off x="2397154" y="4098331"/>
            <a:ext cx="2039608" cy="369332"/>
          </a:xfrm>
          <a:prstGeom prst="rect">
            <a:avLst/>
          </a:prstGeom>
          <a:noFill/>
        </p:spPr>
        <p:txBody>
          <a:bodyPr wrap="square" rtlCol="0">
            <a:spAutoFit/>
          </a:bodyPr>
          <a:lstStyle/>
          <a:p>
            <a:r>
              <a:rPr lang="en-GB">
                <a:latin typeface="Ink Free" panose="03080402000500000000" pitchFamily="66" charset="0"/>
              </a:rPr>
              <a:t>Empathy, listening</a:t>
            </a:r>
          </a:p>
        </p:txBody>
      </p:sp>
      <p:sp>
        <p:nvSpPr>
          <p:cNvPr id="29" name="TextBox 28">
            <a:extLst>
              <a:ext uri="{FF2B5EF4-FFF2-40B4-BE49-F238E27FC236}">
                <a16:creationId xmlns:a16="http://schemas.microsoft.com/office/drawing/2014/main" id="{DC913D6B-9108-416F-1DBE-0FC7ADF04E9E}"/>
              </a:ext>
            </a:extLst>
          </p:cNvPr>
          <p:cNvSpPr txBox="1">
            <a:spLocks noGrp="1" noRot="1" noMove="1" noResize="1" noEditPoints="1" noAdjustHandles="1" noChangeArrowheads="1" noChangeShapeType="1"/>
          </p:cNvSpPr>
          <p:nvPr/>
        </p:nvSpPr>
        <p:spPr>
          <a:xfrm rot="488761">
            <a:off x="2180900" y="4699214"/>
            <a:ext cx="2007530" cy="369332"/>
          </a:xfrm>
          <a:prstGeom prst="rect">
            <a:avLst/>
          </a:prstGeom>
          <a:noFill/>
        </p:spPr>
        <p:txBody>
          <a:bodyPr wrap="square" rtlCol="0">
            <a:spAutoFit/>
          </a:bodyPr>
          <a:lstStyle/>
          <a:p>
            <a:r>
              <a:rPr lang="en-GB">
                <a:latin typeface="Ink Free" panose="03080402000500000000" pitchFamily="66" charset="0"/>
              </a:rPr>
              <a:t>Walking in nature</a:t>
            </a:r>
          </a:p>
        </p:txBody>
      </p:sp>
      <p:sp>
        <p:nvSpPr>
          <p:cNvPr id="30" name="TextBox 29">
            <a:extLst>
              <a:ext uri="{FF2B5EF4-FFF2-40B4-BE49-F238E27FC236}">
                <a16:creationId xmlns:a16="http://schemas.microsoft.com/office/drawing/2014/main" id="{7FF2EE2B-4026-448A-CA1A-7FD8A97783C0}"/>
              </a:ext>
            </a:extLst>
          </p:cNvPr>
          <p:cNvSpPr txBox="1">
            <a:spLocks noGrp="1" noRot="1" noMove="1" noResize="1" noEditPoints="1" noAdjustHandles="1" noChangeArrowheads="1" noChangeShapeType="1"/>
          </p:cNvSpPr>
          <p:nvPr/>
        </p:nvSpPr>
        <p:spPr>
          <a:xfrm rot="981050">
            <a:off x="1695990" y="5145772"/>
            <a:ext cx="1867864" cy="369332"/>
          </a:xfrm>
          <a:prstGeom prst="rect">
            <a:avLst/>
          </a:prstGeom>
          <a:noFill/>
        </p:spPr>
        <p:txBody>
          <a:bodyPr wrap="square" rtlCol="0">
            <a:spAutoFit/>
          </a:bodyPr>
          <a:lstStyle/>
          <a:p>
            <a:r>
              <a:rPr lang="en-GB">
                <a:latin typeface="Ink Free" panose="03080402000500000000" pitchFamily="66" charset="0"/>
              </a:rPr>
              <a:t>My cat’s paws</a:t>
            </a:r>
          </a:p>
        </p:txBody>
      </p:sp>
      <p:pic>
        <p:nvPicPr>
          <p:cNvPr id="7" name="Picture 6" descr="An indicator showing the end of the slide and the start of the next.">
            <a:extLst>
              <a:ext uri="{FF2B5EF4-FFF2-40B4-BE49-F238E27FC236}">
                <a16:creationId xmlns:a16="http://schemas.microsoft.com/office/drawing/2014/main" id="{64975D56-E531-1128-2C88-7D0287160206}"/>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6646440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14:presetBounceEnd="74000">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 calcmode="lin" valueType="num" p14:bounceEnd="74000">
                                          <p:cBhvr additive="base">
                                            <p:cTn id="12" dur="2100" fill="hold"/>
                                            <p:tgtEl>
                                              <p:spTgt spid="17">
                                                <p:txEl>
                                                  <p:pRg st="0" end="0"/>
                                                </p:txEl>
                                              </p:spTgt>
                                            </p:tgtEl>
                                            <p:attrNameLst>
                                              <p:attrName>ppt_x</p:attrName>
                                            </p:attrNameLst>
                                          </p:cBhvr>
                                          <p:tavLst>
                                            <p:tav tm="0">
                                              <p:val>
                                                <p:strVal val="0-#ppt_w/2"/>
                                              </p:val>
                                            </p:tav>
                                            <p:tav tm="100000">
                                              <p:val>
                                                <p:strVal val="#ppt_x"/>
                                              </p:val>
                                            </p:tav>
                                          </p:tavLst>
                                        </p:anim>
                                        <p:anim calcmode="lin" valueType="num" p14:bounceEnd="74000">
                                          <p:cBhvr additive="base">
                                            <p:cTn id="13" dur="21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3100"/>
                                </p:stCondLst>
                                <p:childTnLst>
                                  <p:par>
                                    <p:cTn id="15" presetID="2" presetClass="entr" presetSubtype="8" fill="hold" grpId="0" nodeType="afterEffect" p14:presetBounceEnd="74000">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 calcmode="lin" valueType="num" p14:bounceEnd="74000">
                                          <p:cBhvr additive="base">
                                            <p:cTn id="17" dur="2000" fill="hold"/>
                                            <p:tgtEl>
                                              <p:spTgt spid="17">
                                                <p:txEl>
                                                  <p:pRg st="1" end="1"/>
                                                </p:txEl>
                                              </p:spTgt>
                                            </p:tgtEl>
                                            <p:attrNameLst>
                                              <p:attrName>ppt_x</p:attrName>
                                            </p:attrNameLst>
                                          </p:cBhvr>
                                          <p:tavLst>
                                            <p:tav tm="0">
                                              <p:val>
                                                <p:strVal val="0-#ppt_w/2"/>
                                              </p:val>
                                            </p:tav>
                                            <p:tav tm="100000">
                                              <p:val>
                                                <p:strVal val="#ppt_x"/>
                                              </p:val>
                                            </p:tav>
                                          </p:tavLst>
                                        </p:anim>
                                        <p:anim calcmode="lin" valueType="num" p14:bounceEnd="74000">
                                          <p:cBhvr additive="base">
                                            <p:cTn id="18" dur="20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5100"/>
                                </p:stCondLst>
                                <p:childTnLst>
                                  <p:par>
                                    <p:cTn id="20" presetID="2" presetClass="entr" presetSubtype="8" fill="hold" grpId="0" nodeType="afterEffect" p14:presetBounceEnd="74000">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 calcmode="lin" valueType="num" p14:bounceEnd="74000">
                                          <p:cBhvr additive="base">
                                            <p:cTn id="22" dur="2100" fill="hold"/>
                                            <p:tgtEl>
                                              <p:spTgt spid="17">
                                                <p:txEl>
                                                  <p:pRg st="2" end="2"/>
                                                </p:txEl>
                                              </p:spTgt>
                                            </p:tgtEl>
                                            <p:attrNameLst>
                                              <p:attrName>ppt_x</p:attrName>
                                            </p:attrNameLst>
                                          </p:cBhvr>
                                          <p:tavLst>
                                            <p:tav tm="0">
                                              <p:val>
                                                <p:strVal val="0-#ppt_w/2"/>
                                              </p:val>
                                            </p:tav>
                                            <p:tav tm="100000">
                                              <p:val>
                                                <p:strVal val="#ppt_x"/>
                                              </p:val>
                                            </p:tav>
                                          </p:tavLst>
                                        </p:anim>
                                        <p:anim calcmode="lin" valueType="num" p14:bounceEnd="74000">
                                          <p:cBhvr additive="base">
                                            <p:cTn id="23" dur="21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68000">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14:bounceEnd="68000">
                                          <p:cBhvr additive="base">
                                            <p:cTn id="28" dur="500" fill="hold"/>
                                            <p:tgtEl>
                                              <p:spTgt spid="20"/>
                                            </p:tgtEl>
                                            <p:attrNameLst>
                                              <p:attrName>ppt_x</p:attrName>
                                            </p:attrNameLst>
                                          </p:cBhvr>
                                          <p:tavLst>
                                            <p:tav tm="0">
                                              <p:val>
                                                <p:strVal val="0-#ppt_w/2"/>
                                              </p:val>
                                            </p:tav>
                                            <p:tav tm="100000">
                                              <p:val>
                                                <p:strVal val="#ppt_x"/>
                                              </p:val>
                                            </p:tav>
                                          </p:tavLst>
                                        </p:anim>
                                        <p:anim calcmode="lin" valueType="num" p14:bounceEnd="68000">
                                          <p:cBhvr additive="base">
                                            <p:cTn id="2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uiExpand="1" build="p"/>
          <p:bldP spid="21" grpId="0"/>
          <p:bldP spid="22" grpId="0"/>
          <p:bldP spid="23" grpId="0"/>
          <p:bldP spid="24" grpId="0"/>
          <p:bldP spid="25" grpId="0"/>
          <p:bldP spid="26" grpId="0"/>
          <p:bldP spid="27" grpId="0"/>
          <p:bldP spid="28" grpId="0"/>
          <p:bldP spid="29"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 calcmode="lin" valueType="num">
                                          <p:cBhvr additive="base">
                                            <p:cTn id="12" dur="21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3" dur="21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3100"/>
                                </p:stCondLst>
                                <p:childTnLst>
                                  <p:par>
                                    <p:cTn id="15" presetID="2" presetClass="entr" presetSubtype="8" fill="hold" grpId="0" nodeType="after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 calcmode="lin" valueType="num">
                                          <p:cBhvr additive="base">
                                            <p:cTn id="17" dur="20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5100"/>
                                </p:stCondLst>
                                <p:childTnLst>
                                  <p:par>
                                    <p:cTn id="20" presetID="2" presetClass="entr" presetSubtype="8" fill="hold" grpId="0" nodeType="after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 calcmode="lin" valueType="num">
                                          <p:cBhvr additive="base">
                                            <p:cTn id="22" dur="21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3" dur="21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0-#ppt_w/2"/>
                                              </p:val>
                                            </p:tav>
                                            <p:tav tm="100000">
                                              <p:val>
                                                <p:strVal val="#ppt_x"/>
                                              </p:val>
                                            </p:tav>
                                          </p:tavLst>
                                        </p:anim>
                                        <p:anim calcmode="lin" valueType="num">
                                          <p:cBhvr additive="base">
                                            <p:cTn id="2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uiExpand="1" build="p"/>
          <p:bldP spid="21" grpId="0"/>
          <p:bldP spid="22" grpId="0"/>
          <p:bldP spid="23" grpId="0"/>
          <p:bldP spid="24" grpId="0"/>
          <p:bldP spid="25" grpId="0"/>
          <p:bldP spid="26" grpId="0"/>
          <p:bldP spid="27" grpId="0"/>
          <p:bldP spid="28" grpId="0"/>
          <p:bldP spid="29" grpId="0"/>
          <p:bldP spid="3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ph type="title" idx="4294967295"/>
          </p:nvPr>
        </p:nvSpPr>
        <p:spPr>
          <a:xfrm rot="16200000">
            <a:off x="10149081" y="1487969"/>
            <a:ext cx="288607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Big question</a:t>
            </a:r>
            <a:endPar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endParaRPr>
          </a:p>
        </p:txBody>
      </p:sp>
      <p:pic>
        <p:nvPicPr>
          <p:cNvPr id="7" name="Picture 6" descr="A moving image of a tree with green leaves. ">
            <a:extLst>
              <a:ext uri="{FF2B5EF4-FFF2-40B4-BE49-F238E27FC236}">
                <a16:creationId xmlns:a16="http://schemas.microsoft.com/office/drawing/2014/main" id="{562834EC-9570-A046-ECD4-4F6DA3E5B12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32322" y="337318"/>
            <a:ext cx="10392516" cy="5511032"/>
          </a:xfrm>
          <a:prstGeom prst="rect">
            <a:avLst/>
          </a:prstGeom>
        </p:spPr>
      </p:pic>
      <p:pic>
        <p:nvPicPr>
          <p:cNvPr id="18" name="Picture 17" descr="A large question mark.">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732322" y="695381"/>
            <a:ext cx="4781438" cy="4781438"/>
          </a:xfrm>
          <a:prstGeom prst="rect">
            <a:avLst/>
          </a:prstGeom>
        </p:spPr>
      </p:pic>
      <p:sp>
        <p:nvSpPr>
          <p:cNvPr id="4" name="Rectangle 3">
            <a:extLst>
              <a:ext uri="{FF2B5EF4-FFF2-40B4-BE49-F238E27FC236}">
                <a16:creationId xmlns:a16="http://schemas.microsoft.com/office/drawing/2014/main" id="{98B7657A-020A-1904-5D1E-46F2D9C5EA4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000417" y="3306764"/>
            <a:ext cx="3211868" cy="2687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nvSpPr>
        <p:spPr>
          <a:xfrm>
            <a:off x="8087864" y="3429000"/>
            <a:ext cx="3211868" cy="28544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800" b="1" dirty="0">
                <a:latin typeface="Arial" panose="020B0604020202020204" pitchFamily="34" charset="0"/>
                <a:cs typeface="Arial" panose="020B0604020202020204" pitchFamily="34" charset="0"/>
              </a:rPr>
              <a:t>How can you support a friend or yourself with feelings of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eco-anxiety?</a:t>
            </a:r>
          </a:p>
        </p:txBody>
      </p:sp>
    </p:spTree>
    <p:extLst>
      <p:ext uri="{BB962C8B-B14F-4D97-AF65-F5344CB8AC3E}">
        <p14:creationId xmlns:p14="http://schemas.microsoft.com/office/powerpoint/2010/main" val="2295835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95B125-DC8D-E128-B1AD-A390623C5B05}"/>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Thank you</a:t>
            </a:r>
          </a:p>
        </p:txBody>
      </p:sp>
      <p:pic>
        <p:nvPicPr>
          <p:cNvPr id="3" name="Picture 2" descr="Weather Together logo">
            <a:extLst>
              <a:ext uri="{FF2B5EF4-FFF2-40B4-BE49-F238E27FC236}">
                <a16:creationId xmlns:a16="http://schemas.microsoft.com/office/drawing/2014/main" id="{D761655E-C2D9-DB3D-2CCD-952A256BF247}"/>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tretch>
            <a:fillRect/>
          </a:stretch>
        </p:blipFill>
        <p:spPr>
          <a:xfrm>
            <a:off x="4149844" y="1600855"/>
            <a:ext cx="6025912" cy="3390900"/>
          </a:xfrm>
          <a:prstGeom prst="rect">
            <a:avLst/>
          </a:prstGeom>
        </p:spPr>
      </p:pic>
      <p:sp>
        <p:nvSpPr>
          <p:cNvPr id="4" name="TextBox 3">
            <a:extLst>
              <a:ext uri="{FF2B5EF4-FFF2-40B4-BE49-F238E27FC236}">
                <a16:creationId xmlns:a16="http://schemas.microsoft.com/office/drawing/2014/main" id="{44ACBA57-92F6-73B6-7FE1-83985AD9904A}"/>
              </a:ext>
            </a:extLst>
          </p:cNvPr>
          <p:cNvSpPr txBox="1">
            <a:spLocks noGrp="1" noRot="1" noMove="1" noResize="1" noEditPoints="1" noAdjustHandles="1" noChangeArrowheads="1" noChangeShapeType="1"/>
          </p:cNvSpPr>
          <p:nvPr/>
        </p:nvSpPr>
        <p:spPr>
          <a:xfrm>
            <a:off x="2016244" y="2711530"/>
            <a:ext cx="3009900" cy="584775"/>
          </a:xfrm>
          <a:prstGeom prst="rect">
            <a:avLst/>
          </a:prstGeom>
          <a:noFill/>
        </p:spPr>
        <p:txBody>
          <a:bodyPr wrap="square" rtlCol="0">
            <a:spAutoFit/>
          </a:bodyPr>
          <a:lstStyle/>
          <a:p>
            <a:r>
              <a:rPr lang="en-GB" sz="3200" b="1">
                <a:latin typeface="Arial" panose="020B0604020202020204" pitchFamily="34" charset="0"/>
                <a:cs typeface="Arial" panose="020B0604020202020204" pitchFamily="34" charset="0"/>
              </a:rPr>
              <a:t>Thank </a:t>
            </a:r>
            <a:r>
              <a:rPr lang="en-GB" sz="3200" b="1">
                <a:solidFill>
                  <a:srgbClr val="FF0000"/>
                </a:solidFill>
                <a:latin typeface="Arial" panose="020B0604020202020204" pitchFamily="34" charset="0"/>
                <a:cs typeface="Arial" panose="020B0604020202020204" pitchFamily="34" charset="0"/>
              </a:rPr>
              <a:t>you</a:t>
            </a:r>
            <a:r>
              <a:rPr lang="en-GB" sz="3200" b="1">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F9218B7B-536D-90D1-5E0A-ABAA32C1C956}"/>
              </a:ext>
            </a:extLst>
          </p:cNvPr>
          <p:cNvSpPr txBox="1">
            <a:spLocks noGrp="1" noRot="1" noMove="1" noResize="1" noEditPoints="1" noAdjustHandles="1" noChangeArrowheads="1" noChangeShapeType="1"/>
          </p:cNvSpPr>
          <p:nvPr/>
        </p:nvSpPr>
        <p:spPr>
          <a:xfrm rot="16200000">
            <a:off x="10979225" y="650560"/>
            <a:ext cx="123830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End</a:t>
            </a:r>
          </a:p>
        </p:txBody>
      </p:sp>
      <p:pic>
        <p:nvPicPr>
          <p:cNvPr id="2" name="Picture 1" descr="An indicator showing the end of the slide and the start of the next.">
            <a:extLst>
              <a:ext uri="{FF2B5EF4-FFF2-40B4-BE49-F238E27FC236}">
                <a16:creationId xmlns:a16="http://schemas.microsoft.com/office/drawing/2014/main" id="{59DDD601-833C-5DD4-6179-164E06A9961B}"/>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01496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p:txBody>
          <a:bodyPr>
            <a:normAutofit/>
          </a:bodyPr>
          <a:lstStyle/>
          <a:p>
            <a:r>
              <a:rPr lang="en-GB" sz="4000" b="1" dirty="0">
                <a:latin typeface="HelveticaNeueLT Pro 55 Roman"/>
              </a:rPr>
              <a:t>Resources and Support-</a:t>
            </a:r>
          </a:p>
        </p:txBody>
      </p:sp>
      <p:sp>
        <p:nvSpPr>
          <p:cNvPr id="3" name="Text Placeholder 2">
            <a:extLst>
              <a:ext uri="{FF2B5EF4-FFF2-40B4-BE49-F238E27FC236}">
                <a16:creationId xmlns:a16="http://schemas.microsoft.com/office/drawing/2014/main" id="{C61D69CC-40F5-63BB-8AB9-6443D92CF8D3}"/>
              </a:ext>
            </a:extLst>
          </p:cNvPr>
          <p:cNvSpPr>
            <a:spLocks noGrp="1" noRot="1" noMove="1" noResize="1" noEditPoints="1" noAdjustHandles="1" noChangeArrowheads="1" noChangeShapeType="1"/>
          </p:cNvSpPr>
          <p:nvPr>
            <p:ph type="body" idx="1"/>
          </p:nvPr>
        </p:nvSpPr>
        <p:spPr/>
        <p:txBody>
          <a:bodyPr/>
          <a:lstStyle/>
          <a:p>
            <a:endParaRPr lang="en-GB"/>
          </a:p>
        </p:txBody>
      </p:sp>
    </p:spTree>
    <p:extLst>
      <p:ext uri="{BB962C8B-B14F-4D97-AF65-F5344CB8AC3E}">
        <p14:creationId xmlns:p14="http://schemas.microsoft.com/office/powerpoint/2010/main" val="3122794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p:txBody>
          <a:bodyPr>
            <a:normAutofit/>
          </a:bodyPr>
          <a:lstStyle/>
          <a:p>
            <a:r>
              <a:rPr lang="en-GB" sz="4000" b="1" dirty="0">
                <a:latin typeface="HelveticaNeueLT Pro 55 Roman"/>
              </a:rPr>
              <a:t>Where to find more information</a:t>
            </a:r>
          </a:p>
        </p:txBody>
      </p:sp>
      <p:sp>
        <p:nvSpPr>
          <p:cNvPr id="11" name="Content Placeholder 8">
            <a:extLst>
              <a:ext uri="{FF2B5EF4-FFF2-40B4-BE49-F238E27FC236}">
                <a16:creationId xmlns:a16="http://schemas.microsoft.com/office/drawing/2014/main" id="{E15616FA-8E2A-17F3-BCF8-3804A2F0E909}"/>
              </a:ext>
            </a:extLst>
          </p:cNvPr>
          <p:cNvSpPr txBox="1">
            <a:spLocks noGrp="1" noRot="1" noMove="1" noResize="1" noEditPoints="1" noAdjustHandles="1" noChangeArrowheads="1" noChangeShapeType="1"/>
          </p:cNvSpPr>
          <p:nvPr/>
        </p:nvSpPr>
        <p:spPr>
          <a:xfrm>
            <a:off x="679622" y="1426795"/>
            <a:ext cx="10197935" cy="581892"/>
          </a:xfrm>
          <a:prstGeom prst="rect">
            <a:avLst/>
          </a:prstGeom>
        </p:spPr>
        <p:txBody>
          <a:bodyPr vert="horz" lIns="91440" tIns="45720" rIns="91440" bIns="45720" rtlCol="0">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GB" dirty="0">
                <a:latin typeface="HelveticaNeueLT Pro 55 Roman" panose="020B0604020202020204" pitchFamily="34" charset="0"/>
              </a:rPr>
              <a:t>Learn how the British Red Cross is ready to help in a crisis.</a:t>
            </a:r>
          </a:p>
        </p:txBody>
      </p:sp>
      <p:sp>
        <p:nvSpPr>
          <p:cNvPr id="3" name="TextBox 2">
            <a:extLst>
              <a:ext uri="{FF2B5EF4-FFF2-40B4-BE49-F238E27FC236}">
                <a16:creationId xmlns:a16="http://schemas.microsoft.com/office/drawing/2014/main" id="{F0B1065D-C3EA-B51D-230F-AB55888C80D3}"/>
              </a:ext>
            </a:extLst>
          </p:cNvPr>
          <p:cNvSpPr txBox="1">
            <a:spLocks noGrp="1" noRot="1" noMove="1" noResize="1" noEditPoints="1" noAdjustHandles="1" noChangeArrowheads="1" noChangeShapeType="1"/>
          </p:cNvSpPr>
          <p:nvPr/>
        </p:nvSpPr>
        <p:spPr>
          <a:xfrm rot="16200000">
            <a:off x="10204428" y="1425354"/>
            <a:ext cx="2787895" cy="584775"/>
          </a:xfrm>
          <a:prstGeom prst="rect">
            <a:avLst/>
          </a:prstGeom>
          <a:noFill/>
        </p:spPr>
        <p:txBody>
          <a:bodyPr wrap="square" rtlCol="0">
            <a:spAutoFit/>
          </a:bodyPr>
          <a:lstStyle/>
          <a:p>
            <a:r>
              <a:rPr lang="en-GB" sz="3200" b="1">
                <a:solidFill>
                  <a:srgbClr val="FF0000"/>
                </a:solidFill>
                <a:latin typeface="HelveticaNeueLT Pro 55 Roman" panose="020B0604020202020204"/>
              </a:rPr>
              <a:t>Information</a:t>
            </a:r>
          </a:p>
        </p:txBody>
      </p:sp>
      <p:pic>
        <p:nvPicPr>
          <p:cNvPr id="6" name="Picture 5" descr="Photograph of a British Red Cross employee wearing a British Red Cross jacket and smiling. Text next to image.">
            <a:extLst>
              <a:ext uri="{FF2B5EF4-FFF2-40B4-BE49-F238E27FC236}">
                <a16:creationId xmlns:a16="http://schemas.microsoft.com/office/drawing/2014/main" id="{8FD217A2-7984-93C3-6348-C44850FF1AC7}"/>
              </a:ext>
            </a:extLst>
          </p:cNvPr>
          <p:cNvPicPr>
            <a:picLocks noGrp="1" noRot="1" noChangeAspect="1" noMove="1" noResize="1" noEditPoints="1" noAdjustHandles="1" noChangeArrowheads="1" noChangeShapeType="1" noCrop="1"/>
          </p:cNvPicPr>
          <p:nvPr/>
        </p:nvPicPr>
        <p:blipFill>
          <a:blip r:embed="rId3"/>
          <a:stretch>
            <a:fillRect/>
          </a:stretch>
        </p:blipFill>
        <p:spPr>
          <a:xfrm>
            <a:off x="1154816" y="2095971"/>
            <a:ext cx="6624638" cy="3548595"/>
          </a:xfrm>
          <a:prstGeom prst="rect">
            <a:avLst/>
          </a:prstGeom>
        </p:spPr>
      </p:pic>
      <p:pic>
        <p:nvPicPr>
          <p:cNvPr id="9" name="Picture 8" descr="QR code.">
            <a:extLst>
              <a:ext uri="{FF2B5EF4-FFF2-40B4-BE49-F238E27FC236}">
                <a16:creationId xmlns:a16="http://schemas.microsoft.com/office/drawing/2014/main" id="{78A1321F-8675-98B2-D5E2-2263ED48D96E}"/>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8207885" y="2420626"/>
            <a:ext cx="2428688" cy="2428688"/>
          </a:xfrm>
          <a:prstGeom prst="rect">
            <a:avLst/>
          </a:prstGeom>
        </p:spPr>
      </p:pic>
      <p:sp>
        <p:nvSpPr>
          <p:cNvPr id="12" name="TextBox 11" descr="www.redcross.org.uk/get-help">
            <a:extLst>
              <a:ext uri="{FF2B5EF4-FFF2-40B4-BE49-F238E27FC236}">
                <a16:creationId xmlns:a16="http://schemas.microsoft.com/office/drawing/2014/main" id="{F2D8228B-5EF8-E3AB-91B9-C07B5C1F2520}"/>
              </a:ext>
            </a:extLst>
          </p:cNvPr>
          <p:cNvSpPr txBox="1">
            <a:spLocks noGrp="1" noRot="1" noMove="1" noResize="1" noEditPoints="1" noAdjustHandles="1" noChangeArrowheads="1" noChangeShapeType="1"/>
          </p:cNvSpPr>
          <p:nvPr/>
        </p:nvSpPr>
        <p:spPr>
          <a:xfrm>
            <a:off x="8301292" y="4784874"/>
            <a:ext cx="2335281" cy="646331"/>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https://www.redcross.org.uk/get-help</a:t>
            </a:r>
          </a:p>
        </p:txBody>
      </p:sp>
    </p:spTree>
    <p:extLst>
      <p:ext uri="{BB962C8B-B14F-4D97-AF65-F5344CB8AC3E}">
        <p14:creationId xmlns:p14="http://schemas.microsoft.com/office/powerpoint/2010/main" val="1688936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E560C86-5296-EF95-B0E1-58FFE658A1C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3502117" y="2187186"/>
            <a:ext cx="4310147" cy="2437832"/>
          </a:xfrm>
          <a:prstGeom prst="rect">
            <a:avLst/>
          </a:prstGeom>
          <a:solidFill>
            <a:srgbClr val="EE2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C8FB345-EAAE-7DF4-BF42-DB055BBD43E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5400000">
            <a:off x="7131300" y="2187187"/>
            <a:ext cx="4310149" cy="2437832"/>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518321" y="119279"/>
            <a:ext cx="10205704" cy="1301751"/>
          </a:xfrm>
        </p:spPr>
        <p:txBody>
          <a:bodyPr>
            <a:normAutofit/>
          </a:bodyPr>
          <a:lstStyle/>
          <a:p>
            <a:r>
              <a:rPr lang="en-GB" sz="4000" b="1" dirty="0">
                <a:latin typeface="HelveticaNeueLT Pro 55 Roman"/>
              </a:rPr>
              <a:t>Where to find hopeful stories</a:t>
            </a:r>
          </a:p>
        </p:txBody>
      </p:sp>
      <p:sp>
        <p:nvSpPr>
          <p:cNvPr id="25" name="Rectangle 24">
            <a:extLst>
              <a:ext uri="{FF2B5EF4-FFF2-40B4-BE49-F238E27FC236}">
                <a16:creationId xmlns:a16="http://schemas.microsoft.com/office/drawing/2014/main" id="{948EC87D-3022-B730-5E5B-0908CB129458}"/>
              </a:ext>
            </a:extLst>
          </p:cNvPr>
          <p:cNvSpPr>
            <a:spLocks noGrp="1" noRot="1" noMove="1" noResize="1" noEditPoints="1" noAdjustHandles="1" noChangeArrowheads="1" noChangeShapeType="1"/>
          </p:cNvSpPr>
          <p:nvPr/>
        </p:nvSpPr>
        <p:spPr>
          <a:xfrm>
            <a:off x="835832" y="1347110"/>
            <a:ext cx="2270584" cy="41637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dirty="0">
                <a:solidFill>
                  <a:schemeClr val="tx1"/>
                </a:solidFill>
                <a:latin typeface="HelveticaNeueLT Pro 55 Roman" panose="020B0604020202020204" pitchFamily="34" charset="0"/>
              </a:rPr>
              <a:t>Climate change can be upsetting. The sad effects can be seen globally.</a:t>
            </a:r>
          </a:p>
          <a:p>
            <a:pPr marL="0" indent="0">
              <a:buNone/>
            </a:pPr>
            <a:endParaRPr lang="en-GB" b="1" dirty="0">
              <a:solidFill>
                <a:schemeClr val="tx1"/>
              </a:solidFill>
              <a:latin typeface="HelveticaNeueLT Pro 55 Roman" panose="020B0604020202020204" pitchFamily="34" charset="0"/>
            </a:endParaRPr>
          </a:p>
          <a:p>
            <a:pPr marL="0" indent="0">
              <a:buNone/>
            </a:pPr>
            <a:r>
              <a:rPr lang="en-GB" b="1" dirty="0">
                <a:solidFill>
                  <a:schemeClr val="tx1"/>
                </a:solidFill>
                <a:latin typeface="HelveticaNeueLT Pro 55 Roman" panose="020B0604020202020204" pitchFamily="34" charset="0"/>
              </a:rPr>
              <a:t>Conservation Optimism </a:t>
            </a:r>
            <a:r>
              <a:rPr lang="en-GB" dirty="0">
                <a:solidFill>
                  <a:schemeClr val="tx1"/>
                </a:solidFill>
                <a:latin typeface="HelveticaNeueLT Pro 55 Roman" panose="020B0604020202020204" pitchFamily="34" charset="0"/>
              </a:rPr>
              <a:t>believe it is important to find stories of hope because we need to learn from these to build a sustainable future.</a:t>
            </a:r>
          </a:p>
        </p:txBody>
      </p:sp>
      <p:sp>
        <p:nvSpPr>
          <p:cNvPr id="13" name="Rectangle 12">
            <a:extLst>
              <a:ext uri="{FF2B5EF4-FFF2-40B4-BE49-F238E27FC236}">
                <a16:creationId xmlns:a16="http://schemas.microsoft.com/office/drawing/2014/main" id="{62288D96-B73D-159B-B6BC-741116977A0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9108742">
            <a:off x="7763224" y="1074418"/>
            <a:ext cx="799097" cy="228600"/>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0E46282-419D-CA35-7C57-05A57731C0B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347118">
            <a:off x="8263328" y="5479207"/>
            <a:ext cx="1792489"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387190-F4C9-9547-402B-A60177B48BC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949260">
            <a:off x="9887494" y="1101731"/>
            <a:ext cx="892968"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C07868C-CC0F-05CB-68D1-633EBA7870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9108742">
            <a:off x="4037039" y="1258220"/>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F14292B-BF0A-A3CA-C937-B462B7F68FC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70306">
            <a:off x="6396105" y="1286334"/>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86B90D6-5788-E197-A604-1ECC70282FF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9355945">
            <a:off x="19152" y="1452739"/>
            <a:ext cx="1305567" cy="195777"/>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1226737-2C8D-3D44-E782-0B99EE43D2D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075076">
            <a:off x="2138150" y="5304058"/>
            <a:ext cx="1305567" cy="21926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C279A25-BDFD-A9C0-A2FF-23A1CC9CFE5C}"/>
              </a:ext>
            </a:extLst>
          </p:cNvPr>
          <p:cNvSpPr txBox="1">
            <a:spLocks noGrp="1" noRot="1" noMove="1" noResize="1" noEditPoints="1" noAdjustHandles="1" noChangeArrowheads="1" noChangeShapeType="1"/>
          </p:cNvSpPr>
          <p:nvPr/>
        </p:nvSpPr>
        <p:spPr>
          <a:xfrm>
            <a:off x="4496500" y="1490236"/>
            <a:ext cx="2000250" cy="923330"/>
          </a:xfrm>
          <a:prstGeom prst="rect">
            <a:avLst/>
          </a:prstGeom>
          <a:noFill/>
        </p:spPr>
        <p:txBody>
          <a:bodyPr wrap="square">
            <a:spAutoFit/>
          </a:bodyPr>
          <a:lstStyle/>
          <a:p>
            <a:pPr marL="0" indent="0">
              <a:buNone/>
            </a:pPr>
            <a:r>
              <a:rPr lang="en-GB" sz="1800" dirty="0">
                <a:latin typeface="HelveticaNeueLT Pro 55 Roman" panose="020B0604020202020204" pitchFamily="34" charset="0"/>
              </a:rPr>
              <a:t>Follow them: </a:t>
            </a:r>
            <a:r>
              <a:rPr lang="en-GB" sz="1800" dirty="0">
                <a:effectLst/>
                <a:latin typeface="HelveticaNeueLT Pro 55 Roman" panose="020B0604020202020204" pitchFamily="34" charset="0"/>
                <a:ea typeface="Times New Roman" panose="02020603050405020304" pitchFamily="18" charset="0"/>
                <a:cs typeface="Calibri" panose="020F0502020204030204" pitchFamily="34" charset="0"/>
              </a:rPr>
              <a:t>@conservationoptimism</a:t>
            </a:r>
          </a:p>
        </p:txBody>
      </p:sp>
      <p:sp>
        <p:nvSpPr>
          <p:cNvPr id="3" name="Rectangle 2">
            <a:extLst>
              <a:ext uri="{FF2B5EF4-FFF2-40B4-BE49-F238E27FC236}">
                <a16:creationId xmlns:a16="http://schemas.microsoft.com/office/drawing/2014/main" id="{9B0472EB-2FB0-02FD-A78C-1DD3CEEEED7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609070" y="2520778"/>
            <a:ext cx="2125362" cy="2914095"/>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descr="Conservation Optimism logo.">
            <a:extLst>
              <a:ext uri="{FF2B5EF4-FFF2-40B4-BE49-F238E27FC236}">
                <a16:creationId xmlns:a16="http://schemas.microsoft.com/office/drawing/2014/main" id="{12BA5D59-C3B2-434C-1B9B-C03679FBA021}"/>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rotWithShape="1">
          <a:blip r:embed="rId3"/>
          <a:srcRect r="-2526"/>
          <a:stretch/>
        </p:blipFill>
        <p:spPr>
          <a:xfrm>
            <a:off x="4769648" y="2676226"/>
            <a:ext cx="1775083" cy="2497127"/>
          </a:xfrm>
          <a:prstGeom prst="rect">
            <a:avLst/>
          </a:prstGeom>
        </p:spPr>
      </p:pic>
      <p:sp>
        <p:nvSpPr>
          <p:cNvPr id="31" name="TextBox 30">
            <a:extLst>
              <a:ext uri="{FF2B5EF4-FFF2-40B4-BE49-F238E27FC236}">
                <a16:creationId xmlns:a16="http://schemas.microsoft.com/office/drawing/2014/main" id="{F2838624-1A4F-BCAE-62A1-1FF48066AE80}"/>
              </a:ext>
            </a:extLst>
          </p:cNvPr>
          <p:cNvSpPr txBox="1">
            <a:spLocks noGrp="1" noRot="1" noMove="1" noResize="1" noEditPoints="1" noAdjustHandles="1" noChangeArrowheads="1" noChangeShapeType="1"/>
          </p:cNvSpPr>
          <p:nvPr/>
        </p:nvSpPr>
        <p:spPr>
          <a:xfrm>
            <a:off x="8256214" y="1396373"/>
            <a:ext cx="2167966" cy="1754326"/>
          </a:xfrm>
          <a:prstGeom prst="rect">
            <a:avLst/>
          </a:prstGeom>
          <a:noFill/>
        </p:spPr>
        <p:txBody>
          <a:bodyPr wrap="square">
            <a:spAutoFit/>
          </a:bodyPr>
          <a:lstStyle/>
          <a:p>
            <a:pPr marL="0" indent="0">
              <a:buNone/>
            </a:pPr>
            <a:r>
              <a:rPr lang="en-GB" sz="1800" dirty="0">
                <a:solidFill>
                  <a:schemeClr val="bg1"/>
                </a:solidFill>
                <a:latin typeface="HelveticaNeueLT Pro 55 Roman" panose="020B0604020202020204" pitchFamily="34" charset="0"/>
                <a:ea typeface="Times New Roman" panose="02020603050405020304" pitchFamily="18" charset="0"/>
                <a:cs typeface="Calibri" panose="020F0502020204030204" pitchFamily="34" charset="0"/>
              </a:rPr>
              <a:t>Listen to their podcast about eco-anxiety</a:t>
            </a:r>
            <a:r>
              <a:rPr lang="en-GB" dirty="0">
                <a:solidFill>
                  <a:schemeClr val="bg1"/>
                </a:solidFill>
                <a:latin typeface="HelveticaNeueLT Pro 55 Roman" panose="020B0604020202020204" pitchFamily="34" charset="0"/>
                <a:ea typeface="Times New Roman" panose="02020603050405020304" pitchFamily="18" charset="0"/>
                <a:cs typeface="Calibri" panose="020F0502020204030204" pitchFamily="34" charset="0"/>
              </a:rPr>
              <a:t> or read their advice for budding conservationists:</a:t>
            </a:r>
            <a:endParaRPr lang="en-GB" sz="1800" dirty="0">
              <a:solidFill>
                <a:schemeClr val="bg1"/>
              </a:solidFill>
              <a:latin typeface="HelveticaNeueLT Pro 55 Roman" panose="020B0604020202020204" pitchFamily="34" charset="0"/>
              <a:ea typeface="Times New Roman" panose="02020603050405020304" pitchFamily="18" charset="0"/>
              <a:cs typeface="Calibri" panose="020F0502020204030204" pitchFamily="34" charset="0"/>
            </a:endParaRPr>
          </a:p>
        </p:txBody>
      </p:sp>
      <p:pic>
        <p:nvPicPr>
          <p:cNvPr id="4" name="Picture 3" descr="Qr code ">
            <a:extLst>
              <a:ext uri="{FF2B5EF4-FFF2-40B4-BE49-F238E27FC236}">
                <a16:creationId xmlns:a16="http://schemas.microsoft.com/office/drawing/2014/main" id="{C7A0EC99-C712-4571-E8E1-3CDE03DDDABB}"/>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8426071" y="3176998"/>
            <a:ext cx="1517728" cy="1517728"/>
          </a:xfrm>
          <a:prstGeom prst="rect">
            <a:avLst/>
          </a:prstGeom>
        </p:spPr>
      </p:pic>
      <p:sp>
        <p:nvSpPr>
          <p:cNvPr id="36" name="TextBox 35" descr="conservationoptimism.org/portfolio-items/youth-resources/">
            <a:hlinkClick r:id="rId5"/>
            <a:extLst>
              <a:ext uri="{FF2B5EF4-FFF2-40B4-BE49-F238E27FC236}">
                <a16:creationId xmlns:a16="http://schemas.microsoft.com/office/drawing/2014/main" id="{FA75CE3E-F2BD-F27E-FA5D-401F2D9122EE}"/>
              </a:ext>
            </a:extLst>
          </p:cNvPr>
          <p:cNvSpPr txBox="1">
            <a:spLocks noGrp="1" noRot="1" noMove="1" noResize="1" noEditPoints="1" noAdjustHandles="1" noChangeArrowheads="1" noChangeShapeType="1"/>
          </p:cNvSpPr>
          <p:nvPr/>
        </p:nvSpPr>
        <p:spPr>
          <a:xfrm>
            <a:off x="8386973" y="4788542"/>
            <a:ext cx="1763504" cy="646331"/>
          </a:xfrm>
          <a:prstGeom prst="rect">
            <a:avLst/>
          </a:prstGeom>
          <a:noFill/>
        </p:spPr>
        <p:txBody>
          <a:bodyPr wrap="square">
            <a:spAutoFit/>
          </a:bodyPr>
          <a:lstStyle/>
          <a:p>
            <a:r>
              <a:rPr lang="en-GB" sz="1200" dirty="0">
                <a:solidFill>
                  <a:schemeClr val="bg1"/>
                </a:solidFill>
              </a:rPr>
              <a:t>https://conservationoptimism.org/portfolio-items/youth-resources/</a:t>
            </a:r>
          </a:p>
        </p:txBody>
      </p:sp>
      <p:sp>
        <p:nvSpPr>
          <p:cNvPr id="37" name="TextBox 36">
            <a:extLst>
              <a:ext uri="{FF2B5EF4-FFF2-40B4-BE49-F238E27FC236}">
                <a16:creationId xmlns:a16="http://schemas.microsoft.com/office/drawing/2014/main" id="{A3183F32-D249-EAB5-318E-EF90E80C5EF8}"/>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rot="16200000">
            <a:off x="9876882" y="1752900"/>
            <a:ext cx="3442987" cy="584775"/>
          </a:xfrm>
          <a:prstGeom prst="rect">
            <a:avLst/>
          </a:prstGeom>
          <a:noFill/>
        </p:spPr>
        <p:txBody>
          <a:bodyPr wrap="square" rtlCol="0">
            <a:spAutoFit/>
          </a:bodyPr>
          <a:lstStyle/>
          <a:p>
            <a:r>
              <a:rPr lang="en-GB" sz="3200" b="1">
                <a:solidFill>
                  <a:srgbClr val="FF0000"/>
                </a:solidFill>
                <a:latin typeface="HelveticaNeueLT Pro 55 Roman" panose="020B0604020202020204"/>
              </a:rPr>
              <a:t>Hopeful stories</a:t>
            </a:r>
          </a:p>
        </p:txBody>
      </p:sp>
    </p:spTree>
    <p:extLst>
      <p:ext uri="{BB962C8B-B14F-4D97-AF65-F5344CB8AC3E}">
        <p14:creationId xmlns:p14="http://schemas.microsoft.com/office/powerpoint/2010/main" val="605948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5A643B-12F9-C385-483A-38B9F5394A53}"/>
              </a:ext>
            </a:extLst>
          </p:cNvPr>
          <p:cNvSpPr txBox="1">
            <a:spLocks noGrp="1" noRot="1" noMove="1" noResize="1" noEditPoints="1" noAdjustHandles="1" noChangeArrowheads="1" noChangeShapeType="1"/>
          </p:cNvSpPr>
          <p:nvPr>
            <p:ph type="title" idx="4294967295"/>
          </p:nvPr>
        </p:nvSpPr>
        <p:spPr>
          <a:xfrm>
            <a:off x="424875" y="421311"/>
            <a:ext cx="10205704" cy="13017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tx1"/>
                </a:solidFill>
                <a:effectLst/>
                <a:uLnTx/>
                <a:uFillTx/>
                <a:latin typeface="HelveticaNeueLT Pro 55 Roman"/>
                <a:ea typeface="+mj-ea"/>
                <a:cs typeface="Arial" panose="020B0604020202020204" pitchFamily="34" charset="0"/>
              </a:rPr>
              <a:t>Where to find more information</a:t>
            </a:r>
          </a:p>
        </p:txBody>
      </p:sp>
      <p:sp>
        <p:nvSpPr>
          <p:cNvPr id="13" name="Rectangle 12">
            <a:extLst>
              <a:ext uri="{FF2B5EF4-FFF2-40B4-BE49-F238E27FC236}">
                <a16:creationId xmlns:a16="http://schemas.microsoft.com/office/drawing/2014/main" id="{EF227D2B-2E01-F9C5-5987-AC2AA9DAF92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0602341">
            <a:off x="8209789" y="1022753"/>
            <a:ext cx="1305567" cy="259539"/>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0B306774-9C2E-BE6A-414A-3F79F6EE300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075076">
            <a:off x="9100588" y="5544675"/>
            <a:ext cx="1305567" cy="21926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C525115-D4AD-97FE-12DE-19A30751C18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73600" y="1259337"/>
            <a:ext cx="6743836" cy="1301752"/>
          </a:xfrm>
          <a:prstGeom prst="rect">
            <a:avLst/>
          </a:prstGeom>
          <a:solidFill>
            <a:srgbClr val="D2232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F6106484-05AA-10E6-D15D-E9217C7BC300}"/>
              </a:ext>
            </a:extLst>
          </p:cNvPr>
          <p:cNvSpPr txBox="1">
            <a:spLocks noGrp="1" noRot="1" noMove="1" noResize="1" noEditPoints="1" noAdjustHandles="1" noChangeArrowheads="1" noChangeShapeType="1"/>
          </p:cNvSpPr>
          <p:nvPr/>
        </p:nvSpPr>
        <p:spPr>
          <a:xfrm>
            <a:off x="1115450" y="1360682"/>
            <a:ext cx="4040750" cy="923330"/>
          </a:xfrm>
          <a:prstGeom prst="rect">
            <a:avLst/>
          </a:prstGeom>
          <a:noFill/>
        </p:spPr>
        <p:txBody>
          <a:bodyPr wrap="square">
            <a:spAutoFit/>
          </a:bodyPr>
          <a:lstStyle/>
          <a:p>
            <a:pPr marL="0" indent="0">
              <a:buNone/>
            </a:pPr>
            <a:r>
              <a:rPr lang="en-GB" sz="1800" dirty="0">
                <a:solidFill>
                  <a:schemeClr val="bg1"/>
                </a:solidFill>
                <a:latin typeface="HelveticaNeueLT Pro 55 Roman" panose="020B0604020202020204" pitchFamily="34" charset="0"/>
              </a:rPr>
              <a:t>The World Wildlife Fund are working to protect our world and build a sustainable future. Visit their website:</a:t>
            </a:r>
          </a:p>
        </p:txBody>
      </p:sp>
      <p:pic>
        <p:nvPicPr>
          <p:cNvPr id="18" name="Picture 17" descr="Qr code">
            <a:extLst>
              <a:ext uri="{FF2B5EF4-FFF2-40B4-BE49-F238E27FC236}">
                <a16:creationId xmlns:a16="http://schemas.microsoft.com/office/drawing/2014/main" id="{5177A9DF-3D45-A460-C5C6-9BF8E2D52537}"/>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5298050" y="1417559"/>
            <a:ext cx="981217" cy="981217"/>
          </a:xfrm>
          <a:prstGeom prst="rect">
            <a:avLst/>
          </a:prstGeom>
        </p:spPr>
      </p:pic>
      <p:sp>
        <p:nvSpPr>
          <p:cNvPr id="19" name="TextBox 18" descr="https://www.wwf.org.uk/what-we-do&#10;">
            <a:hlinkClick r:id="rId4"/>
            <a:extLst>
              <a:ext uri="{FF2B5EF4-FFF2-40B4-BE49-F238E27FC236}">
                <a16:creationId xmlns:a16="http://schemas.microsoft.com/office/drawing/2014/main" id="{D4BA0679-762E-53E6-A59D-E67335CA7541}"/>
              </a:ext>
            </a:extLst>
          </p:cNvPr>
          <p:cNvSpPr txBox="1">
            <a:spLocks noGrp="1" noRot="1" noMove="1" noResize="1" noEditPoints="1" noAdjustHandles="1" noChangeArrowheads="1" noChangeShapeType="1"/>
          </p:cNvSpPr>
          <p:nvPr/>
        </p:nvSpPr>
        <p:spPr>
          <a:xfrm>
            <a:off x="6370063" y="1480317"/>
            <a:ext cx="1110237" cy="954107"/>
          </a:xfrm>
          <a:prstGeom prst="rect">
            <a:avLst/>
          </a:prstGeom>
          <a:noFill/>
        </p:spPr>
        <p:txBody>
          <a:bodyPr wrap="square">
            <a:spAutoFit/>
          </a:bodyPr>
          <a:lstStyle/>
          <a:p>
            <a:r>
              <a:rPr lang="en-GB" sz="1400" dirty="0">
                <a:solidFill>
                  <a:schemeClr val="bg1"/>
                </a:solidFill>
                <a:latin typeface="Arial" panose="020B0604020202020204" pitchFamily="34" charset="0"/>
                <a:cs typeface="Arial" panose="020B0604020202020204" pitchFamily="34" charset="0"/>
              </a:rPr>
              <a:t>https://www.wwf.org.uk/what-we-do</a:t>
            </a:r>
          </a:p>
        </p:txBody>
      </p:sp>
      <p:pic>
        <p:nvPicPr>
          <p:cNvPr id="28" name="Picture 27" descr="Screenshot of World Wildlife Fund website. Includes photos of a man wading on a beach, elephants, a tribe member and a leopard.">
            <a:hlinkClick r:id="rId5"/>
            <a:extLst>
              <a:ext uri="{FF2B5EF4-FFF2-40B4-BE49-F238E27FC236}">
                <a16:creationId xmlns:a16="http://schemas.microsoft.com/office/drawing/2014/main" id="{10C08AF4-D43B-2770-DA8D-212FA1A97A11}"/>
              </a:ext>
            </a:extLst>
          </p:cNvPr>
          <p:cNvPicPr>
            <a:picLocks noGrp="1" noRot="1" noChangeAspect="1" noMove="1" noResize="1" noEditPoints="1" noAdjustHandles="1" noChangeArrowheads="1" noChangeShapeType="1" noCrop="1"/>
          </p:cNvPicPr>
          <p:nvPr/>
        </p:nvPicPr>
        <p:blipFill rotWithShape="1">
          <a:blip r:embed="rId6"/>
          <a:srcRect r="996"/>
          <a:stretch/>
        </p:blipFill>
        <p:spPr>
          <a:xfrm>
            <a:off x="973600" y="2863101"/>
            <a:ext cx="6770801" cy="2886902"/>
          </a:xfrm>
          <a:prstGeom prst="rect">
            <a:avLst/>
          </a:prstGeom>
          <a:ln>
            <a:solidFill>
              <a:schemeClr val="bg1"/>
            </a:solidFill>
          </a:ln>
          <a:effectLst>
            <a:outerShdw blurRad="50800" dist="38100" dir="2700000" algn="tl" rotWithShape="0">
              <a:prstClr val="black">
                <a:alpha val="40000"/>
              </a:prstClr>
            </a:outerShdw>
          </a:effectLst>
        </p:spPr>
      </p:pic>
      <p:grpSp>
        <p:nvGrpSpPr>
          <p:cNvPr id="12" name="Group 11" descr="QR Code for the World Wildlife Fund carbon footprint calculator. footprint.wwf.org.uk/#/">
            <a:extLst>
              <a:ext uri="{FF2B5EF4-FFF2-40B4-BE49-F238E27FC236}">
                <a16:creationId xmlns:a16="http://schemas.microsoft.com/office/drawing/2014/main" id="{8318C08C-2EF4-2952-63C9-F9AB0E690C5D}"/>
              </a:ext>
            </a:extLst>
          </p:cNvPr>
          <p:cNvGrpSpPr>
            <a:grpSpLocks noGrp="1" noUngrp="1" noRot="1" noMove="1" noResize="1"/>
          </p:cNvGrpSpPr>
          <p:nvPr/>
        </p:nvGrpSpPr>
        <p:grpSpPr>
          <a:xfrm rot="317768">
            <a:off x="8419809" y="1152732"/>
            <a:ext cx="2210769" cy="4552535"/>
            <a:chOff x="8789134" y="1311443"/>
            <a:chExt cx="2210769" cy="4552535"/>
          </a:xfrm>
        </p:grpSpPr>
        <p:grpSp>
          <p:nvGrpSpPr>
            <p:cNvPr id="7" name="Group 6">
              <a:extLst>
                <a:ext uri="{FF2B5EF4-FFF2-40B4-BE49-F238E27FC236}">
                  <a16:creationId xmlns:a16="http://schemas.microsoft.com/office/drawing/2014/main" id="{B856D521-1118-DC71-C85A-ADCB93F053D1}"/>
                </a:ext>
              </a:extLst>
            </p:cNvPr>
            <p:cNvGrpSpPr>
              <a:grpSpLocks noGrp="1" noUngrp="1" noRot="1" noMove="1" noResize="1"/>
            </p:cNvGrpSpPr>
            <p:nvPr/>
          </p:nvGrpSpPr>
          <p:grpSpPr>
            <a:xfrm rot="21281583">
              <a:off x="8789134" y="1311443"/>
              <a:ext cx="2210769" cy="4552535"/>
              <a:chOff x="8688666" y="1339973"/>
              <a:chExt cx="2492048" cy="4442963"/>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6D63FC57-2163-E42C-B67E-4AF17BFE80FF}"/>
                  </a:ext>
                </a:extLst>
              </p:cNvPr>
              <p:cNvSpPr>
                <a:spLocks noGrp="1" noRot="1" noMove="1" noResize="1" noEditPoints="1" noAdjustHandles="1" noChangeArrowheads="1" noChangeShapeType="1"/>
              </p:cNvSpPr>
              <p:nvPr/>
            </p:nvSpPr>
            <p:spPr>
              <a:xfrm>
                <a:off x="8688666" y="1339973"/>
                <a:ext cx="2492048" cy="4442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ontent Placeholder 8">
                <a:extLst>
                  <a:ext uri="{FF2B5EF4-FFF2-40B4-BE49-F238E27FC236}">
                    <a16:creationId xmlns:a16="http://schemas.microsoft.com/office/drawing/2014/main" id="{E6F8C8E8-9327-D54B-3120-F00CC850FCCB}"/>
                  </a:ext>
                </a:extLst>
              </p:cNvPr>
              <p:cNvSpPr txBox="1">
                <a:spLocks noGrp="1" noRot="1" noMove="1" noResize="1" noEditPoints="1" noAdjustHandles="1" noChangeArrowheads="1" noChangeShapeType="1"/>
              </p:cNvSpPr>
              <p:nvPr/>
            </p:nvSpPr>
            <p:spPr>
              <a:xfrm rot="21550318">
                <a:off x="8936926" y="1876655"/>
                <a:ext cx="1954192" cy="1133763"/>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GB" sz="1800" dirty="0">
                    <a:latin typeface="HelveticaNeueLT Pro 55 Roman" panose="020B0604020202020204" pitchFamily="34" charset="0"/>
                  </a:rPr>
                  <a:t>Try the WWF carbon footprint calculator.</a:t>
                </a:r>
                <a:endParaRPr lang="en-GB" sz="1800" dirty="0"/>
              </a:p>
            </p:txBody>
          </p:sp>
        </p:grpSp>
        <p:sp>
          <p:nvSpPr>
            <p:cNvPr id="10" name="TextBox 9" descr="footprint.wwf.org.uk/#/ &#10;">
              <a:hlinkClick r:id="rId7"/>
              <a:extLst>
                <a:ext uri="{FF2B5EF4-FFF2-40B4-BE49-F238E27FC236}">
                  <a16:creationId xmlns:a16="http://schemas.microsoft.com/office/drawing/2014/main" id="{38685193-C2D3-218D-7134-CDE53062DEEE}"/>
                </a:ext>
              </a:extLst>
            </p:cNvPr>
            <p:cNvSpPr txBox="1">
              <a:spLocks noGrp="1" noRot="1" noMove="1" noResize="1" noEditPoints="1" noAdjustHandles="1" noChangeArrowheads="1" noChangeShapeType="1"/>
            </p:cNvSpPr>
            <p:nvPr/>
          </p:nvSpPr>
          <p:spPr>
            <a:xfrm rot="21282232">
              <a:off x="9293416" y="4730649"/>
              <a:ext cx="1641977" cy="523220"/>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https://footprint.wwf.org.uk/#/</a:t>
              </a:r>
            </a:p>
          </p:txBody>
        </p:sp>
        <p:pic>
          <p:nvPicPr>
            <p:cNvPr id="11" name="Picture 10" descr="Qr code&#10;&#10;Description automatically generated">
              <a:extLst>
                <a:ext uri="{FF2B5EF4-FFF2-40B4-BE49-F238E27FC236}">
                  <a16:creationId xmlns:a16="http://schemas.microsoft.com/office/drawing/2014/main" id="{9EE6F2CB-C601-6540-18E6-5187D1B9A0BD}"/>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Lst>
            </a:blip>
            <a:stretch>
              <a:fillRect/>
            </a:stretch>
          </p:blipFill>
          <p:spPr>
            <a:xfrm rot="21217890">
              <a:off x="9098886" y="3106011"/>
              <a:ext cx="1591266" cy="1591266"/>
            </a:xfrm>
            <a:prstGeom prst="rect">
              <a:avLst/>
            </a:prstGeom>
          </p:spPr>
        </p:pic>
      </p:grpSp>
      <p:sp>
        <p:nvSpPr>
          <p:cNvPr id="21" name="Rectangle 20">
            <a:extLst>
              <a:ext uri="{FF2B5EF4-FFF2-40B4-BE49-F238E27FC236}">
                <a16:creationId xmlns:a16="http://schemas.microsoft.com/office/drawing/2014/main" id="{17DFF988-A819-E5F9-EB02-B4FE35C8E25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0018882">
            <a:off x="7050410" y="5527191"/>
            <a:ext cx="970708" cy="254230"/>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6D8A849-8CE5-B378-E3AA-2D0C2E6E56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044348">
            <a:off x="705958" y="2699612"/>
            <a:ext cx="892968"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6F92F44-6573-D274-971A-32E641D99C5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70306">
            <a:off x="7237559" y="13465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88D7FDB-4820-8F6C-95C2-4460A01A81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8112991">
            <a:off x="629479" y="1386456"/>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AB3C4505-263B-9B99-14F4-C6BBDC0C82E9}"/>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rot="16200000">
            <a:off x="10371543" y="1258241"/>
            <a:ext cx="2453666" cy="584775"/>
          </a:xfrm>
          <a:prstGeom prst="rect">
            <a:avLst/>
          </a:prstGeom>
          <a:noFill/>
        </p:spPr>
        <p:txBody>
          <a:bodyPr wrap="square" rtlCol="0">
            <a:spAutoFit/>
          </a:bodyPr>
          <a:lstStyle/>
          <a:p>
            <a:r>
              <a:rPr lang="en-GB" sz="3200" b="1" dirty="0">
                <a:solidFill>
                  <a:srgbClr val="FF0000"/>
                </a:solidFill>
                <a:latin typeface="HelveticaNeueLT Pro 55 Roman" panose="020B0604020202020204"/>
              </a:rPr>
              <a:t>Resources</a:t>
            </a:r>
          </a:p>
        </p:txBody>
      </p:sp>
    </p:spTree>
    <p:extLst>
      <p:ext uri="{BB962C8B-B14F-4D97-AF65-F5344CB8AC3E}">
        <p14:creationId xmlns:p14="http://schemas.microsoft.com/office/powerpoint/2010/main" val="3380443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015D4-8924-4861-87A2-D779FDD89297}"/>
              </a:ext>
            </a:extLst>
          </p:cNvPr>
          <p:cNvSpPr>
            <a:spLocks noGrp="1" noRot="1" noMove="1" noResize="1" noEditPoints="1" noAdjustHandles="1" noChangeArrowheads="1" noChangeShapeType="1"/>
          </p:cNvSpPr>
          <p:nvPr>
            <p:ph type="title" idx="4294967295"/>
          </p:nvPr>
        </p:nvSpPr>
        <p:spPr>
          <a:xfrm>
            <a:off x="495358" y="535942"/>
            <a:ext cx="8342313" cy="644525"/>
          </a:xfrm>
        </p:spPr>
        <p:txBody>
          <a:bodyPr lIns="91440" tIns="45720" rIns="91440" bIns="45720" anchor="t">
            <a:normAutofit/>
          </a:bodyPr>
          <a:lstStyle/>
          <a:p>
            <a:r>
              <a:rPr lang="en-GB" sz="4000" dirty="0"/>
              <a:t>Sources of support</a:t>
            </a:r>
          </a:p>
        </p:txBody>
      </p:sp>
      <p:sp>
        <p:nvSpPr>
          <p:cNvPr id="6" name="Rectangle 5">
            <a:extLst>
              <a:ext uri="{FF2B5EF4-FFF2-40B4-BE49-F238E27FC236}">
                <a16:creationId xmlns:a16="http://schemas.microsoft.com/office/drawing/2014/main" id="{327CBAE3-B39B-42D6-B705-85E21DEABDE9}"/>
              </a:ext>
            </a:extLst>
          </p:cNvPr>
          <p:cNvSpPr>
            <a:spLocks noGrp="1" noRot="1" noMove="1" noResize="1" noEditPoints="1" noAdjustHandles="1" noChangeArrowheads="1" noChangeShapeType="1"/>
          </p:cNvSpPr>
          <p:nvPr/>
        </p:nvSpPr>
        <p:spPr>
          <a:xfrm>
            <a:off x="495358" y="1551563"/>
            <a:ext cx="3264363" cy="3508653"/>
          </a:xfrm>
          <a:prstGeom prst="rect">
            <a:avLst/>
          </a:prstGeom>
        </p:spPr>
        <p:txBody>
          <a:bodyPr wrap="square">
            <a:spAutoFit/>
          </a:bodyPr>
          <a:lstStyle/>
          <a:p>
            <a:r>
              <a:rPr lang="en-GB" sz="2400" b="1">
                <a:latin typeface="HelveticaNeueLT Pro 65 Md" panose="020B0604020202020204" pitchFamily="34" charset="0"/>
              </a:rPr>
              <a:t>Contact Childline</a:t>
            </a:r>
          </a:p>
          <a:p>
            <a:r>
              <a:rPr lang="en-GB">
                <a:latin typeface="HelveticaNeueLT Pro 45 Lt" panose="020B0403020202020204" pitchFamily="34" charset="0"/>
              </a:rPr>
              <a:t>You can contact Childline about anything. Whatever your worry, it's better out than in. They are here to support you.</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Call </a:t>
            </a:r>
            <a:r>
              <a:rPr lang="en-GB">
                <a:latin typeface="HelveticaNeueLT Pro 45 Lt" panose="020B0403020202020204" pitchFamily="34" charset="0"/>
                <a:hlinkClick r:id="rId3"/>
              </a:rPr>
              <a:t>0800 1111</a:t>
            </a:r>
            <a:r>
              <a:rPr lang="en-GB">
                <a:latin typeface="HelveticaNeueLT Pro 45 Lt" panose="020B0403020202020204" pitchFamily="34" charset="0"/>
              </a:rPr>
              <a:t> for free</a:t>
            </a:r>
          </a:p>
          <a:p>
            <a:pPr marL="285750" indent="-285750">
              <a:buFont typeface="Arial" panose="020B0604020202020204" pitchFamily="34" charset="0"/>
              <a:buChar char="•"/>
            </a:pPr>
            <a:r>
              <a:rPr lang="en-GB">
                <a:latin typeface="HelveticaNeueLT Pro 45 Lt" panose="020B0403020202020204" pitchFamily="34" charset="0"/>
              </a:rPr>
              <a:t>Have a 1-2-1 chat with a counsellor on their </a:t>
            </a:r>
            <a:r>
              <a:rPr lang="en-GB">
                <a:latin typeface="HelveticaNeueLT Pro 45 Lt" panose="020B0403020202020204" pitchFamily="34" charset="0"/>
                <a:hlinkClick r:id="rId4"/>
              </a:rPr>
              <a:t>website</a:t>
            </a:r>
            <a:endParaRPr lang="en-GB">
              <a:latin typeface="HelveticaNeueLT Pro 45 Lt" panose="020B0403020202020204" pitchFamily="34" charset="0"/>
            </a:endParaRPr>
          </a:p>
          <a:p>
            <a:pPr marL="285750" indent="-285750">
              <a:buFont typeface="Arial" panose="020B0604020202020204" pitchFamily="34" charset="0"/>
              <a:buChar char="•"/>
            </a:pPr>
            <a:r>
              <a:rPr lang="en-GB">
                <a:latin typeface="HelveticaNeueLT Pro 45 Lt" panose="020B0403020202020204" pitchFamily="34" charset="0"/>
              </a:rPr>
              <a:t>Email them by following the instructions on their </a:t>
            </a:r>
            <a:r>
              <a:rPr lang="en-GB">
                <a:latin typeface="HelveticaNeueLT Pro 45 Lt" panose="020B0403020202020204" pitchFamily="34" charset="0"/>
                <a:hlinkClick r:id="rId5"/>
              </a:rPr>
              <a:t>website</a:t>
            </a:r>
            <a:endParaRPr lang="en-GB" sz="1867" b="1">
              <a:solidFill>
                <a:srgbClr val="ED2A23"/>
              </a:solidFill>
              <a:latin typeface="HelveticaNeueLT Pro 45 Lt" panose="020B0403020202020204" pitchFamily="34" charset="0"/>
            </a:endParaRPr>
          </a:p>
        </p:txBody>
      </p:sp>
      <p:sp>
        <p:nvSpPr>
          <p:cNvPr id="3" name="Rectangle 2">
            <a:extLst>
              <a:ext uri="{FF2B5EF4-FFF2-40B4-BE49-F238E27FC236}">
                <a16:creationId xmlns:a16="http://schemas.microsoft.com/office/drawing/2014/main" id="{F01A4C0F-11BC-43F6-926F-6B024E6D83AF}"/>
              </a:ext>
            </a:extLst>
          </p:cNvPr>
          <p:cNvSpPr>
            <a:spLocks noGrp="1" noRot="1" noMove="1" noResize="1" noEditPoints="1" noAdjustHandles="1" noChangeArrowheads="1" noChangeShapeType="1"/>
          </p:cNvSpPr>
          <p:nvPr/>
        </p:nvSpPr>
        <p:spPr>
          <a:xfrm>
            <a:off x="4216060" y="1551563"/>
            <a:ext cx="3461917" cy="3785652"/>
          </a:xfrm>
          <a:prstGeom prst="rect">
            <a:avLst/>
          </a:prstGeom>
        </p:spPr>
        <p:txBody>
          <a:bodyPr wrap="square">
            <a:spAutoFit/>
          </a:bodyPr>
          <a:lstStyle/>
          <a:p>
            <a:r>
              <a:rPr lang="en-GB" sz="2400" b="1">
                <a:latin typeface="HelveticaNeueLT Pro 65 Md" panose="020B0604020202020204" pitchFamily="34" charset="0"/>
              </a:rPr>
              <a:t>Contact </a:t>
            </a:r>
            <a:r>
              <a:rPr lang="en-GB" sz="2400" b="1" err="1">
                <a:latin typeface="HelveticaNeueLT Pro 65 Md" panose="020B0604020202020204" pitchFamily="34" charset="0"/>
              </a:rPr>
              <a:t>YoungMinds</a:t>
            </a:r>
            <a:endParaRPr lang="en-GB" sz="2400" b="1">
              <a:latin typeface="HelveticaNeueLT Pro 65 Md" panose="020B0604020202020204" pitchFamily="34" charset="0"/>
            </a:endParaRPr>
          </a:p>
          <a:p>
            <a:r>
              <a:rPr lang="en-GB" err="1">
                <a:latin typeface="HelveticaNeueLT Pro 45 Lt" panose="020B0403020202020204" pitchFamily="34" charset="0"/>
              </a:rPr>
              <a:t>YoungMinds</a:t>
            </a:r>
            <a:r>
              <a:rPr lang="en-GB">
                <a:latin typeface="HelveticaNeueLT Pro 45 Lt" panose="020B0403020202020204" pitchFamily="34" charset="0"/>
              </a:rPr>
              <a:t> are the UK’s leading charity fighting for children and young people's mental health.</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For 24/7 crisis support you can text YM to </a:t>
            </a:r>
            <a:r>
              <a:rPr lang="en-GB" u="sng">
                <a:latin typeface="HelveticaNeueLT Pro 45 Lt" panose="020B0403020202020204" pitchFamily="34" charset="0"/>
                <a:hlinkClick r:id="rId6">
                  <a:extLst>
                    <a:ext uri="{A12FA001-AC4F-418D-AE19-62706E023703}">
                      <ahyp:hlinkClr xmlns:ahyp="http://schemas.microsoft.com/office/drawing/2018/hyperlinkcolor" val="tx"/>
                    </a:ext>
                  </a:extLst>
                </a:hlinkClick>
              </a:rPr>
              <a:t>8525</a:t>
            </a:r>
            <a:endParaRPr lang="en-GB" u="sng">
              <a:latin typeface="HelveticaNeueLT Pro 45 Lt" panose="020B0403020202020204" pitchFamily="34" charset="0"/>
            </a:endParaRPr>
          </a:p>
          <a:p>
            <a:pPr marL="285750" indent="-285750">
              <a:buFont typeface="Arial" panose="020B0604020202020204" pitchFamily="34" charset="0"/>
              <a:buChar char="•"/>
            </a:pPr>
            <a:r>
              <a:rPr lang="en-GB">
                <a:latin typeface="HelveticaNeueLT Pro 45 Lt" panose="020B0403020202020204" pitchFamily="34" charset="0"/>
              </a:rPr>
              <a:t>Find out about CAMHS, who's who in mental health services and who you can call if you need to talk to someone at their </a:t>
            </a:r>
            <a:r>
              <a:rPr lang="en-GB">
                <a:latin typeface="HelveticaNeueLT Pro 45 Lt" panose="020B0403020202020204" pitchFamily="34" charset="0"/>
                <a:hlinkClick r:id="rId7"/>
              </a:rPr>
              <a:t>website</a:t>
            </a:r>
            <a:endParaRPr lang="en-GB">
              <a:latin typeface="HelveticaNeueLT Pro 45 Lt" panose="020B0403020202020204" pitchFamily="34" charset="0"/>
            </a:endParaRPr>
          </a:p>
        </p:txBody>
      </p:sp>
      <p:sp>
        <p:nvSpPr>
          <p:cNvPr id="18" name="Rectangle 17">
            <a:extLst>
              <a:ext uri="{FF2B5EF4-FFF2-40B4-BE49-F238E27FC236}">
                <a16:creationId xmlns:a16="http://schemas.microsoft.com/office/drawing/2014/main" id="{AED7DA61-F3E3-475E-B439-3D5638D0E2EF}"/>
              </a:ext>
            </a:extLst>
          </p:cNvPr>
          <p:cNvSpPr>
            <a:spLocks noGrp="1" noRot="1" noMove="1" noResize="1" noEditPoints="1" noAdjustHandles="1" noChangeArrowheads="1" noChangeShapeType="1"/>
          </p:cNvSpPr>
          <p:nvPr/>
        </p:nvSpPr>
        <p:spPr>
          <a:xfrm>
            <a:off x="8134316" y="1551563"/>
            <a:ext cx="3461917" cy="3231654"/>
          </a:xfrm>
          <a:prstGeom prst="rect">
            <a:avLst/>
          </a:prstGeom>
        </p:spPr>
        <p:txBody>
          <a:bodyPr wrap="square">
            <a:spAutoFit/>
          </a:bodyPr>
          <a:lstStyle/>
          <a:p>
            <a:r>
              <a:rPr lang="en-GB" sz="2400" b="1">
                <a:latin typeface="HelveticaNeueLT Pro 65 Md" panose="020B0604020202020204" pitchFamily="34" charset="0"/>
              </a:rPr>
              <a:t>Contact Samaritans</a:t>
            </a:r>
          </a:p>
          <a:p>
            <a:r>
              <a:rPr lang="en-GB">
                <a:latin typeface="HelveticaNeueLT Pro 45 Lt" panose="020B0403020202020204" pitchFamily="34" charset="0"/>
              </a:rPr>
              <a:t>Samaritans is not only for the moment of crisis, they are taking action to prevent the crisis.</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Call them for free, 24/7 on 116 123</a:t>
            </a:r>
          </a:p>
          <a:p>
            <a:pPr marL="285750" indent="-285750">
              <a:buFont typeface="Arial" panose="020B0604020202020204" pitchFamily="34" charset="0"/>
              <a:buChar char="•"/>
            </a:pPr>
            <a:r>
              <a:rPr lang="en-GB">
                <a:latin typeface="HelveticaNeueLT Pro 45 Lt" panose="020B0403020202020204" pitchFamily="34" charset="0"/>
              </a:rPr>
              <a:t>Email them: </a:t>
            </a:r>
            <a:r>
              <a:rPr lang="en-GB">
                <a:latin typeface="HelveticaNeueLT Pro 45 Lt" panose="020B0403020202020204" pitchFamily="34" charset="0"/>
                <a:hlinkClick r:id="rId8"/>
              </a:rPr>
              <a:t>jo@samaritans.org</a:t>
            </a:r>
            <a:endParaRPr lang="en-GB">
              <a:latin typeface="HelveticaNeueLT Pro 45 Lt" panose="020B0403020202020204" pitchFamily="34" charset="0"/>
            </a:endParaRPr>
          </a:p>
          <a:p>
            <a:pPr marL="285750" indent="-285750">
              <a:buFont typeface="Arial" panose="020B0604020202020204" pitchFamily="34" charset="0"/>
              <a:buChar char="•"/>
            </a:pPr>
            <a:endParaRPr lang="en-GB">
              <a:latin typeface="HelveticaNeueLT Pro 45 Lt" panose="020B0403020202020204" pitchFamily="34" charset="0"/>
            </a:endParaRPr>
          </a:p>
        </p:txBody>
      </p:sp>
      <p:pic>
        <p:nvPicPr>
          <p:cNvPr id="7" name="Picture 6" descr="Icon of a cupped hand and person.">
            <a:extLst>
              <a:ext uri="{FF2B5EF4-FFF2-40B4-BE49-F238E27FC236}">
                <a16:creationId xmlns:a16="http://schemas.microsoft.com/office/drawing/2014/main" id="{DBFD709E-A75E-A3E7-B72F-7994F5DA8309}"/>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val="0"/>
              </a:ext>
            </a:extLst>
          </a:blip>
          <a:stretch>
            <a:fillRect/>
          </a:stretch>
        </p:blipFill>
        <p:spPr>
          <a:xfrm>
            <a:off x="9300211" y="303259"/>
            <a:ext cx="1130126" cy="1130126"/>
          </a:xfrm>
          <a:prstGeom prst="rect">
            <a:avLst/>
          </a:prstGeom>
        </p:spPr>
      </p:pic>
      <p:sp>
        <p:nvSpPr>
          <p:cNvPr id="5" name="TextBox 4">
            <a:extLst>
              <a:ext uri="{FF2B5EF4-FFF2-40B4-BE49-F238E27FC236}">
                <a16:creationId xmlns:a16="http://schemas.microsoft.com/office/drawing/2014/main" id="{0D904C15-FBCE-EE0B-05F7-E15FDBFBE268}"/>
              </a:ext>
            </a:extLst>
          </p:cNvPr>
          <p:cNvSpPr txBox="1">
            <a:spLocks noGrp="1" noRot="1" noMove="1" noResize="1" noEditPoints="1" noAdjustHandles="1" noChangeArrowheads="1" noChangeShapeType="1"/>
          </p:cNvSpPr>
          <p:nvPr/>
        </p:nvSpPr>
        <p:spPr>
          <a:xfrm rot="16200000">
            <a:off x="10552448" y="1077337"/>
            <a:ext cx="2091858" cy="584775"/>
          </a:xfrm>
          <a:prstGeom prst="rect">
            <a:avLst/>
          </a:prstGeom>
          <a:noFill/>
        </p:spPr>
        <p:txBody>
          <a:bodyPr wrap="square" rtlCol="0">
            <a:spAutoFit/>
          </a:bodyPr>
          <a:lstStyle/>
          <a:p>
            <a:r>
              <a:rPr lang="en-GB" sz="3200" b="1">
                <a:solidFill>
                  <a:srgbClr val="FF0000"/>
                </a:solidFill>
                <a:latin typeface="HelveticaNeueLT Pro 55 Roman" panose="020B0604020202020204"/>
              </a:rPr>
              <a:t>Support</a:t>
            </a:r>
          </a:p>
        </p:txBody>
      </p:sp>
    </p:spTree>
    <p:extLst>
      <p:ext uri="{BB962C8B-B14F-4D97-AF65-F5344CB8AC3E}">
        <p14:creationId xmlns:p14="http://schemas.microsoft.com/office/powerpoint/2010/main" val="2281806447"/>
      </p:ext>
    </p:extLst>
  </p:cSld>
  <p:clrMapOvr>
    <a:masterClrMapping/>
  </p:clrMapOvr>
  <mc:AlternateContent xmlns:mc="http://schemas.openxmlformats.org/markup-compatibility/2006" xmlns:p14="http://schemas.microsoft.com/office/powerpoint/2010/main">
    <mc:Choice Requires="p14">
      <p:transition spd="slow" p14:dur="2000" advTm="21650"/>
    </mc:Choice>
    <mc:Fallback xmlns="">
      <p:transition spd="slow" advTm="2165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F7D710-DEEC-537C-CD30-4BF705C30611}"/>
              </a:ext>
            </a:extLst>
          </p:cNvPr>
          <p:cNvSpPr txBox="1">
            <a:spLocks noGrp="1" noRot="1" noMove="1" noResize="1" noEditPoints="1" noAdjustHandles="1" noChangeArrowheads="1" noChangeShapeType="1"/>
          </p:cNvSpPr>
          <p:nvPr/>
        </p:nvSpPr>
        <p:spPr>
          <a:xfrm>
            <a:off x="4136982" y="5001667"/>
            <a:ext cx="2886294" cy="9849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1400"/>
          </a:p>
        </p:txBody>
      </p:sp>
      <p:pic>
        <p:nvPicPr>
          <p:cNvPr id="3" name="Picture 2">
            <a:extLst>
              <a:ext uri="{FF2B5EF4-FFF2-40B4-BE49-F238E27FC236}">
                <a16:creationId xmlns:a16="http://schemas.microsoft.com/office/drawing/2014/main" id="{00FDE539-951D-D260-10F5-C712D8A292D6}"/>
              </a:ext>
            </a:extLst>
          </p:cNvPr>
          <p:cNvPicPr>
            <a:picLocks noGrp="1" noRot="1" noChangeAspect="1" noMove="1" noResize="1" noEditPoints="1" noAdjustHandles="1" noChangeArrowheads="1" noChangeShapeType="1" noCrop="1"/>
          </p:cNvPicPr>
          <p:nvPr/>
        </p:nvPicPr>
        <p:blipFill rotWithShape="1">
          <a:blip r:embed="rId3"/>
          <a:srcRect l="27822" t="-14001" r="4954" b="-1532"/>
          <a:stretch/>
        </p:blipFill>
        <p:spPr>
          <a:xfrm>
            <a:off x="511518" y="688898"/>
            <a:ext cx="2389107" cy="343639"/>
          </a:xfrm>
          <a:prstGeom prst="rect">
            <a:avLst/>
          </a:prstGeom>
        </p:spPr>
      </p:pic>
      <p:sp>
        <p:nvSpPr>
          <p:cNvPr id="11" name="TextBox 10">
            <a:extLst>
              <a:ext uri="{FF2B5EF4-FFF2-40B4-BE49-F238E27FC236}">
                <a16:creationId xmlns:a16="http://schemas.microsoft.com/office/drawing/2014/main" id="{50CB55BC-453A-7257-2188-ED0596968A83}"/>
              </a:ext>
            </a:extLst>
          </p:cNvPr>
          <p:cNvSpPr txBox="1">
            <a:spLocks noGrp="1" noRot="1" noMove="1" noResize="1" noEditPoints="1" noAdjustHandles="1" noChangeArrowheads="1" noChangeShapeType="1"/>
          </p:cNvSpPr>
          <p:nvPr/>
        </p:nvSpPr>
        <p:spPr>
          <a:xfrm>
            <a:off x="790589" y="171710"/>
            <a:ext cx="2955374" cy="523220"/>
          </a:xfrm>
          <a:prstGeom prst="rect">
            <a:avLst/>
          </a:prstGeom>
          <a:noFill/>
        </p:spPr>
        <p:txBody>
          <a:bodyPr wrap="square" rtlCol="0">
            <a:spAutoFit/>
          </a:bodyPr>
          <a:lstStyle/>
          <a:p>
            <a:r>
              <a:rPr lang="en-GB" sz="2800" b="1" dirty="0">
                <a:latin typeface="Arial"/>
                <a:cs typeface="Arial"/>
              </a:rPr>
              <a:t>Flooding</a:t>
            </a:r>
          </a:p>
        </p:txBody>
      </p:sp>
      <p:pic>
        <p:nvPicPr>
          <p:cNvPr id="12" name="Picture 11">
            <a:extLst>
              <a:ext uri="{FF2B5EF4-FFF2-40B4-BE49-F238E27FC236}">
                <a16:creationId xmlns:a16="http://schemas.microsoft.com/office/drawing/2014/main" id="{EA53CFE4-5623-0A04-E94A-2B8789B0AD09}"/>
              </a:ext>
            </a:extLst>
          </p:cNvPr>
          <p:cNvPicPr>
            <a:picLocks noGrp="1" noRot="1" noChangeAspect="1" noMove="1" noResize="1" noEditPoints="1" noAdjustHandles="1" noChangeArrowheads="1" noChangeShapeType="1" noCrop="1"/>
          </p:cNvPicPr>
          <p:nvPr/>
        </p:nvPicPr>
        <p:blipFill rotWithShape="1">
          <a:blip r:embed="rId4"/>
          <a:srcRect l="27669" t="-4917" r="65925" b="3712"/>
          <a:stretch/>
        </p:blipFill>
        <p:spPr>
          <a:xfrm>
            <a:off x="475256" y="1375569"/>
            <a:ext cx="235366" cy="331478"/>
          </a:xfrm>
          <a:prstGeom prst="rect">
            <a:avLst/>
          </a:prstGeom>
        </p:spPr>
      </p:pic>
      <p:pic>
        <p:nvPicPr>
          <p:cNvPr id="16" name="Picture 15">
            <a:extLst>
              <a:ext uri="{FF2B5EF4-FFF2-40B4-BE49-F238E27FC236}">
                <a16:creationId xmlns:a16="http://schemas.microsoft.com/office/drawing/2014/main" id="{2DC8B02D-01A6-9826-D17F-79BD8FF4736C}"/>
              </a:ext>
            </a:extLst>
          </p:cNvPr>
          <p:cNvPicPr>
            <a:picLocks noGrp="1" noRot="1" noChangeAspect="1" noMove="1" noResize="1" noEditPoints="1" noAdjustHandles="1" noChangeArrowheads="1" noChangeShapeType="1" noCrop="1"/>
          </p:cNvPicPr>
          <p:nvPr/>
        </p:nvPicPr>
        <p:blipFill rotWithShape="1">
          <a:blip r:embed="rId5"/>
          <a:srcRect l="27334" t="-3308" r="5514"/>
          <a:stretch/>
        </p:blipFill>
        <p:spPr>
          <a:xfrm>
            <a:off x="498752" y="2392277"/>
            <a:ext cx="2364699" cy="307425"/>
          </a:xfrm>
          <a:prstGeom prst="rect">
            <a:avLst/>
          </a:prstGeom>
        </p:spPr>
      </p:pic>
      <p:pic>
        <p:nvPicPr>
          <p:cNvPr id="19" name="Picture 18">
            <a:extLst>
              <a:ext uri="{FF2B5EF4-FFF2-40B4-BE49-F238E27FC236}">
                <a16:creationId xmlns:a16="http://schemas.microsoft.com/office/drawing/2014/main" id="{21AE55E6-C76F-FF5C-D848-79F1A5BD0731}"/>
              </a:ext>
            </a:extLst>
          </p:cNvPr>
          <p:cNvPicPr>
            <a:picLocks noGrp="1" noRot="1" noChangeAspect="1" noMove="1" noResize="1" noEditPoints="1" noAdjustHandles="1" noChangeArrowheads="1" noChangeShapeType="1" noCrop="1"/>
          </p:cNvPicPr>
          <p:nvPr/>
        </p:nvPicPr>
        <p:blipFill rotWithShape="1">
          <a:blip r:embed="rId6"/>
          <a:srcRect l="29932" t="-8169" r="10947" b="3144"/>
          <a:stretch/>
        </p:blipFill>
        <p:spPr>
          <a:xfrm>
            <a:off x="498752" y="3203857"/>
            <a:ext cx="1794345" cy="200416"/>
          </a:xfrm>
          <a:prstGeom prst="rect">
            <a:avLst/>
          </a:prstGeom>
        </p:spPr>
      </p:pic>
      <p:pic>
        <p:nvPicPr>
          <p:cNvPr id="21" name="Picture 20">
            <a:extLst>
              <a:ext uri="{FF2B5EF4-FFF2-40B4-BE49-F238E27FC236}">
                <a16:creationId xmlns:a16="http://schemas.microsoft.com/office/drawing/2014/main" id="{31382604-34F5-E705-90CF-EC7C4665464B}"/>
              </a:ext>
            </a:extLst>
          </p:cNvPr>
          <p:cNvPicPr>
            <a:picLocks noGrp="1" noRot="1" noChangeAspect="1" noMove="1" noResize="1" noEditPoints="1" noAdjustHandles="1" noChangeArrowheads="1" noChangeShapeType="1" noCrop="1"/>
          </p:cNvPicPr>
          <p:nvPr/>
        </p:nvPicPr>
        <p:blipFill rotWithShape="1">
          <a:blip r:embed="rId7"/>
          <a:srcRect l="27465" t="18504" r="63907" b="2620"/>
          <a:stretch/>
        </p:blipFill>
        <p:spPr>
          <a:xfrm>
            <a:off x="511519" y="4026368"/>
            <a:ext cx="303892" cy="236360"/>
          </a:xfrm>
          <a:prstGeom prst="rect">
            <a:avLst/>
          </a:prstGeom>
        </p:spPr>
      </p:pic>
      <p:pic>
        <p:nvPicPr>
          <p:cNvPr id="23" name="Picture 22">
            <a:extLst>
              <a:ext uri="{FF2B5EF4-FFF2-40B4-BE49-F238E27FC236}">
                <a16:creationId xmlns:a16="http://schemas.microsoft.com/office/drawing/2014/main" id="{250B1E92-5A85-5A5B-AAD8-29DF64A821A9}"/>
              </a:ext>
            </a:extLst>
          </p:cNvPr>
          <p:cNvPicPr>
            <a:picLocks noGrp="1" noRot="1" noChangeAspect="1" noMove="1" noResize="1" noEditPoints="1" noAdjustHandles="1" noChangeArrowheads="1" noChangeShapeType="1" noCrop="1"/>
          </p:cNvPicPr>
          <p:nvPr/>
        </p:nvPicPr>
        <p:blipFill rotWithShape="1">
          <a:blip r:embed="rId8"/>
          <a:srcRect l="28017" t="20364" r="4506"/>
          <a:stretch/>
        </p:blipFill>
        <p:spPr>
          <a:xfrm>
            <a:off x="511518" y="4890037"/>
            <a:ext cx="2410378" cy="258252"/>
          </a:xfrm>
          <a:prstGeom prst="rect">
            <a:avLst/>
          </a:prstGeom>
        </p:spPr>
      </p:pic>
      <p:sp>
        <p:nvSpPr>
          <p:cNvPr id="25" name="TextBox 24">
            <a:extLst>
              <a:ext uri="{FF2B5EF4-FFF2-40B4-BE49-F238E27FC236}">
                <a16:creationId xmlns:a16="http://schemas.microsoft.com/office/drawing/2014/main" id="{0AFB1B27-EF2B-0157-6875-5342F18E5C52}"/>
              </a:ext>
            </a:extLst>
          </p:cNvPr>
          <p:cNvSpPr txBox="1">
            <a:spLocks noGrp="1" noRot="1" noMove="1" noResize="1" noEditPoints="1" noAdjustHandles="1" noChangeArrowheads="1" noChangeShapeType="1"/>
          </p:cNvSpPr>
          <p:nvPr/>
        </p:nvSpPr>
        <p:spPr>
          <a:xfrm>
            <a:off x="573217" y="984440"/>
            <a:ext cx="27708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lumMod val="50000"/>
                    <a:lumOff val="50000"/>
                  </a:prstClr>
                </a:solidFill>
                <a:effectLst/>
                <a:uLnTx/>
                <a:uFillTx/>
                <a:latin typeface="Arial"/>
                <a:ea typeface="+mn-ea"/>
                <a:cs typeface="Arial"/>
              </a:rPr>
              <a:t>Read 3 characters’ flood stories and discuss how they could be affected.</a:t>
            </a:r>
          </a:p>
        </p:txBody>
      </p:sp>
      <p:sp>
        <p:nvSpPr>
          <p:cNvPr id="26" name="TextBox 25">
            <a:extLst>
              <a:ext uri="{FF2B5EF4-FFF2-40B4-BE49-F238E27FC236}">
                <a16:creationId xmlns:a16="http://schemas.microsoft.com/office/drawing/2014/main" id="{6B6B1162-016B-D4E9-0E8E-0F93A2DC4E7D}"/>
              </a:ext>
            </a:extLst>
          </p:cNvPr>
          <p:cNvSpPr txBox="1">
            <a:spLocks noGrp="1" noRot="1" noMove="1" noResize="1" noEditPoints="1" noAdjustHandles="1" noChangeArrowheads="1" noChangeShapeType="1"/>
          </p:cNvSpPr>
          <p:nvPr/>
        </p:nvSpPr>
        <p:spPr>
          <a:xfrm>
            <a:off x="551508" y="1656591"/>
            <a:ext cx="27708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mn-cs"/>
              </a:rPr>
              <a:t>Look at local flood maps and the role of the emergency services to explore how flooding can affect us all.</a:t>
            </a:r>
          </a:p>
          <a:p>
            <a:pPr>
              <a:defRPr/>
            </a:pPr>
            <a:r>
              <a:rPr lang="en-GB" sz="1100" b="1" i="0" u="none" strike="noStrike" noProof="0" dirty="0">
                <a:solidFill>
                  <a:schemeClr val="tx1"/>
                </a:solidFill>
                <a:latin typeface="Arial"/>
              </a:rPr>
              <a:t>Worksheet: note writing help</a:t>
            </a:r>
          </a:p>
        </p:txBody>
      </p:sp>
      <p:sp>
        <p:nvSpPr>
          <p:cNvPr id="27" name="TextBox 26">
            <a:extLst>
              <a:ext uri="{FF2B5EF4-FFF2-40B4-BE49-F238E27FC236}">
                <a16:creationId xmlns:a16="http://schemas.microsoft.com/office/drawing/2014/main" id="{13B644EE-A486-0694-6721-5AB38D075452}"/>
              </a:ext>
            </a:extLst>
          </p:cNvPr>
          <p:cNvSpPr txBox="1">
            <a:spLocks noGrp="1" noRot="1" noMove="1" noResize="1" noEditPoints="1" noAdjustHandles="1" noChangeArrowheads="1" noChangeShapeType="1"/>
          </p:cNvSpPr>
          <p:nvPr/>
        </p:nvSpPr>
        <p:spPr>
          <a:xfrm>
            <a:off x="569847" y="2719623"/>
            <a:ext cx="2450422" cy="430887"/>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Examine images of flooding and identify the dangers.</a:t>
            </a:r>
            <a:endParaRPr lang="en-GB" sz="1100" b="0">
              <a:solidFill>
                <a:schemeClr val="tx1">
                  <a:lumMod val="50000"/>
                  <a:lumOff val="50000"/>
                </a:schemeClr>
              </a:solidFill>
              <a:latin typeface="Arial"/>
              <a:cs typeface="Arial"/>
            </a:endParaRPr>
          </a:p>
        </p:txBody>
      </p:sp>
      <p:sp>
        <p:nvSpPr>
          <p:cNvPr id="28" name="TextBox 27">
            <a:extLst>
              <a:ext uri="{FF2B5EF4-FFF2-40B4-BE49-F238E27FC236}">
                <a16:creationId xmlns:a16="http://schemas.microsoft.com/office/drawing/2014/main" id="{86C34452-8274-1AEC-75FC-9CF964DD7588}"/>
              </a:ext>
            </a:extLst>
          </p:cNvPr>
          <p:cNvSpPr txBox="1">
            <a:spLocks noGrp="1" noRot="1" noMove="1" noResize="1" noEditPoints="1" noAdjustHandles="1" noChangeArrowheads="1" noChangeShapeType="1"/>
          </p:cNvSpPr>
          <p:nvPr/>
        </p:nvSpPr>
        <p:spPr>
          <a:xfrm>
            <a:off x="569847" y="3442230"/>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Play a scenario game to find out about bug out bags and why it is important to have one ready</a:t>
            </a:r>
            <a:r>
              <a:rPr lang="en-GB" sz="1100" b="0" i="0" u="none" strike="noStrike" noProof="0">
                <a:latin typeface="Arial"/>
                <a:cs typeface="Arial"/>
              </a:rPr>
              <a:t>.</a:t>
            </a:r>
            <a:endParaRPr lang="en-GB" sz="1100" b="0">
              <a:latin typeface="Arial"/>
              <a:cs typeface="Arial"/>
            </a:endParaRPr>
          </a:p>
        </p:txBody>
      </p:sp>
      <p:sp>
        <p:nvSpPr>
          <p:cNvPr id="29" name="TextBox 28">
            <a:extLst>
              <a:ext uri="{FF2B5EF4-FFF2-40B4-BE49-F238E27FC236}">
                <a16:creationId xmlns:a16="http://schemas.microsoft.com/office/drawing/2014/main" id="{9A7D2388-510C-6F30-8387-8A3478BA3D81}"/>
              </a:ext>
            </a:extLst>
          </p:cNvPr>
          <p:cNvSpPr txBox="1">
            <a:spLocks noGrp="1" noRot="1" noMove="1" noResize="1" noEditPoints="1" noAdjustHandles="1" noChangeArrowheads="1" noChangeShapeType="1"/>
          </p:cNvSpPr>
          <p:nvPr/>
        </p:nvSpPr>
        <p:spPr>
          <a:xfrm>
            <a:off x="569846" y="4262727"/>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Play a ‘choose your own adventure’ game to learn how to respond to flood alerts and warnings.</a:t>
            </a:r>
          </a:p>
        </p:txBody>
      </p:sp>
      <p:sp>
        <p:nvSpPr>
          <p:cNvPr id="30" name="TextBox 29">
            <a:extLst>
              <a:ext uri="{FF2B5EF4-FFF2-40B4-BE49-F238E27FC236}">
                <a16:creationId xmlns:a16="http://schemas.microsoft.com/office/drawing/2014/main" id="{A4959A43-9138-A16D-0EF5-72D394CC46BD}"/>
              </a:ext>
            </a:extLst>
          </p:cNvPr>
          <p:cNvSpPr txBox="1">
            <a:spLocks noGrp="1" noRot="1" noMove="1" noResize="1" noEditPoints="1" noAdjustHandles="1" noChangeArrowheads="1" noChangeShapeType="1"/>
          </p:cNvSpPr>
          <p:nvPr/>
        </p:nvSpPr>
        <p:spPr>
          <a:xfrm>
            <a:off x="511518" y="5099251"/>
            <a:ext cx="2770855"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Create resources to share with friends and family. This activity is designed to be repeated.</a:t>
            </a:r>
          </a:p>
        </p:txBody>
      </p:sp>
      <p:sp>
        <p:nvSpPr>
          <p:cNvPr id="32" name="TextBox 31">
            <a:extLst>
              <a:ext uri="{FF2B5EF4-FFF2-40B4-BE49-F238E27FC236}">
                <a16:creationId xmlns:a16="http://schemas.microsoft.com/office/drawing/2014/main" id="{AEEA70AA-E3AF-C54C-ED8D-78C60775251F}"/>
              </a:ext>
            </a:extLst>
          </p:cNvPr>
          <p:cNvSpPr txBox="1">
            <a:spLocks noGrp="1" noRot="1" noMove="1" noResize="1" noEditPoints="1" noAdjustHandles="1" noChangeArrowheads="1" noChangeShapeType="1"/>
          </p:cNvSpPr>
          <p:nvPr/>
        </p:nvSpPr>
        <p:spPr>
          <a:xfrm>
            <a:off x="4578465" y="154708"/>
            <a:ext cx="2955374" cy="523220"/>
          </a:xfrm>
          <a:prstGeom prst="rect">
            <a:avLst/>
          </a:prstGeom>
          <a:noFill/>
        </p:spPr>
        <p:txBody>
          <a:bodyPr wrap="square" rtlCol="0">
            <a:spAutoFit/>
          </a:bodyPr>
          <a:lstStyle/>
          <a:p>
            <a:r>
              <a:rPr lang="en-GB" sz="2800" b="1" dirty="0">
                <a:latin typeface="Arial"/>
                <a:cs typeface="Arial"/>
              </a:rPr>
              <a:t>Heatwaves</a:t>
            </a:r>
          </a:p>
        </p:txBody>
      </p:sp>
      <p:pic>
        <p:nvPicPr>
          <p:cNvPr id="34" name="Picture 33">
            <a:extLst>
              <a:ext uri="{FF2B5EF4-FFF2-40B4-BE49-F238E27FC236}">
                <a16:creationId xmlns:a16="http://schemas.microsoft.com/office/drawing/2014/main" id="{B635A158-3C56-858B-D811-EC2813C9F107}"/>
              </a:ext>
            </a:extLst>
          </p:cNvPr>
          <p:cNvPicPr>
            <a:picLocks noGrp="1" noRot="1" noChangeAspect="1" noMove="1" noResize="1" noEditPoints="1" noAdjustHandles="1" noChangeArrowheads="1" noChangeShapeType="1" noCrop="1"/>
          </p:cNvPicPr>
          <p:nvPr/>
        </p:nvPicPr>
        <p:blipFill rotWithShape="1">
          <a:blip r:embed="rId9"/>
          <a:srcRect l="37757" t="8442" b="1"/>
          <a:stretch/>
        </p:blipFill>
        <p:spPr>
          <a:xfrm>
            <a:off x="4178046" y="700874"/>
            <a:ext cx="1981702" cy="345566"/>
          </a:xfrm>
          <a:prstGeom prst="rect">
            <a:avLst/>
          </a:prstGeom>
        </p:spPr>
      </p:pic>
      <p:sp>
        <p:nvSpPr>
          <p:cNvPr id="35" name="TextBox 34">
            <a:extLst>
              <a:ext uri="{FF2B5EF4-FFF2-40B4-BE49-F238E27FC236}">
                <a16:creationId xmlns:a16="http://schemas.microsoft.com/office/drawing/2014/main" id="{D0349F97-01CB-CBD0-C77B-A4B7D0E600E1}"/>
              </a:ext>
            </a:extLst>
          </p:cNvPr>
          <p:cNvSpPr txBox="1">
            <a:spLocks noGrp="1" noRot="1" noMove="1" noResize="1" noEditPoints="1" noAdjustHandles="1" noChangeArrowheads="1" noChangeShapeType="1"/>
          </p:cNvSpPr>
          <p:nvPr/>
        </p:nvSpPr>
        <p:spPr>
          <a:xfrm>
            <a:off x="4221204" y="946611"/>
            <a:ext cx="2770855" cy="769441"/>
          </a:xfrm>
          <a:prstGeom prst="rect">
            <a:avLst/>
          </a:prstGeom>
          <a:noFill/>
        </p:spPr>
        <p:txBody>
          <a:bodyPr wrap="square" rtlCol="0">
            <a:spAutoFit/>
          </a:bodyPr>
          <a:lstStyle/>
          <a:p>
            <a:pPr>
              <a:defRPr/>
            </a:pPr>
            <a:r>
              <a:rPr lang="en-GB" sz="1100" b="0" i="0" u="none" strike="noStrike" noProof="0" dirty="0">
                <a:solidFill>
                  <a:schemeClr val="tx1">
                    <a:lumMod val="50000"/>
                    <a:lumOff val="50000"/>
                  </a:schemeClr>
                </a:solidFill>
                <a:latin typeface="Arial"/>
              </a:rPr>
              <a:t>Find out about the effects of heatwaves through completing a quiz</a:t>
            </a: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t>
            </a:r>
          </a:p>
          <a:p>
            <a:pPr>
              <a:defRPr/>
            </a:pPr>
            <a:r>
              <a:rPr lang="en-GB" sz="1100" b="1" i="0" u="none" strike="noStrike" noProof="0" dirty="0">
                <a:solidFill>
                  <a:schemeClr val="tx1"/>
                </a:solidFill>
                <a:latin typeface="Arial"/>
              </a:rPr>
              <a:t>Worksheet: heatwave facts to print</a:t>
            </a:r>
          </a:p>
          <a:p>
            <a:pPr>
              <a:defRPr/>
            </a:pPr>
            <a:endPar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pic>
        <p:nvPicPr>
          <p:cNvPr id="37" name="Picture 36">
            <a:extLst>
              <a:ext uri="{FF2B5EF4-FFF2-40B4-BE49-F238E27FC236}">
                <a16:creationId xmlns:a16="http://schemas.microsoft.com/office/drawing/2014/main" id="{913BF7E7-BDD7-E7A7-CF74-04B8E5038A5C}"/>
              </a:ext>
            </a:extLst>
          </p:cNvPr>
          <p:cNvPicPr>
            <a:picLocks noGrp="1" noRot="1" noChangeAspect="1" noMove="1" noResize="1" noEditPoints="1" noAdjustHandles="1" noChangeArrowheads="1" noChangeShapeType="1" noCrop="1"/>
          </p:cNvPicPr>
          <p:nvPr/>
        </p:nvPicPr>
        <p:blipFill rotWithShape="1">
          <a:blip r:embed="rId10"/>
          <a:srcRect l="38332" t="16944" b="7878"/>
          <a:stretch/>
        </p:blipFill>
        <p:spPr>
          <a:xfrm>
            <a:off x="4178046" y="1553749"/>
            <a:ext cx="1992500" cy="258930"/>
          </a:xfrm>
          <a:prstGeom prst="rect">
            <a:avLst/>
          </a:prstGeom>
        </p:spPr>
      </p:pic>
      <p:sp>
        <p:nvSpPr>
          <p:cNvPr id="38" name="TextBox 37">
            <a:extLst>
              <a:ext uri="{FF2B5EF4-FFF2-40B4-BE49-F238E27FC236}">
                <a16:creationId xmlns:a16="http://schemas.microsoft.com/office/drawing/2014/main" id="{FF3960BE-49FE-D703-C470-669D9B24147D}"/>
              </a:ext>
            </a:extLst>
          </p:cNvPr>
          <p:cNvSpPr txBox="1">
            <a:spLocks noGrp="1" noRot="1" noMove="1" noResize="1" noEditPoints="1" noAdjustHandles="1" noChangeArrowheads="1" noChangeShapeType="1"/>
          </p:cNvSpPr>
          <p:nvPr/>
        </p:nvSpPr>
        <p:spPr>
          <a:xfrm>
            <a:off x="7733979" y="1568365"/>
            <a:ext cx="2770855" cy="600164"/>
          </a:xfrm>
          <a:prstGeom prst="rect">
            <a:avLst/>
          </a:prstGeom>
          <a:noFill/>
        </p:spPr>
        <p:txBody>
          <a:bodyPr wrap="square" rtlCol="0">
            <a:spAutoFit/>
          </a:bodyPr>
          <a:lstStyle/>
          <a:p>
            <a:pPr marL="0" marR="0" lvl="0" indent="0" algn="l" rtl="0" eaLnBrk="1" fontAlgn="auto" latinLnBrk="0" hangingPunct="1">
              <a:lnSpc>
                <a:spcPct val="100000"/>
              </a:lnSpc>
              <a:spcBef>
                <a:spcPts val="0"/>
              </a:spcBef>
              <a:spcAft>
                <a:spcPts val="0"/>
              </a:spcAft>
              <a:buClrTx/>
              <a:buSzTx/>
              <a:buFontTx/>
              <a:buNone/>
            </a:pPr>
            <a:r>
              <a:rPr lang="en-GB" sz="1100" dirty="0">
                <a:solidFill>
                  <a:schemeClr val="tx1">
                    <a:lumMod val="50000"/>
                    <a:lumOff val="50000"/>
                  </a:schemeClr>
                </a:solidFill>
                <a:latin typeface="Arial"/>
                <a:cs typeface="Arial"/>
              </a:rPr>
              <a:t>Examine a list of ways to cope and apply this to yourself and others.</a:t>
            </a:r>
          </a:p>
          <a:p>
            <a:r>
              <a:rPr lang="en-GB" sz="1100" b="1" i="0" u="none" strike="noStrike" noProof="0" dirty="0">
                <a:solidFill>
                  <a:schemeClr val="tx1"/>
                </a:solidFill>
                <a:latin typeface="Arial"/>
              </a:rPr>
              <a:t>Worksheet: coping with eco-anxiety</a:t>
            </a:r>
          </a:p>
        </p:txBody>
      </p:sp>
      <p:pic>
        <p:nvPicPr>
          <p:cNvPr id="39" name="Picture 38">
            <a:extLst>
              <a:ext uri="{FF2B5EF4-FFF2-40B4-BE49-F238E27FC236}">
                <a16:creationId xmlns:a16="http://schemas.microsoft.com/office/drawing/2014/main" id="{1D2C9318-12E7-2314-230B-1C318C03DDE5}"/>
              </a:ext>
            </a:extLst>
          </p:cNvPr>
          <p:cNvPicPr>
            <a:picLocks noGrp="1" noRot="1" noChangeAspect="1" noMove="1" noResize="1" noEditPoints="1" noAdjustHandles="1" noChangeArrowheads="1" noChangeShapeType="1" noCrop="1"/>
          </p:cNvPicPr>
          <p:nvPr/>
        </p:nvPicPr>
        <p:blipFill rotWithShape="1">
          <a:blip r:embed="rId11"/>
          <a:srcRect l="34210" t="21075" b="19673"/>
          <a:stretch/>
        </p:blipFill>
        <p:spPr>
          <a:xfrm>
            <a:off x="4167051" y="2734318"/>
            <a:ext cx="2410370" cy="235499"/>
          </a:xfrm>
          <a:prstGeom prst="rect">
            <a:avLst/>
          </a:prstGeom>
        </p:spPr>
      </p:pic>
      <p:sp>
        <p:nvSpPr>
          <p:cNvPr id="41" name="TextBox 40">
            <a:extLst>
              <a:ext uri="{FF2B5EF4-FFF2-40B4-BE49-F238E27FC236}">
                <a16:creationId xmlns:a16="http://schemas.microsoft.com/office/drawing/2014/main" id="{D7C2A110-CB9A-A975-3DAB-584F31EF240E}"/>
              </a:ext>
            </a:extLst>
          </p:cNvPr>
          <p:cNvSpPr txBox="1">
            <a:spLocks noGrp="1" noRot="1" noMove="1" noResize="1" noEditPoints="1" noAdjustHandles="1" noChangeArrowheads="1" noChangeShapeType="1"/>
          </p:cNvSpPr>
          <p:nvPr/>
        </p:nvSpPr>
        <p:spPr>
          <a:xfrm>
            <a:off x="4178046" y="3020112"/>
            <a:ext cx="2743794" cy="769441"/>
          </a:xfrm>
          <a:prstGeom prst="rect">
            <a:avLst/>
          </a:prstGeom>
          <a:noFill/>
        </p:spPr>
        <p:txBody>
          <a:bodyPr wrap="square">
            <a:spAutoFit/>
          </a:bodyPr>
          <a:lstStyle/>
          <a:p>
            <a:pPr lvl="0">
              <a:buNone/>
            </a:pPr>
            <a:r>
              <a:rPr lang="en-GB" sz="1100" b="0" i="0" u="none" strike="noStrike" noProof="0" dirty="0">
                <a:solidFill>
                  <a:schemeClr val="tx1">
                    <a:lumMod val="50000"/>
                    <a:lumOff val="50000"/>
                  </a:schemeClr>
                </a:solidFill>
                <a:latin typeface="Arial"/>
              </a:rPr>
              <a:t>Create a decision flowchart to share with friends and family to help them prepare for a heatwave.</a:t>
            </a:r>
          </a:p>
          <a:p>
            <a:r>
              <a:rPr lang="en-GB" sz="1100" b="1" i="0" u="none" strike="noStrike" noProof="0" dirty="0">
                <a:solidFill>
                  <a:schemeClr val="tx1"/>
                </a:solidFill>
                <a:latin typeface="Arial"/>
              </a:rPr>
              <a:t>Worksheet: decision flowcharts</a:t>
            </a:r>
            <a:endParaRPr lang="en-GB" sz="1100" b="1" i="0" u="none" strike="noStrike" noProof="0" dirty="0">
              <a:solidFill>
                <a:schemeClr val="tx1">
                  <a:lumMod val="50000"/>
                  <a:lumOff val="50000"/>
                </a:schemeClr>
              </a:solidFill>
              <a:latin typeface="Arial"/>
            </a:endParaRPr>
          </a:p>
        </p:txBody>
      </p:sp>
      <p:sp>
        <p:nvSpPr>
          <p:cNvPr id="50" name="TextBox 49">
            <a:extLst>
              <a:ext uri="{FF2B5EF4-FFF2-40B4-BE49-F238E27FC236}">
                <a16:creationId xmlns:a16="http://schemas.microsoft.com/office/drawing/2014/main" id="{44662228-43DB-0356-8E3B-8C2C17974C72}"/>
              </a:ext>
            </a:extLst>
          </p:cNvPr>
          <p:cNvSpPr txBox="1">
            <a:spLocks noGrp="1" noRot="1" noMove="1" noResize="1" noEditPoints="1" noAdjustHandles="1" noChangeArrowheads="1" noChangeShapeType="1"/>
          </p:cNvSpPr>
          <p:nvPr/>
        </p:nvSpPr>
        <p:spPr>
          <a:xfrm>
            <a:off x="8154455" y="171710"/>
            <a:ext cx="2955374" cy="523220"/>
          </a:xfrm>
          <a:prstGeom prst="rect">
            <a:avLst/>
          </a:prstGeom>
          <a:noFill/>
        </p:spPr>
        <p:txBody>
          <a:bodyPr wrap="square" rtlCol="0">
            <a:spAutoFit/>
          </a:bodyPr>
          <a:lstStyle/>
          <a:p>
            <a:r>
              <a:rPr lang="en-GB" sz="2800" b="1" dirty="0">
                <a:latin typeface="Arial"/>
                <a:cs typeface="Arial"/>
              </a:rPr>
              <a:t>Eco-anxiety</a:t>
            </a:r>
          </a:p>
        </p:txBody>
      </p:sp>
      <p:pic>
        <p:nvPicPr>
          <p:cNvPr id="51" name="Picture 50">
            <a:extLst>
              <a:ext uri="{FF2B5EF4-FFF2-40B4-BE49-F238E27FC236}">
                <a16:creationId xmlns:a16="http://schemas.microsoft.com/office/drawing/2014/main" id="{1D185DA9-3951-3B26-E998-E535B328C729}"/>
              </a:ext>
            </a:extLst>
          </p:cNvPr>
          <p:cNvPicPr>
            <a:picLocks noGrp="1" noRot="1" noChangeAspect="1" noMove="1" noResize="1" noEditPoints="1" noAdjustHandles="1" noChangeArrowheads="1" noChangeShapeType="1" noCrop="1"/>
          </p:cNvPicPr>
          <p:nvPr/>
        </p:nvPicPr>
        <p:blipFill rotWithShape="1">
          <a:blip r:embed="rId12"/>
          <a:srcRect l="38165" t="8282" b="16866"/>
          <a:stretch/>
        </p:blipFill>
        <p:spPr>
          <a:xfrm>
            <a:off x="7755427" y="700874"/>
            <a:ext cx="1974828" cy="262578"/>
          </a:xfrm>
          <a:prstGeom prst="rect">
            <a:avLst/>
          </a:prstGeom>
        </p:spPr>
      </p:pic>
      <p:sp>
        <p:nvSpPr>
          <p:cNvPr id="52" name="TextBox 51">
            <a:extLst>
              <a:ext uri="{FF2B5EF4-FFF2-40B4-BE49-F238E27FC236}">
                <a16:creationId xmlns:a16="http://schemas.microsoft.com/office/drawing/2014/main" id="{422713A6-9B28-00BC-D0C6-23A6AFF7056A}"/>
              </a:ext>
            </a:extLst>
          </p:cNvPr>
          <p:cNvSpPr txBox="1">
            <a:spLocks noGrp="1" noRot="1" noMove="1" noResize="1" noEditPoints="1" noAdjustHandles="1" noChangeArrowheads="1" noChangeShapeType="1"/>
          </p:cNvSpPr>
          <p:nvPr/>
        </p:nvSpPr>
        <p:spPr>
          <a:xfrm>
            <a:off x="7737437" y="915711"/>
            <a:ext cx="2770855" cy="430887"/>
          </a:xfrm>
          <a:prstGeom prst="rect">
            <a:avLst/>
          </a:prstGeom>
          <a:noFill/>
        </p:spPr>
        <p:txBody>
          <a:bodyPr wrap="square" rtlCol="0">
            <a:spAutoFit/>
          </a:bodyPr>
          <a:lstStyle/>
          <a:p>
            <a:pPr>
              <a:buClr>
                <a:srgbClr val="EE2A24"/>
              </a:buClr>
            </a:pPr>
            <a:r>
              <a:rPr lang="en-GB" sz="1100" b="0" i="0" u="none" strike="noStrike" noProof="0">
                <a:solidFill>
                  <a:schemeClr val="tx1">
                    <a:lumMod val="50000"/>
                    <a:lumOff val="50000"/>
                  </a:schemeClr>
                </a:solidFill>
                <a:latin typeface="Arial"/>
                <a:cs typeface="Arial"/>
              </a:rPr>
              <a:t>Read a character’s experience of eco-anxiety and use this to define what it is.</a:t>
            </a:r>
            <a:endParaRPr lang="en-GB" sz="1100">
              <a:solidFill>
                <a:schemeClr val="tx1">
                  <a:lumMod val="50000"/>
                  <a:lumOff val="50000"/>
                </a:schemeClr>
              </a:solidFill>
              <a:latin typeface="Arial"/>
              <a:cs typeface="Arial"/>
            </a:endParaRPr>
          </a:p>
        </p:txBody>
      </p:sp>
      <p:sp>
        <p:nvSpPr>
          <p:cNvPr id="57" name="TextBox 56">
            <a:extLst>
              <a:ext uri="{FF2B5EF4-FFF2-40B4-BE49-F238E27FC236}">
                <a16:creationId xmlns:a16="http://schemas.microsoft.com/office/drawing/2014/main" id="{22AF5D08-CE75-2D27-2984-22024CFC996B}"/>
              </a:ext>
            </a:extLst>
          </p:cNvPr>
          <p:cNvSpPr txBox="1">
            <a:spLocks noGrp="1" noRot="1" noMove="1" noResize="1" noEditPoints="1" noAdjustHandles="1" noChangeArrowheads="1" noChangeShapeType="1"/>
          </p:cNvSpPr>
          <p:nvPr/>
        </p:nvSpPr>
        <p:spPr>
          <a:xfrm>
            <a:off x="4221204" y="1771407"/>
            <a:ext cx="2770855" cy="1107996"/>
          </a:xfrm>
          <a:prstGeom prst="rect">
            <a:avLst/>
          </a:prstGeom>
          <a:noFill/>
        </p:spPr>
        <p:txBody>
          <a:bodyPr wrap="square" lIns="91440" tIns="45720" rIns="91440" bIns="45720" rtlCol="0" anchor="t">
            <a:spAutoFit/>
          </a:bodyPr>
          <a:lstStyle/>
          <a:p>
            <a:pPr>
              <a:buClr>
                <a:srgbClr val="EE2A24"/>
              </a:buClr>
            </a:pPr>
            <a:r>
              <a:rPr lang="en-GB" sz="1100" b="0" i="0" u="none" strike="noStrike" noProof="0" dirty="0">
                <a:solidFill>
                  <a:schemeClr val="tx1">
                    <a:lumMod val="50000"/>
                    <a:lumOff val="50000"/>
                  </a:schemeClr>
                </a:solidFill>
                <a:latin typeface="Arial"/>
                <a:cs typeface="Arial"/>
              </a:rPr>
              <a:t>Learn how heatwaves affects our body and the first aid to help. Apply these to different scenarios.</a:t>
            </a:r>
          </a:p>
          <a:p>
            <a:pPr>
              <a:buClr>
                <a:srgbClr val="EE2A24"/>
              </a:buClr>
            </a:pPr>
            <a:r>
              <a:rPr lang="en-GB" sz="1100" b="1" dirty="0">
                <a:latin typeface="Arial"/>
              </a:rPr>
              <a:t>Poster: heatwaves scenarios</a:t>
            </a:r>
            <a:endParaRPr lang="en-GB" sz="1100" b="1" dirty="0">
              <a:latin typeface="Arial"/>
              <a:cs typeface="Arial"/>
            </a:endParaRPr>
          </a:p>
          <a:p>
            <a:pPr>
              <a:buClr>
                <a:srgbClr val="EE2A24"/>
              </a:buClr>
            </a:pPr>
            <a:r>
              <a:rPr lang="en-GB" sz="1100" b="1" dirty="0">
                <a:latin typeface="Arial"/>
              </a:rPr>
              <a:t>Poster</a:t>
            </a:r>
            <a:r>
              <a:rPr lang="en-GB" sz="1100" b="1" i="0" u="none" strike="noStrike" noProof="0" dirty="0">
                <a:latin typeface="Arial"/>
              </a:rPr>
              <a:t>: heatwaves first aid</a:t>
            </a:r>
            <a:r>
              <a:rPr lang="en-GB" sz="1100" b="1" dirty="0">
                <a:latin typeface="Arial"/>
              </a:rPr>
              <a:t> </a:t>
            </a:r>
            <a:endParaRPr lang="en-GB" sz="1100" b="1" i="0" u="none" strike="noStrike" noProof="0" dirty="0">
              <a:latin typeface="Arial"/>
              <a:cs typeface="Arial"/>
            </a:endParaRPr>
          </a:p>
          <a:p>
            <a:pPr>
              <a:buClr>
                <a:srgbClr val="EE2A24"/>
              </a:buClr>
            </a:pPr>
            <a:endParaRPr lang="en-GB" sz="1100" b="1" i="0" u="none" strike="noStrike" noProof="0" dirty="0">
              <a:solidFill>
                <a:schemeClr val="tx1"/>
              </a:solidFill>
              <a:latin typeface="Arial"/>
            </a:endParaRPr>
          </a:p>
        </p:txBody>
      </p:sp>
      <p:pic>
        <p:nvPicPr>
          <p:cNvPr id="58" name="Picture 57">
            <a:extLst>
              <a:ext uri="{FF2B5EF4-FFF2-40B4-BE49-F238E27FC236}">
                <a16:creationId xmlns:a16="http://schemas.microsoft.com/office/drawing/2014/main" id="{AB71378C-E49B-7DCB-02CF-0C965FDDFD73}"/>
              </a:ext>
            </a:extLst>
          </p:cNvPr>
          <p:cNvPicPr>
            <a:picLocks noGrp="1" noRot="1" noChangeAspect="1" noMove="1" noResize="1" noEditPoints="1" noAdjustHandles="1" noChangeArrowheads="1" noChangeShapeType="1" noCrop="1"/>
          </p:cNvPicPr>
          <p:nvPr/>
        </p:nvPicPr>
        <p:blipFill rotWithShape="1">
          <a:blip r:embed="rId13"/>
          <a:srcRect l="37311" t="29986" r="1430" b="14449"/>
          <a:stretch/>
        </p:blipFill>
        <p:spPr>
          <a:xfrm>
            <a:off x="7727778" y="2201340"/>
            <a:ext cx="1906901" cy="188956"/>
          </a:xfrm>
          <a:prstGeom prst="rect">
            <a:avLst/>
          </a:prstGeom>
        </p:spPr>
      </p:pic>
      <p:sp>
        <p:nvSpPr>
          <p:cNvPr id="59" name="TextBox 58">
            <a:extLst>
              <a:ext uri="{FF2B5EF4-FFF2-40B4-BE49-F238E27FC236}">
                <a16:creationId xmlns:a16="http://schemas.microsoft.com/office/drawing/2014/main" id="{37F834ED-1DB2-55D3-2C47-98AD7911918F}"/>
              </a:ext>
            </a:extLst>
          </p:cNvPr>
          <p:cNvSpPr txBox="1">
            <a:spLocks noGrp="1" noRot="1" noMove="1" noResize="1" noEditPoints="1" noAdjustHandles="1" noChangeArrowheads="1" noChangeShapeType="1"/>
          </p:cNvSpPr>
          <p:nvPr/>
        </p:nvSpPr>
        <p:spPr>
          <a:xfrm>
            <a:off x="7751561" y="2424264"/>
            <a:ext cx="2743794" cy="769441"/>
          </a:xfrm>
          <a:prstGeom prst="rect">
            <a:avLst/>
          </a:prstGeom>
          <a:noFill/>
        </p:spPr>
        <p:txBody>
          <a:bodyPr wrap="square">
            <a:spAutoFit/>
          </a:bodyPr>
          <a:lstStyle/>
          <a:p>
            <a:pPr>
              <a:buClr>
                <a:srgbClr val="EE2A24"/>
              </a:buClr>
            </a:pPr>
            <a:r>
              <a:rPr lang="en-GB" sz="1100" b="0" i="0" u="none" strike="noStrike" noProof="0" dirty="0">
                <a:solidFill>
                  <a:schemeClr val="tx1">
                    <a:lumMod val="50000"/>
                    <a:lumOff val="50000"/>
                  </a:schemeClr>
                </a:solidFill>
                <a:latin typeface="Arial"/>
                <a:cs typeface="Arial"/>
              </a:rPr>
              <a:t>Create a video/script for social media of how to cope with eco-anxiety to share with friends and family.</a:t>
            </a:r>
          </a:p>
          <a:p>
            <a:pPr>
              <a:buClr>
                <a:srgbClr val="EE2A24"/>
              </a:buClr>
            </a:pPr>
            <a:r>
              <a:rPr lang="en-GB" sz="1100" b="1" i="0" u="none" strike="noStrike" noProof="0" dirty="0">
                <a:solidFill>
                  <a:schemeClr val="tx1"/>
                </a:solidFill>
                <a:latin typeface="Arial"/>
              </a:rPr>
              <a:t>Worksheet: </a:t>
            </a:r>
            <a:r>
              <a:rPr lang="en-GB" sz="1100" b="1" i="0" u="none" strike="noStrike" noProof="0" dirty="0" err="1">
                <a:solidFill>
                  <a:schemeClr val="tx1"/>
                </a:solidFill>
                <a:latin typeface="Arial"/>
              </a:rPr>
              <a:t>ec</a:t>
            </a:r>
            <a:r>
              <a:rPr lang="en-GB" sz="1100" b="1" dirty="0">
                <a:latin typeface="Arial"/>
              </a:rPr>
              <a:t>o-anxiety video script</a:t>
            </a:r>
            <a:endParaRPr lang="en-GB" sz="1100" b="1" i="0" u="none" strike="noStrike" noProof="0" dirty="0">
              <a:solidFill>
                <a:schemeClr val="tx1"/>
              </a:solidFill>
              <a:latin typeface="Arial"/>
            </a:endParaRPr>
          </a:p>
        </p:txBody>
      </p:sp>
      <p:sp>
        <p:nvSpPr>
          <p:cNvPr id="70" name="TextBox 69">
            <a:extLst>
              <a:ext uri="{FF2B5EF4-FFF2-40B4-BE49-F238E27FC236}">
                <a16:creationId xmlns:a16="http://schemas.microsoft.com/office/drawing/2014/main" id="{49DBBE03-11A5-B6E8-F460-30F764155F4E}"/>
              </a:ext>
            </a:extLst>
          </p:cNvPr>
          <p:cNvSpPr txBox="1">
            <a:spLocks noGrp="1" noRot="1" noMove="1" noResize="1" noEditPoints="1" noAdjustHandles="1" noChangeArrowheads="1" noChangeShapeType="1"/>
          </p:cNvSpPr>
          <p:nvPr/>
        </p:nvSpPr>
        <p:spPr>
          <a:xfrm>
            <a:off x="9548921" y="3791918"/>
            <a:ext cx="1929116" cy="1015663"/>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Bronze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Silver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Gold certificate</a:t>
            </a:r>
          </a:p>
        </p:txBody>
      </p:sp>
      <p:sp>
        <p:nvSpPr>
          <p:cNvPr id="2" name="Rectangle 1">
            <a:extLst>
              <a:ext uri="{FF2B5EF4-FFF2-40B4-BE49-F238E27FC236}">
                <a16:creationId xmlns:a16="http://schemas.microsoft.com/office/drawing/2014/main" id="{B04F7814-AC5B-16FC-44B0-5789E243A877}"/>
              </a:ext>
            </a:extLst>
          </p:cNvPr>
          <p:cNvSpPr>
            <a:spLocks noGrp="1" noRot="1" noMove="1" noResize="1" noEditPoints="1" noAdjustHandles="1" noChangeArrowheads="1" noChangeShapeType="1"/>
          </p:cNvSpPr>
          <p:nvPr/>
        </p:nvSpPr>
        <p:spPr>
          <a:xfrm>
            <a:off x="501426" y="2872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700672B-09FD-16E8-F8E8-059C9FA99D3D}"/>
              </a:ext>
            </a:extLst>
          </p:cNvPr>
          <p:cNvSpPr>
            <a:spLocks noGrp="1" noRot="1" noMove="1" noResize="1" noEditPoints="1" noAdjustHandles="1" noChangeArrowheads="1" noChangeShapeType="1"/>
          </p:cNvSpPr>
          <p:nvPr/>
        </p:nvSpPr>
        <p:spPr>
          <a:xfrm>
            <a:off x="4204715" y="2777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DADC611-178F-8EE6-CAC5-A5AEA86D9FA6}"/>
              </a:ext>
            </a:extLst>
          </p:cNvPr>
          <p:cNvSpPr>
            <a:spLocks noGrp="1" noRot="1" noMove="1" noResize="1" noEditPoints="1" noAdjustHandles="1" noChangeArrowheads="1" noChangeShapeType="1"/>
          </p:cNvSpPr>
          <p:nvPr/>
        </p:nvSpPr>
        <p:spPr>
          <a:xfrm>
            <a:off x="7749024" y="285570"/>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41ACD9DC-046C-6E28-4128-5F8A73AFB373}"/>
              </a:ext>
            </a:extLst>
          </p:cNvPr>
          <p:cNvSpPr txBox="1">
            <a:spLocks noGrp="1" noRot="1" noMove="1" noResize="1" noEditPoints="1" noAdjustHandles="1" noChangeArrowheads="1" noChangeShapeType="1"/>
          </p:cNvSpPr>
          <p:nvPr/>
        </p:nvSpPr>
        <p:spPr>
          <a:xfrm>
            <a:off x="8008815" y="3424920"/>
            <a:ext cx="2955374" cy="369332"/>
          </a:xfrm>
          <a:prstGeom prst="rect">
            <a:avLst/>
          </a:prstGeom>
          <a:noFill/>
        </p:spPr>
        <p:txBody>
          <a:bodyPr wrap="square" rtlCol="0">
            <a:spAutoFit/>
          </a:bodyPr>
          <a:lstStyle/>
          <a:p>
            <a:pPr algn="ctr"/>
            <a:r>
              <a:rPr lang="en-GB" sz="1800" b="1" dirty="0">
                <a:solidFill>
                  <a:srgbClr val="EE2A24"/>
                </a:solidFill>
                <a:latin typeface="Arial"/>
                <a:cs typeface="Arial"/>
              </a:rPr>
              <a:t>For use across all topics</a:t>
            </a:r>
          </a:p>
        </p:txBody>
      </p:sp>
      <p:sp>
        <p:nvSpPr>
          <p:cNvPr id="69" name="TextBox 68">
            <a:extLst>
              <a:ext uri="{FF2B5EF4-FFF2-40B4-BE49-F238E27FC236}">
                <a16:creationId xmlns:a16="http://schemas.microsoft.com/office/drawing/2014/main" id="{1162C92D-3865-F7B7-BBA9-790024B5C96D}"/>
              </a:ext>
            </a:extLst>
          </p:cNvPr>
          <p:cNvSpPr txBox="1">
            <a:spLocks noGrp="1" noRot="1" noMove="1" noResize="1" noEditPoints="1" noAdjustHandles="1" noChangeArrowheads="1" noChangeShapeType="1"/>
          </p:cNvSpPr>
          <p:nvPr/>
        </p:nvSpPr>
        <p:spPr>
          <a:xfrm>
            <a:off x="7914585" y="3789878"/>
            <a:ext cx="1513302" cy="120032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Starters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Plenaries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Weather Together </a:t>
            </a:r>
          </a:p>
          <a:p>
            <a:r>
              <a:rPr lang="en-GB" sz="1200" b="1" dirty="0">
                <a:latin typeface="Arial" panose="020B0604020202020204" pitchFamily="34" charset="0"/>
                <a:cs typeface="Arial" panose="020B0604020202020204" pitchFamily="34" charset="0"/>
              </a:rPr>
              <a:t>award tracker</a:t>
            </a:r>
          </a:p>
        </p:txBody>
      </p:sp>
      <p:sp>
        <p:nvSpPr>
          <p:cNvPr id="6" name="Rectangle 5">
            <a:extLst>
              <a:ext uri="{FF2B5EF4-FFF2-40B4-BE49-F238E27FC236}">
                <a16:creationId xmlns:a16="http://schemas.microsoft.com/office/drawing/2014/main" id="{9FD48F1D-5075-A893-5EB8-A16DA3E4C8E6}"/>
              </a:ext>
            </a:extLst>
          </p:cNvPr>
          <p:cNvSpPr>
            <a:spLocks noGrp="1" noRot="1" noMove="1" noResize="1" noEditPoints="1" noAdjustHandles="1" noChangeArrowheads="1" noChangeShapeType="1"/>
          </p:cNvSpPr>
          <p:nvPr/>
        </p:nvSpPr>
        <p:spPr>
          <a:xfrm>
            <a:off x="7745901" y="3406219"/>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06536FA-836C-EC7B-A292-4EDBF7A2C4F5}"/>
              </a:ext>
            </a:extLst>
          </p:cNvPr>
          <p:cNvPicPr>
            <a:picLocks noGrp="1" noRot="1" noChangeAspect="1" noMove="1" noResize="1" noEditPoints="1" noAdjustHandles="1" noChangeArrowheads="1" noChangeShapeType="1" noCrop="1"/>
          </p:cNvPicPr>
          <p:nvPr/>
        </p:nvPicPr>
        <p:blipFill>
          <a:blip r:embed="rId14"/>
          <a:stretch>
            <a:fillRect/>
          </a:stretch>
        </p:blipFill>
        <p:spPr>
          <a:xfrm>
            <a:off x="4019462" y="3773249"/>
            <a:ext cx="3121333" cy="1562071"/>
          </a:xfrm>
          <a:prstGeom prst="rect">
            <a:avLst/>
          </a:prstGeom>
        </p:spPr>
      </p:pic>
      <p:sp>
        <p:nvSpPr>
          <p:cNvPr id="13" name="TextBox 12">
            <a:extLst>
              <a:ext uri="{FF2B5EF4-FFF2-40B4-BE49-F238E27FC236}">
                <a16:creationId xmlns:a16="http://schemas.microsoft.com/office/drawing/2014/main" id="{7C4FB78C-D2BE-C5E6-4376-21C3CF7EFEBD}"/>
              </a:ext>
            </a:extLst>
          </p:cNvPr>
          <p:cNvSpPr txBox="1">
            <a:spLocks noGrp="1" noRot="1" noMove="1" noResize="1" noEditPoints="1" noAdjustHandles="1" noChangeArrowheads="1" noChangeShapeType="1"/>
          </p:cNvSpPr>
          <p:nvPr/>
        </p:nvSpPr>
        <p:spPr>
          <a:xfrm>
            <a:off x="4283655" y="5563365"/>
            <a:ext cx="2838145" cy="461665"/>
          </a:xfrm>
          <a:prstGeom prst="rect">
            <a:avLst/>
          </a:prstGeom>
          <a:noFill/>
        </p:spPr>
        <p:txBody>
          <a:bodyPr wrap="square" rtlCol="0">
            <a:spAutoFit/>
          </a:bodyPr>
          <a:lstStyle/>
          <a:p>
            <a:r>
              <a:rPr lang="en-GB" sz="1200" dirty="0">
                <a:solidFill>
                  <a:srgbClr val="7F7F7F"/>
                </a:solidFill>
                <a:latin typeface="Arial"/>
              </a:rPr>
              <a:t>Fill in this quick survey to help us improve Weather Together.</a:t>
            </a:r>
            <a:endParaRPr lang="en-GB" sz="1200" i="0" u="none" strike="noStrike" noProof="0" dirty="0">
              <a:solidFill>
                <a:srgbClr val="7F7F7F"/>
              </a:solidFill>
              <a:latin typeface="Arial"/>
            </a:endParaRPr>
          </a:p>
        </p:txBody>
      </p:sp>
      <p:pic>
        <p:nvPicPr>
          <p:cNvPr id="43" name="Picture 42">
            <a:extLst>
              <a:ext uri="{FF2B5EF4-FFF2-40B4-BE49-F238E27FC236}">
                <a16:creationId xmlns:a16="http://schemas.microsoft.com/office/drawing/2014/main" id="{3A3B48B8-968B-7C48-3772-99A82D5B3572}"/>
              </a:ext>
            </a:extLst>
          </p:cNvPr>
          <p:cNvPicPr>
            <a:picLocks noGrp="1" noRot="1" noChangeAspect="1" noMove="1" noResize="1" noEditPoints="1" noAdjustHandles="1" noChangeArrowheads="1" noChangeShapeType="1" noCrop="1"/>
          </p:cNvPicPr>
          <p:nvPr/>
        </p:nvPicPr>
        <p:blipFill>
          <a:blip r:embed="rId15"/>
          <a:stretch>
            <a:fillRect/>
          </a:stretch>
        </p:blipFill>
        <p:spPr>
          <a:xfrm>
            <a:off x="7731552" y="1388835"/>
            <a:ext cx="1801097" cy="211809"/>
          </a:xfrm>
          <a:prstGeom prst="rect">
            <a:avLst/>
          </a:prstGeom>
        </p:spPr>
      </p:pic>
      <p:pic>
        <p:nvPicPr>
          <p:cNvPr id="44" name="Picture 43">
            <a:extLst>
              <a:ext uri="{FF2B5EF4-FFF2-40B4-BE49-F238E27FC236}">
                <a16:creationId xmlns:a16="http://schemas.microsoft.com/office/drawing/2014/main" id="{BA84FC77-4396-B072-E560-19F8A46C4CD3}"/>
              </a:ext>
            </a:extLst>
          </p:cNvPr>
          <p:cNvPicPr>
            <a:picLocks noGrp="1" noRot="1" noChangeAspect="1" noMove="1" noResize="1" noEditPoints="1" noAdjustHandles="1" noChangeArrowheads="1" noChangeShapeType="1" noCrop="1"/>
          </p:cNvPicPr>
          <p:nvPr/>
        </p:nvPicPr>
        <p:blipFill rotWithShape="1">
          <a:blip r:embed="rId4"/>
          <a:srcRect l="35303" t="-2205" r="4145" b="-1"/>
          <a:stretch/>
        </p:blipFill>
        <p:spPr>
          <a:xfrm>
            <a:off x="721453" y="1365508"/>
            <a:ext cx="2225033" cy="334756"/>
          </a:xfrm>
          <a:prstGeom prst="rect">
            <a:avLst/>
          </a:prstGeom>
        </p:spPr>
      </p:pic>
      <p:pic>
        <p:nvPicPr>
          <p:cNvPr id="46" name="Picture 45">
            <a:extLst>
              <a:ext uri="{FF2B5EF4-FFF2-40B4-BE49-F238E27FC236}">
                <a16:creationId xmlns:a16="http://schemas.microsoft.com/office/drawing/2014/main" id="{E4F1DF51-B17F-BC68-3908-E2BFBAF37E1D}"/>
              </a:ext>
            </a:extLst>
          </p:cNvPr>
          <p:cNvPicPr>
            <a:picLocks noGrp="1" noRot="1" noChangeAspect="1" noMove="1" noResize="1" noEditPoints="1" noAdjustHandles="1" noChangeArrowheads="1" noChangeShapeType="1" noCrop="1"/>
          </p:cNvPicPr>
          <p:nvPr/>
        </p:nvPicPr>
        <p:blipFill rotWithShape="1">
          <a:blip r:embed="rId7"/>
          <a:srcRect l="34140" t="30905" r="5399" b="-3095"/>
          <a:stretch/>
        </p:blipFill>
        <p:spPr>
          <a:xfrm>
            <a:off x="651910" y="4044399"/>
            <a:ext cx="2129594" cy="216322"/>
          </a:xfrm>
          <a:prstGeom prst="rect">
            <a:avLst/>
          </a:prstGeom>
        </p:spPr>
      </p:pic>
      <p:sp>
        <p:nvSpPr>
          <p:cNvPr id="17" name="TextBox 16">
            <a:extLst>
              <a:ext uri="{FF2B5EF4-FFF2-40B4-BE49-F238E27FC236}">
                <a16:creationId xmlns:a16="http://schemas.microsoft.com/office/drawing/2014/main" id="{3AD5A2B4-A62E-61EE-B07D-7FDF13A1CFAB}"/>
              </a:ext>
            </a:extLst>
          </p:cNvPr>
          <p:cNvSpPr txBox="1">
            <a:spLocks noGrp="1" noRot="1" noMove="1" noResize="1" noEditPoints="1" noAdjustHandles="1" noChangeArrowheads="1" noChangeShapeType="1"/>
          </p:cNvSpPr>
          <p:nvPr/>
        </p:nvSpPr>
        <p:spPr>
          <a:xfrm>
            <a:off x="7905138" y="5558714"/>
            <a:ext cx="2838145" cy="276999"/>
          </a:xfrm>
          <a:prstGeom prst="rect">
            <a:avLst/>
          </a:prstGeom>
          <a:noFill/>
        </p:spPr>
        <p:txBody>
          <a:bodyPr wrap="square" rtlCol="0">
            <a:spAutoFit/>
          </a:bodyPr>
          <a:lstStyle/>
          <a:p>
            <a:r>
              <a:rPr lang="en-GB" sz="1200" dirty="0">
                <a:solidFill>
                  <a:schemeClr val="tx1">
                    <a:lumMod val="50000"/>
                    <a:lumOff val="50000"/>
                  </a:schemeClr>
                </a:solidFill>
                <a:latin typeface="Arial"/>
              </a:rPr>
              <a:t>Click here to open the full web index.</a:t>
            </a:r>
            <a:endParaRPr lang="en-GB" sz="1200" b="0" i="0" u="none" strike="noStrike" noProof="0" dirty="0">
              <a:solidFill>
                <a:schemeClr val="tx1">
                  <a:lumMod val="50000"/>
                  <a:lumOff val="50000"/>
                </a:schemeClr>
              </a:solidFill>
              <a:latin typeface="Arial"/>
            </a:endParaRPr>
          </a:p>
        </p:txBody>
      </p:sp>
      <p:sp>
        <p:nvSpPr>
          <p:cNvPr id="7" name="TextBox 6">
            <a:extLst>
              <a:ext uri="{FF2B5EF4-FFF2-40B4-BE49-F238E27FC236}">
                <a16:creationId xmlns:a16="http://schemas.microsoft.com/office/drawing/2014/main" id="{D4348D22-1B6B-916E-558C-618FDA8FBC57}"/>
              </a:ext>
            </a:extLst>
          </p:cNvPr>
          <p:cNvSpPr txBox="1">
            <a:spLocks noGrp="1" noRot="1" noMove="1" noResize="1" noEditPoints="1" noAdjustHandles="1" noChangeArrowheads="1" noChangeShapeType="1"/>
          </p:cNvSpPr>
          <p:nvPr/>
        </p:nvSpPr>
        <p:spPr>
          <a:xfrm>
            <a:off x="4389414" y="5328788"/>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Rate these resources</a:t>
            </a:r>
          </a:p>
        </p:txBody>
      </p:sp>
      <p:pic>
        <p:nvPicPr>
          <p:cNvPr id="9" name="Picture 8">
            <a:extLst>
              <a:ext uri="{FF2B5EF4-FFF2-40B4-BE49-F238E27FC236}">
                <a16:creationId xmlns:a16="http://schemas.microsoft.com/office/drawing/2014/main" id="{EF0D9239-EC5A-53FD-FDB7-7ADCC37B3C9F}"/>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4272464" y="5367208"/>
            <a:ext cx="218682" cy="200157"/>
          </a:xfrm>
          <a:prstGeom prst="rect">
            <a:avLst/>
          </a:prstGeom>
        </p:spPr>
      </p:pic>
      <p:sp>
        <p:nvSpPr>
          <p:cNvPr id="14" name="Rectangle 13">
            <a:hlinkClick r:id="rId16"/>
            <a:extLst>
              <a:ext uri="{FF2B5EF4-FFF2-40B4-BE49-F238E27FC236}">
                <a16:creationId xmlns:a16="http://schemas.microsoft.com/office/drawing/2014/main" id="{CF5E5D50-4C8D-E3F6-5E4D-441A08499C32}"/>
              </a:ext>
            </a:extLst>
          </p:cNvPr>
          <p:cNvSpPr>
            <a:spLocks noGrp="1" noRot="1" noMove="1" noResize="1" noEditPoints="1" noAdjustHandles="1" noChangeArrowheads="1" noChangeShapeType="1"/>
          </p:cNvSpPr>
          <p:nvPr/>
        </p:nvSpPr>
        <p:spPr>
          <a:xfrm>
            <a:off x="6804536" y="5390689"/>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p>
        </p:txBody>
      </p:sp>
      <p:sp>
        <p:nvSpPr>
          <p:cNvPr id="15" name="TextBox 14">
            <a:extLst>
              <a:ext uri="{FF2B5EF4-FFF2-40B4-BE49-F238E27FC236}">
                <a16:creationId xmlns:a16="http://schemas.microsoft.com/office/drawing/2014/main" id="{C0EAD123-06E5-ED54-6FAD-66DF8156B5C8}"/>
              </a:ext>
            </a:extLst>
          </p:cNvPr>
          <p:cNvSpPr txBox="1">
            <a:spLocks noGrp="1" noRot="1" noMove="1" noResize="1" noEditPoints="1" noAdjustHandles="1" noChangeArrowheads="1" noChangeShapeType="1"/>
          </p:cNvSpPr>
          <p:nvPr/>
        </p:nvSpPr>
        <p:spPr>
          <a:xfrm>
            <a:off x="7980076" y="5326916"/>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Open another activity</a:t>
            </a:r>
          </a:p>
        </p:txBody>
      </p:sp>
      <p:pic>
        <p:nvPicPr>
          <p:cNvPr id="18" name="Picture 17">
            <a:extLst>
              <a:ext uri="{FF2B5EF4-FFF2-40B4-BE49-F238E27FC236}">
                <a16:creationId xmlns:a16="http://schemas.microsoft.com/office/drawing/2014/main" id="{B61775E1-09DF-B156-F386-44C653F7D65A}"/>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7776505" y="5365336"/>
            <a:ext cx="218682" cy="200157"/>
          </a:xfrm>
          <a:prstGeom prst="rect">
            <a:avLst/>
          </a:prstGeom>
        </p:spPr>
      </p:pic>
      <p:sp>
        <p:nvSpPr>
          <p:cNvPr id="20" name="Rectangle 19">
            <a:hlinkClick r:id="rId17"/>
            <a:extLst>
              <a:ext uri="{FF2B5EF4-FFF2-40B4-BE49-F238E27FC236}">
                <a16:creationId xmlns:a16="http://schemas.microsoft.com/office/drawing/2014/main" id="{081618CC-521B-0783-B28E-2FFB6AA99BF4}"/>
              </a:ext>
            </a:extLst>
          </p:cNvPr>
          <p:cNvSpPr>
            <a:spLocks noGrp="1" noRot="1" noMove="1" noResize="1" noEditPoints="1" noAdjustHandles="1" noChangeArrowheads="1" noChangeShapeType="1"/>
          </p:cNvSpPr>
          <p:nvPr/>
        </p:nvSpPr>
        <p:spPr>
          <a:xfrm>
            <a:off x="10620756" y="5400810"/>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endParaRPr lang="en-GB" sz="10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62334BB-06B5-09FF-0AE7-53F74452922D}"/>
              </a:ext>
            </a:extLst>
          </p:cNvPr>
          <p:cNvSpPr>
            <a:spLocks noGrp="1" noRot="1" noMove="1" noResize="1" noEditPoints="1" noAdjustHandles="1" noChangeArrowheads="1" noChangeShapeType="1"/>
          </p:cNvSpPr>
          <p:nvPr/>
        </p:nvSpPr>
        <p:spPr>
          <a:xfrm>
            <a:off x="29162" y="101166"/>
            <a:ext cx="12053981" cy="5225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66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s faces. An illustration of a grey cloud with lightening. ">
            <a:extLst>
              <a:ext uri="{FF2B5EF4-FFF2-40B4-BE49-F238E27FC236}">
                <a16:creationId xmlns:a16="http://schemas.microsoft.com/office/drawing/2014/main" id="{2892C79C-A310-000C-C7D3-B64CCCEA4D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 y="-1340"/>
            <a:ext cx="12189618" cy="6859340"/>
          </a:xfrm>
          <a:prstGeom prst="rect">
            <a:avLst/>
          </a:prstGeom>
        </p:spPr>
      </p:pic>
      <p:sp>
        <p:nvSpPr>
          <p:cNvPr id="2" name="Title 1">
            <a:extLst>
              <a:ext uri="{FF2B5EF4-FFF2-40B4-BE49-F238E27FC236}">
                <a16:creationId xmlns:a16="http://schemas.microsoft.com/office/drawing/2014/main" id="{CEB2C94A-D72F-3484-F327-6B2E6A620C42}"/>
              </a:ext>
            </a:extLst>
          </p:cNvPr>
          <p:cNvSpPr>
            <a:spLocks noGrp="1" noRot="1" noMove="1" noResize="1" noEditPoints="1" noAdjustHandles="1" noChangeArrowheads="1" noChangeShapeType="1"/>
          </p:cNvSpPr>
          <p:nvPr>
            <p:ph type="title" idx="4294967295"/>
          </p:nvPr>
        </p:nvSpPr>
        <p:spPr>
          <a:xfrm>
            <a:off x="618746" y="-1325563"/>
            <a:ext cx="10371371" cy="1325563"/>
          </a:xfrm>
        </p:spPr>
        <p:txBody>
          <a:bodyPr/>
          <a:lstStyle/>
          <a:p>
            <a:r>
              <a:rPr lang="en-GB" dirty="0"/>
              <a:t>Screensaver</a:t>
            </a:r>
          </a:p>
        </p:txBody>
      </p:sp>
    </p:spTree>
    <p:extLst>
      <p:ext uri="{BB962C8B-B14F-4D97-AF65-F5344CB8AC3E}">
        <p14:creationId xmlns:p14="http://schemas.microsoft.com/office/powerpoint/2010/main" val="2895140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D91224-6E7A-4E2C-2FDC-DBCE608E71E0}"/>
              </a:ext>
            </a:extLst>
          </p:cNvPr>
          <p:cNvSpPr>
            <a:spLocks noGrp="1" noRot="1" noMove="1" noResize="1" noEditPoints="1" noAdjustHandles="1" noChangeArrowheads="1" noChangeShapeType="1"/>
          </p:cNvSpPr>
          <p:nvPr>
            <p:ph type="title" idx="4294967295"/>
          </p:nvPr>
        </p:nvSpPr>
        <p:spPr>
          <a:xfrm>
            <a:off x="827457" y="-1326009"/>
            <a:ext cx="10478529" cy="1325563"/>
          </a:xfrm>
        </p:spPr>
        <p:txBody>
          <a:bodyPr/>
          <a:lstStyle/>
          <a:p>
            <a:r>
              <a:rPr lang="en-GB" dirty="0"/>
              <a:t>Take a pause</a:t>
            </a:r>
          </a:p>
        </p:txBody>
      </p:sp>
      <p:pic>
        <p:nvPicPr>
          <p:cNvPr id="5" name="Picture 4">
            <a:extLst>
              <a:ext uri="{FF2B5EF4-FFF2-40B4-BE49-F238E27FC236}">
                <a16:creationId xmlns:a16="http://schemas.microsoft.com/office/drawing/2014/main" id="{A73F39B6-92F3-DCE4-1108-C57988F4B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l="826" t="40296" r="-826" b="2753"/>
          <a:stretch/>
        </p:blipFill>
        <p:spPr>
          <a:xfrm>
            <a:off x="0" y="-446"/>
            <a:ext cx="10458508" cy="1198087"/>
          </a:xfrm>
          <a:prstGeom prst="rect">
            <a:avLst/>
          </a:prstGeom>
        </p:spPr>
      </p:pic>
      <p:sp>
        <p:nvSpPr>
          <p:cNvPr id="6" name="TextBox 5">
            <a:extLst>
              <a:ext uri="{FF2B5EF4-FFF2-40B4-BE49-F238E27FC236}">
                <a16:creationId xmlns:a16="http://schemas.microsoft.com/office/drawing/2014/main" id="{1CA21017-BB73-A603-C95E-55D52A6C3B7F}"/>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rot="16200000">
            <a:off x="10724083" y="905699"/>
            <a:ext cx="1748582" cy="584775"/>
          </a:xfrm>
          <a:prstGeom prst="rect">
            <a:avLst/>
          </a:prstGeom>
          <a:noFill/>
        </p:spPr>
        <p:txBody>
          <a:bodyPr wrap="square" rtlCol="0">
            <a:spAutoFit/>
          </a:bodyPr>
          <a:lstStyle/>
          <a:p>
            <a:r>
              <a:rPr lang="en-GB" sz="3200" b="1">
                <a:solidFill>
                  <a:srgbClr val="FF0000"/>
                </a:solidFill>
                <a:latin typeface="HelveticaNeueLT Pro 55 Roman" panose="020B0604020202020204"/>
              </a:rPr>
              <a:t>Pause</a:t>
            </a:r>
          </a:p>
        </p:txBody>
      </p:sp>
      <p:pic>
        <p:nvPicPr>
          <p:cNvPr id="11" name="Picture 10">
            <a:extLst>
              <a:ext uri="{FF2B5EF4-FFF2-40B4-BE49-F238E27FC236}">
                <a16:creationId xmlns:a16="http://schemas.microsoft.com/office/drawing/2014/main" id="{9130ACDD-08A9-61DB-E5F7-6C1F522B44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l="29266" t="15758" r="28302" b="12297"/>
          <a:stretch/>
        </p:blipFill>
        <p:spPr>
          <a:xfrm>
            <a:off x="8610364" y="2457545"/>
            <a:ext cx="2255339" cy="2151831"/>
          </a:xfrm>
          <a:prstGeom prst="rect">
            <a:avLst/>
          </a:prstGeom>
        </p:spPr>
      </p:pic>
      <p:sp>
        <p:nvSpPr>
          <p:cNvPr id="12" name="Title 1" descr="An illustration of a pause sign with text.">
            <a:extLst>
              <a:ext uri="{FF2B5EF4-FFF2-40B4-BE49-F238E27FC236}">
                <a16:creationId xmlns:a16="http://schemas.microsoft.com/office/drawing/2014/main" id="{9084DB22-CBC6-873E-5240-87B4F6BF56A9}"/>
              </a:ext>
            </a:extLst>
          </p:cNvPr>
          <p:cNvSpPr txBox="1">
            <a:spLocks noGrp="1" noRot="1" noMove="1" noResize="1" noEditPoints="1" noAdjustHandles="1" noChangeArrowheads="1" noChangeShapeType="1"/>
          </p:cNvSpPr>
          <p:nvPr/>
        </p:nvSpPr>
        <p:spPr>
          <a:xfrm>
            <a:off x="8253380" y="1827592"/>
            <a:ext cx="2867333" cy="3411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GB" sz="2800" b="1">
                <a:solidFill>
                  <a:srgbClr val="FF0000"/>
                </a:solidFill>
                <a:latin typeface="HelveticaNeueLT Pro 55 Roman" panose="020B0604020202020204" pitchFamily="34" charset="0"/>
              </a:rPr>
              <a:t>Take a pause</a:t>
            </a: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r>
              <a:rPr lang="en-GB" sz="2800">
                <a:latin typeface="HelveticaNeueLT Pro 55 Roman" panose="020B0604020202020204" pitchFamily="34" charset="0"/>
              </a:rPr>
              <a:t> </a:t>
            </a:r>
            <a:r>
              <a:rPr lang="en-GB" sz="2800" b="1">
                <a:solidFill>
                  <a:srgbClr val="FF0000"/>
                </a:solidFill>
                <a:latin typeface="HelveticaNeueLT Pro 55 Roman"/>
              </a:rPr>
              <a:t>gratitude</a:t>
            </a:r>
            <a:endParaRPr lang="en-GB" sz="2800" b="1">
              <a:solidFill>
                <a:srgbClr val="FF0000"/>
              </a:solidFill>
              <a:latin typeface="HelveticaNeueLT Pro 55 Roman" panose="020B0604020202020204" pitchFamily="34" charset="0"/>
            </a:endParaRPr>
          </a:p>
        </p:txBody>
      </p:sp>
      <p:sp>
        <p:nvSpPr>
          <p:cNvPr id="14" name="TextBox 13">
            <a:extLst>
              <a:ext uri="{FF2B5EF4-FFF2-40B4-BE49-F238E27FC236}">
                <a16:creationId xmlns:a16="http://schemas.microsoft.com/office/drawing/2014/main" id="{98429A41-3C28-E1EE-8515-8844AC0FFE02}"/>
              </a:ext>
            </a:extLst>
          </p:cNvPr>
          <p:cNvSpPr txBox="1">
            <a:spLocks noGrp="1" noRot="1" noMove="1" noResize="1" noEditPoints="1" noAdjustHandles="1" noChangeArrowheads="1" noChangeShapeType="1"/>
          </p:cNvSpPr>
          <p:nvPr/>
        </p:nvSpPr>
        <p:spPr>
          <a:xfrm>
            <a:off x="506437" y="801062"/>
            <a:ext cx="6147580" cy="592022"/>
          </a:xfrm>
          <a:prstGeom prst="rect">
            <a:avLst/>
          </a:prstGeom>
          <a:noFill/>
        </p:spPr>
        <p:txBody>
          <a:bodyPr wrap="square">
            <a:spAutoFit/>
          </a:bodyPr>
          <a:lstStyle/>
          <a:p>
            <a:pPr marL="0" indent="0">
              <a:lnSpc>
                <a:spcPct val="110000"/>
              </a:lnSpc>
              <a:buNone/>
            </a:pPr>
            <a:r>
              <a:rPr lang="en-GB" sz="3200" b="1">
                <a:latin typeface="HelveticaNeueLT Pro 45 Lt" panose="020B0403020202020204"/>
              </a:rPr>
              <a:t>Practise gratitude</a:t>
            </a:r>
          </a:p>
        </p:txBody>
      </p:sp>
      <p:sp>
        <p:nvSpPr>
          <p:cNvPr id="7" name="Content Placeholder 8">
            <a:extLst>
              <a:ext uri="{FF2B5EF4-FFF2-40B4-BE49-F238E27FC236}">
                <a16:creationId xmlns:a16="http://schemas.microsoft.com/office/drawing/2014/main" id="{B20BA2F2-8367-2851-7B95-45892B27E7B6}"/>
              </a:ext>
            </a:extLst>
          </p:cNvPr>
          <p:cNvSpPr txBox="1">
            <a:spLocks noGrp="1" noRot="1" noMove="1" noResize="1" noEditPoints="1" noAdjustHandles="1" noChangeArrowheads="1" noChangeShapeType="1"/>
          </p:cNvSpPr>
          <p:nvPr/>
        </p:nvSpPr>
        <p:spPr>
          <a:xfrm>
            <a:off x="506437" y="1588526"/>
            <a:ext cx="7746943" cy="446841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400" dirty="0"/>
              <a:t>Gratitude is being thankful for the things we already have. When we experience challenging situations and feelings, it can help to think of things in our lives that we are grateful for.</a:t>
            </a:r>
          </a:p>
          <a:p>
            <a:pPr marL="514350" indent="-514350">
              <a:lnSpc>
                <a:spcPct val="110000"/>
              </a:lnSpc>
              <a:buFont typeface="+mj-lt"/>
              <a:buAutoNum type="arabicPeriod"/>
            </a:pPr>
            <a:r>
              <a:rPr lang="en-GB" sz="2400" dirty="0">
                <a:cs typeface="Calibri"/>
              </a:rPr>
              <a:t>Take some slow and deep breaths.</a:t>
            </a:r>
          </a:p>
          <a:p>
            <a:pPr marL="514350" indent="-514350">
              <a:lnSpc>
                <a:spcPct val="110000"/>
              </a:lnSpc>
              <a:buFont typeface="+mj-lt"/>
              <a:buAutoNum type="arabicPeriod"/>
            </a:pPr>
            <a:r>
              <a:rPr lang="en-GB" sz="2400" dirty="0">
                <a:cs typeface="Calibri"/>
              </a:rPr>
              <a:t>Think about your day so far.</a:t>
            </a:r>
          </a:p>
          <a:p>
            <a:pPr marL="514350" indent="-514350">
              <a:lnSpc>
                <a:spcPct val="110000"/>
              </a:lnSpc>
              <a:buFont typeface="+mj-lt"/>
              <a:buAutoNum type="arabicPeriod"/>
            </a:pPr>
            <a:r>
              <a:rPr lang="en-GB" sz="2400" dirty="0">
                <a:cs typeface="Calibri"/>
              </a:rPr>
              <a:t>Choose 2 things that you are grateful for</a:t>
            </a:r>
            <a:br>
              <a:rPr lang="en-GB" sz="2400" dirty="0">
                <a:cs typeface="Calibri"/>
              </a:rPr>
            </a:br>
            <a:r>
              <a:rPr lang="en-GB" sz="2400" dirty="0">
                <a:cs typeface="Calibri"/>
              </a:rPr>
              <a:t>	</a:t>
            </a:r>
            <a:r>
              <a:rPr lang="en-GB" sz="2000" dirty="0">
                <a:cs typeface="Calibri"/>
              </a:rPr>
              <a:t>Ideas: a friend, a warm bed, some food, the blue sky or 	your phone.</a:t>
            </a:r>
          </a:p>
        </p:txBody>
      </p:sp>
      <p:pic>
        <p:nvPicPr>
          <p:cNvPr id="2" name="Picture 1" descr="An indicator showing the end of the slide and the start of the next.">
            <a:extLst>
              <a:ext uri="{FF2B5EF4-FFF2-40B4-BE49-F238E27FC236}">
                <a16:creationId xmlns:a16="http://schemas.microsoft.com/office/drawing/2014/main" id="{6F3B4FEF-D750-B628-ED55-EEBFA235D939}"/>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7579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xEl>
                                              <p:pRg st="1" end="1"/>
                                            </p:txEl>
                                          </p:spTgt>
                                        </p:tgtEl>
                                      </p:cBhvr>
                                    </p:animEffect>
                                    <p:set>
                                      <p:cBhvr>
                                        <p:cTn id="12" dur="1" fill="hold">
                                          <p:stCondLst>
                                            <p:cond delay="499"/>
                                          </p:stCondLst>
                                        </p:cTn>
                                        <p:tgtEl>
                                          <p:spTgt spid="7">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xEl>
                                              <p:pRg st="2" end="2"/>
                                            </p:txEl>
                                          </p:spTgt>
                                        </p:tgtEl>
                                      </p:cBhvr>
                                    </p:animEffect>
                                    <p:set>
                                      <p:cBhvr>
                                        <p:cTn id="22" dur="1" fill="hold">
                                          <p:stCondLst>
                                            <p:cond delay="499"/>
                                          </p:stCondLst>
                                        </p:cTn>
                                        <p:tgtEl>
                                          <p:spTgt spid="7">
                                            <p:txEl>
                                              <p:pRg st="2" end="2"/>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xEl>
                                              <p:pRg st="3" end="3"/>
                                            </p:txEl>
                                          </p:spTgt>
                                        </p:tgtEl>
                                      </p:cBhvr>
                                    </p:animEffect>
                                    <p:set>
                                      <p:cBhvr>
                                        <p:cTn id="32" dur="1" fill="hold">
                                          <p:stCondLst>
                                            <p:cond delay="499"/>
                                          </p:stCondLst>
                                        </p:cTn>
                                        <p:tgtEl>
                                          <p:spTgt spid="7">
                                            <p:txEl>
                                              <p:pRg st="3" end="3"/>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C3ED50-B219-8388-758E-2384BC46E865}"/>
              </a:ext>
            </a:extLst>
          </p:cNvPr>
          <p:cNvSpPr>
            <a:spLocks noGrp="1" noRot="1" noMove="1" noResize="1" noEditPoints="1" noAdjustHandles="1" noChangeArrowheads="1" noChangeShapeType="1"/>
          </p:cNvSpPr>
          <p:nvPr>
            <p:ph type="title" idx="4294967295"/>
          </p:nvPr>
        </p:nvSpPr>
        <p:spPr>
          <a:xfrm>
            <a:off x="698571" y="-1325563"/>
            <a:ext cx="10478529" cy="1325563"/>
          </a:xfrm>
        </p:spPr>
        <p:txBody>
          <a:bodyPr/>
          <a:lstStyle/>
          <a:p>
            <a:r>
              <a:rPr lang="en-GB" dirty="0"/>
              <a:t>Objective</a:t>
            </a:r>
          </a:p>
        </p:txBody>
      </p:sp>
      <p:pic>
        <p:nvPicPr>
          <p:cNvPr id="2" name="Picture 1" descr="A picture showing a cartoon-style house in a heatwave with a person who looks distressed.">
            <a:extLst>
              <a:ext uri="{FF2B5EF4-FFF2-40B4-BE49-F238E27FC236}">
                <a16:creationId xmlns:a16="http://schemas.microsoft.com/office/drawing/2014/main" id="{077AD4FD-60EC-233C-AA81-241FCC070F2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796413" y="293994"/>
            <a:ext cx="10599174" cy="5727205"/>
          </a:xfrm>
          <a:prstGeom prst="rect">
            <a:avLst/>
          </a:prstGeom>
        </p:spPr>
      </p:pic>
      <p:pic>
        <p:nvPicPr>
          <p:cNvPr id="4" name="Picture 3">
            <a:extLst>
              <a:ext uri="{FF2B5EF4-FFF2-40B4-BE49-F238E27FC236}">
                <a16:creationId xmlns:a16="http://schemas.microsoft.com/office/drawing/2014/main" id="{087F331B-31C3-7E12-31CC-8BD357A39A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2923925" y="481178"/>
            <a:ext cx="5672137" cy="3191824"/>
          </a:xfrm>
          <a:prstGeom prst="rect">
            <a:avLst/>
          </a:prstGeom>
        </p:spPr>
      </p:pic>
      <p:pic>
        <p:nvPicPr>
          <p:cNvPr id="5" name="Picture 4">
            <a:extLst>
              <a:ext uri="{FF2B5EF4-FFF2-40B4-BE49-F238E27FC236}">
                <a16:creationId xmlns:a16="http://schemas.microsoft.com/office/drawing/2014/main" id="{7510EB1C-A80C-DC3D-A49D-0D936495D4A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a:stretch/>
        </p:blipFill>
        <p:spPr>
          <a:xfrm>
            <a:off x="3453632" y="2409417"/>
            <a:ext cx="3321827" cy="1801637"/>
          </a:xfrm>
          <a:prstGeom prst="rect">
            <a:avLst/>
          </a:prstGeom>
        </p:spPr>
      </p:pic>
      <p:pic>
        <p:nvPicPr>
          <p:cNvPr id="7" name="Picture 6">
            <a:extLst>
              <a:ext uri="{FF2B5EF4-FFF2-40B4-BE49-F238E27FC236}">
                <a16:creationId xmlns:a16="http://schemas.microsoft.com/office/drawing/2014/main" id="{844C1896-4C55-471A-0D46-F78C150EE0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6">
            <a:duotone>
              <a:schemeClr val="accent1">
                <a:shade val="45000"/>
                <a:satMod val="135000"/>
              </a:schemeClr>
              <a:prstClr val="white"/>
            </a:duotone>
          </a:blip>
          <a:srcRect r="45416"/>
          <a:stretch/>
        </p:blipFill>
        <p:spPr>
          <a:xfrm rot="16831440">
            <a:off x="-2420828" y="1524671"/>
            <a:ext cx="6113027" cy="2168133"/>
          </a:xfrm>
          <a:prstGeom prst="rect">
            <a:avLst/>
          </a:prstGeom>
        </p:spPr>
      </p:pic>
      <p:sp>
        <p:nvSpPr>
          <p:cNvPr id="6" name="Subtitle 5">
            <a:extLst>
              <a:ext uri="{FF2B5EF4-FFF2-40B4-BE49-F238E27FC236}">
                <a16:creationId xmlns:a16="http://schemas.microsoft.com/office/drawing/2014/main" id="{CB223689-2AD3-87A6-36EE-C0F55EF396FF}"/>
              </a:ext>
            </a:extLst>
          </p:cNvPr>
          <p:cNvSpPr txBox="1">
            <a:spLocks noGrp="1" noRot="1" noMove="1" noResize="1" noEditPoints="1" noAdjustHandles="1" noChangeArrowheads="1" noChangeShapeType="1"/>
          </p:cNvSpPr>
          <p:nvPr/>
        </p:nvSpPr>
        <p:spPr>
          <a:xfrm>
            <a:off x="1207402" y="4092203"/>
            <a:ext cx="9969698" cy="1928996"/>
          </a:xfrm>
          <a:prstGeom prst="rect">
            <a:avLst/>
          </a:prstGeom>
          <a:solidFill>
            <a:schemeClr val="bg1"/>
          </a:solidFill>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GB" sz="2400">
                <a:latin typeface="HelveticaNeueLT Pro 55 Roman"/>
              </a:rPr>
              <a:t>Objective: </a:t>
            </a:r>
            <a:r>
              <a:rPr lang="en-GB" sz="2400" b="1">
                <a:solidFill>
                  <a:srgbClr val="FF0000"/>
                </a:solidFill>
                <a:latin typeface="HelveticaNeueLT Pro 55 Roman"/>
              </a:rPr>
              <a:t>Apply</a:t>
            </a:r>
            <a:r>
              <a:rPr lang="en-GB" sz="2400">
                <a:solidFill>
                  <a:srgbClr val="000000"/>
                </a:solidFill>
                <a:latin typeface="HelveticaNeueLT Pro 55 Roman"/>
              </a:rPr>
              <a:t> your learning to understand how to take action when experiencing eco-anxiety.</a:t>
            </a:r>
            <a:endParaRPr lang="en-GB" sz="2400">
              <a:solidFill>
                <a:srgbClr val="000000"/>
              </a:solidFill>
              <a:latin typeface="HelveticaNeueLT Pro 55 Roman" panose="020B0604020202020204" pitchFamily="34" charset="0"/>
            </a:endParaRPr>
          </a:p>
          <a:p>
            <a:pPr marL="0" indent="0" algn="ctr">
              <a:lnSpc>
                <a:spcPct val="120000"/>
              </a:lnSpc>
              <a:buNone/>
            </a:pPr>
            <a:r>
              <a:rPr lang="en-GB" sz="2400">
                <a:latin typeface="HelveticaNeueLT Pro 55 Roman"/>
              </a:rPr>
              <a:t>To meet this objective, you’ll learn ways to help a friend cope and then try some calming activities for yourself.</a:t>
            </a:r>
          </a:p>
        </p:txBody>
      </p:sp>
      <p:pic>
        <p:nvPicPr>
          <p:cNvPr id="8" name="Picture 2">
            <a:extLst>
              <a:ext uri="{FF2B5EF4-FFF2-40B4-BE49-F238E27FC236}">
                <a16:creationId xmlns:a16="http://schemas.microsoft.com/office/drawing/2014/main" id="{6C6DF18F-5EF3-8637-D5DC-B00775B5D7B5}"/>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val="0"/>
              </a:ext>
            </a:extLst>
          </a:blip>
          <a:srcRect/>
          <a:stretch/>
        </p:blipFill>
        <p:spPr bwMode="auto">
          <a:xfrm>
            <a:off x="-19987" y="-1"/>
            <a:ext cx="11197087" cy="15652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09CE655-8BB7-2208-3AB1-E1AD4837CA66}"/>
              </a:ext>
              <a:ext uri="{C183D7F6-B498-43B3-948B-1728B52AA6E4}">
                <adec:decorative xmlns:adec="http://schemas.microsoft.com/office/drawing/2017/decorative" val="0"/>
              </a:ext>
            </a:extLst>
          </p:cNvPr>
          <p:cNvSpPr txBox="1">
            <a:spLocks noGrp="1" noRot="1" noMove="1" noResize="1" noEditPoints="1" noAdjustHandles="1" noChangeArrowheads="1" noChangeShapeType="1"/>
          </p:cNvSpPr>
          <p:nvPr/>
        </p:nvSpPr>
        <p:spPr>
          <a:xfrm rot="16200000">
            <a:off x="10105818" y="1363238"/>
            <a:ext cx="2886077" cy="584775"/>
          </a:xfrm>
          <a:prstGeom prst="rect">
            <a:avLst/>
          </a:prstGeom>
          <a:noFill/>
        </p:spPr>
        <p:txBody>
          <a:bodyPr wrap="square" rtlCol="0">
            <a:spAutoFit/>
          </a:bodyPr>
          <a:lstStyle/>
          <a:p>
            <a:r>
              <a:rPr lang="en-GB" sz="3200" b="1">
                <a:solidFill>
                  <a:srgbClr val="FF0000"/>
                </a:solidFill>
                <a:latin typeface="HelveticaNeueLT Pro 55 Roman" panose="020B0604020202020204"/>
              </a:rPr>
              <a:t>Eco-anxiety</a:t>
            </a:r>
          </a:p>
        </p:txBody>
      </p:sp>
      <p:pic>
        <p:nvPicPr>
          <p:cNvPr id="11" name="Picture 10" descr="An indicator showing the end of the slide and the start of the next.">
            <a:extLst>
              <a:ext uri="{FF2B5EF4-FFF2-40B4-BE49-F238E27FC236}">
                <a16:creationId xmlns:a16="http://schemas.microsoft.com/office/drawing/2014/main" id="{F6394021-F280-AF8F-97E7-4610F0A6FC4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9208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659EF-C147-4564-DFE2-7912D91506B6}"/>
              </a:ext>
            </a:extLst>
          </p:cNvPr>
          <p:cNvSpPr>
            <a:spLocks noGrp="1" noRot="1" noMove="1" noResize="1" noEditPoints="1" noAdjustHandles="1" noChangeArrowheads="1" noChangeShapeType="1"/>
          </p:cNvSpPr>
          <p:nvPr>
            <p:ph type="title" idx="4294967295"/>
          </p:nvPr>
        </p:nvSpPr>
        <p:spPr>
          <a:xfrm>
            <a:off x="143174" y="-1340250"/>
            <a:ext cx="10478529" cy="1325563"/>
          </a:xfrm>
        </p:spPr>
        <p:txBody>
          <a:bodyPr/>
          <a:lstStyle/>
          <a:p>
            <a:r>
              <a:rPr lang="en-GB" dirty="0"/>
              <a:t>Big question</a:t>
            </a:r>
          </a:p>
        </p:txBody>
      </p:sp>
      <p:pic>
        <p:nvPicPr>
          <p:cNvPr id="7" name="Picture 6" descr="A moving picture of a tree with green leaves.&#10;&#10;">
            <a:extLst>
              <a:ext uri="{FF2B5EF4-FFF2-40B4-BE49-F238E27FC236}">
                <a16:creationId xmlns:a16="http://schemas.microsoft.com/office/drawing/2014/main" id="{562834EC-9570-A046-ECD4-4F6DA3E5B12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32322" y="337318"/>
            <a:ext cx="10392516" cy="5511032"/>
          </a:xfrm>
          <a:prstGeom prst="rect">
            <a:avLst/>
          </a:prstGeom>
        </p:spPr>
      </p:pic>
      <p:pic>
        <p:nvPicPr>
          <p:cNvPr id="18" name="Picture 17" descr="A large question mark.">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732322" y="695381"/>
            <a:ext cx="4781438" cy="4781438"/>
          </a:xfrm>
          <a:prstGeom prst="rect">
            <a:avLst/>
          </a:prstGeom>
        </p:spPr>
      </p:pic>
      <p:sp>
        <p:nvSpPr>
          <p:cNvPr id="2" name="TextBox 1">
            <a:extLst>
              <a:ext uri="{FF2B5EF4-FFF2-40B4-BE49-F238E27FC236}">
                <a16:creationId xmlns:a16="http://schemas.microsoft.com/office/drawing/2014/main" id="{C8ECA51D-48C6-5AF4-2C65-E04AFD288AEB}"/>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rot="16200000">
            <a:off x="10149081" y="1487969"/>
            <a:ext cx="2886077" cy="584775"/>
          </a:xfrm>
          <a:prstGeom prst="rect">
            <a:avLst/>
          </a:prstGeom>
          <a:noFill/>
        </p:spPr>
        <p:txBody>
          <a:bodyPr wrap="square" rtlCol="0">
            <a:spAutoFit/>
          </a:bodyPr>
          <a:lstStyle/>
          <a:p>
            <a:r>
              <a:rPr lang="en-GB" sz="3200" b="1">
                <a:solidFill>
                  <a:srgbClr val="FF0000"/>
                </a:solidFill>
                <a:latin typeface="HelveticaNeueLT Pro 55 Roman" panose="020B0604020202020204"/>
              </a:rPr>
              <a:t>Big question</a:t>
            </a:r>
          </a:p>
        </p:txBody>
      </p:sp>
      <p:sp>
        <p:nvSpPr>
          <p:cNvPr id="4" name="Rectangle 3">
            <a:extLst>
              <a:ext uri="{FF2B5EF4-FFF2-40B4-BE49-F238E27FC236}">
                <a16:creationId xmlns:a16="http://schemas.microsoft.com/office/drawing/2014/main" id="{98B7657A-020A-1904-5D1E-46F2D9C5EA4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000417" y="3306764"/>
            <a:ext cx="3211868" cy="2687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nvSpPr>
        <p:spPr>
          <a:xfrm>
            <a:off x="8087864" y="3429000"/>
            <a:ext cx="3211868" cy="28544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800" b="1">
                <a:latin typeface="Arial" panose="020B0604020202020204" pitchFamily="34" charset="0"/>
                <a:cs typeface="Arial" panose="020B0604020202020204" pitchFamily="34" charset="0"/>
              </a:rPr>
              <a:t>How can you support a friend or yourself with feelings of </a:t>
            </a:r>
            <a:br>
              <a:rPr lang="en-GB" sz="2800" b="1">
                <a:latin typeface="Arial" panose="020B0604020202020204" pitchFamily="34" charset="0"/>
                <a:cs typeface="Arial" panose="020B0604020202020204" pitchFamily="34" charset="0"/>
              </a:rPr>
            </a:br>
            <a:r>
              <a:rPr lang="en-GB" sz="2800" b="1">
                <a:latin typeface="Arial" panose="020B0604020202020204" pitchFamily="34" charset="0"/>
                <a:cs typeface="Arial" panose="020B0604020202020204" pitchFamily="34" charset="0"/>
              </a:rPr>
              <a:t>eco-anxiety?</a:t>
            </a:r>
          </a:p>
        </p:txBody>
      </p:sp>
      <p:pic>
        <p:nvPicPr>
          <p:cNvPr id="8" name="Picture 7" descr="An indicator showing the end of the slide and the start of the next.">
            <a:extLst>
              <a:ext uri="{FF2B5EF4-FFF2-40B4-BE49-F238E27FC236}">
                <a16:creationId xmlns:a16="http://schemas.microsoft.com/office/drawing/2014/main" id="{5945D1B7-C70A-4BD6-6D90-7CCC94720B09}"/>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3424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D6476F-51CA-58CC-1354-8DA0B9D97F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942974" y="519113"/>
            <a:ext cx="10229850" cy="5419725"/>
          </a:xfrm>
          <a:prstGeom prst="rect">
            <a:avLst/>
          </a:prstGeom>
        </p:spPr>
      </p:pic>
      <p:sp>
        <p:nvSpPr>
          <p:cNvPr id="4" name="Title 1">
            <a:extLst>
              <a:ext uri="{FF2B5EF4-FFF2-40B4-BE49-F238E27FC236}">
                <a16:creationId xmlns:a16="http://schemas.microsoft.com/office/drawing/2014/main" id="{B2285DE8-CEBE-602E-6D0A-E1BCC50F333E}"/>
              </a:ext>
            </a:extLst>
          </p:cNvPr>
          <p:cNvSpPr txBox="1">
            <a:spLocks noGrp="1" noRot="1" noMove="1" noResize="1" noEditPoints="1" noAdjustHandles="1" noChangeArrowheads="1" noChangeShapeType="1"/>
          </p:cNvSpPr>
          <p:nvPr>
            <p:ph type="title" idx="4294967295"/>
          </p:nvPr>
        </p:nvSpPr>
        <p:spPr>
          <a:xfrm>
            <a:off x="668459" y="257175"/>
            <a:ext cx="5427541" cy="1379538"/>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tx1"/>
                </a:solidFill>
                <a:effectLst/>
                <a:uLnTx/>
                <a:uFillTx/>
                <a:latin typeface="HelveticaNeueLT Pro 55 Roman"/>
                <a:ea typeface="+mj-ea"/>
                <a:cs typeface="Arial" panose="020B0604020202020204" pitchFamily="34" charset="0"/>
              </a:rPr>
              <a:t>What is eco-anxiety?</a:t>
            </a:r>
          </a:p>
        </p:txBody>
      </p:sp>
      <p:sp>
        <p:nvSpPr>
          <p:cNvPr id="5" name="Content Placeholder 8">
            <a:extLst>
              <a:ext uri="{FF2B5EF4-FFF2-40B4-BE49-F238E27FC236}">
                <a16:creationId xmlns:a16="http://schemas.microsoft.com/office/drawing/2014/main" id="{1DAFB026-5553-D21B-9FC1-16492EDF7BE4}"/>
              </a:ext>
            </a:extLst>
          </p:cNvPr>
          <p:cNvSpPr txBox="1">
            <a:spLocks noGrp="1" noRot="1" noMove="1" noResize="1" noEditPoints="1" noAdjustHandles="1" noChangeArrowheads="1" noChangeShapeType="1"/>
          </p:cNvSpPr>
          <p:nvPr/>
        </p:nvSpPr>
        <p:spPr>
          <a:xfrm>
            <a:off x="673876" y="1636713"/>
            <a:ext cx="5384023" cy="2039937"/>
          </a:xfrm>
          <a:prstGeom prst="rect">
            <a:avLst/>
          </a:prstGeom>
          <a:solidFill>
            <a:schemeClr val="bg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System Font Regular"/>
              <a:buNone/>
            </a:pPr>
            <a:r>
              <a:rPr lang="en-GB" dirty="0">
                <a:latin typeface="HelveticaNeueLT Pro 55 Roman" panose="020B0604020202020204" pitchFamily="34" charset="0"/>
              </a:rPr>
              <a:t>In the flooding topic, Charlie explains their experience of </a:t>
            </a:r>
            <a:br>
              <a:rPr lang="en-GB" dirty="0">
                <a:latin typeface="HelveticaNeueLT Pro 55 Roman" panose="020B0604020202020204" pitchFamily="34" charset="0"/>
              </a:rPr>
            </a:br>
            <a:r>
              <a:rPr lang="en-GB" dirty="0">
                <a:latin typeface="HelveticaNeueLT Pro 55 Roman" panose="020B0604020202020204" pitchFamily="34" charset="0"/>
              </a:rPr>
              <a:t>eco-anxiety and helps define it.</a:t>
            </a:r>
          </a:p>
        </p:txBody>
      </p:sp>
      <p:sp>
        <p:nvSpPr>
          <p:cNvPr id="6" name="Rectangle 5">
            <a:extLst>
              <a:ext uri="{FF2B5EF4-FFF2-40B4-BE49-F238E27FC236}">
                <a16:creationId xmlns:a16="http://schemas.microsoft.com/office/drawing/2014/main" id="{F31592A3-23B6-CDC0-FD80-3A5097E389F1}"/>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nvSpPr>
        <p:spPr>
          <a:xfrm>
            <a:off x="673875" y="3629024"/>
            <a:ext cx="2374125" cy="22518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dirty="0">
                <a:latin typeface="HelveticaNeueLT Pro 55 Roman"/>
              </a:rPr>
              <a:t>What did they say?</a:t>
            </a:r>
          </a:p>
          <a:p>
            <a:pPr algn="ctr"/>
            <a:endParaRPr lang="en-GB" dirty="0"/>
          </a:p>
        </p:txBody>
      </p:sp>
      <p:grpSp>
        <p:nvGrpSpPr>
          <p:cNvPr id="20" name="Group 19">
            <a:extLst>
              <a:ext uri="{FF2B5EF4-FFF2-40B4-BE49-F238E27FC236}">
                <a16:creationId xmlns:a16="http://schemas.microsoft.com/office/drawing/2014/main" id="{CD49A0D0-0523-807F-82EA-561B5F056216}"/>
              </a:ext>
              <a:ext uri="{C183D7F6-B498-43B3-948B-1728B52AA6E4}">
                <adec:decorative xmlns:adec="http://schemas.microsoft.com/office/drawing/2017/decorative" val="1"/>
              </a:ext>
            </a:extLst>
          </p:cNvPr>
          <p:cNvGrpSpPr>
            <a:grpSpLocks noGrp="1" noUngrp="1" noRot="1" noMove="1" noResize="1"/>
          </p:cNvGrpSpPr>
          <p:nvPr/>
        </p:nvGrpSpPr>
        <p:grpSpPr>
          <a:xfrm>
            <a:off x="6544733" y="189664"/>
            <a:ext cx="4775200" cy="6141157"/>
            <a:chOff x="6544733" y="189664"/>
            <a:chExt cx="4775200" cy="6141157"/>
          </a:xfrm>
        </p:grpSpPr>
        <p:pic>
          <p:nvPicPr>
            <p:cNvPr id="8" name="Picture 7" descr="An image of a mobile phone with text.&#10;">
              <a:extLst>
                <a:ext uri="{FF2B5EF4-FFF2-40B4-BE49-F238E27FC236}">
                  <a16:creationId xmlns:a16="http://schemas.microsoft.com/office/drawing/2014/main" id="{D0933F45-9257-6AEF-CFEC-2ED327E5ADFC}"/>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a:stretch/>
          </p:blipFill>
          <p:spPr>
            <a:xfrm>
              <a:off x="6544733" y="189664"/>
              <a:ext cx="4775200" cy="6141157"/>
            </a:xfrm>
            <a:prstGeom prst="rect">
              <a:avLst/>
            </a:prstGeom>
          </p:spPr>
        </p:pic>
        <p:sp>
          <p:nvSpPr>
            <p:cNvPr id="9" name="Rectangle 8">
              <a:extLst>
                <a:ext uri="{FF2B5EF4-FFF2-40B4-BE49-F238E27FC236}">
                  <a16:creationId xmlns:a16="http://schemas.microsoft.com/office/drawing/2014/main" id="{4F12136A-78DD-15E8-3687-CC3A89D122AC}"/>
                </a:ext>
              </a:extLst>
            </p:cNvPr>
            <p:cNvSpPr>
              <a:spLocks noGrp="1" noRot="1" noMove="1" noResize="1" noEditPoints="1" noAdjustHandles="1" noChangeArrowheads="1" noChangeShapeType="1"/>
            </p:cNvSpPr>
            <p:nvPr/>
          </p:nvSpPr>
          <p:spPr>
            <a:xfrm>
              <a:off x="7108555" y="904875"/>
              <a:ext cx="3650986" cy="4476750"/>
            </a:xfrm>
            <a:prstGeom prst="rect">
              <a:avLst/>
            </a:prstGeom>
            <a:solidFill>
              <a:srgbClr val="CCFFC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775ACA8-59A1-BD9A-61B9-B1AD86F5E1D4}"/>
                </a:ext>
              </a:extLst>
            </p:cNvPr>
            <p:cNvSpPr>
              <a:spLocks noGrp="1" noRot="1" noMove="1" noResize="1" noEditPoints="1" noAdjustHandles="1" noChangeArrowheads="1" noChangeShapeType="1"/>
            </p:cNvSpPr>
            <p:nvPr/>
          </p:nvSpPr>
          <p:spPr>
            <a:xfrm>
              <a:off x="8027630" y="893134"/>
              <a:ext cx="2731911" cy="416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descr="Illustration showing Charlie on mobile phone.">
              <a:extLst>
                <a:ext uri="{FF2B5EF4-FFF2-40B4-BE49-F238E27FC236}">
                  <a16:creationId xmlns:a16="http://schemas.microsoft.com/office/drawing/2014/main" id="{BFE53C03-A23C-A7B2-D1D8-83B88303B5A8}"/>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a:stretch/>
          </p:blipFill>
          <p:spPr bwMode="auto">
            <a:xfrm>
              <a:off x="7108555" y="893133"/>
              <a:ext cx="918947" cy="41645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Rounded Corners 12">
            <a:extLst>
              <a:ext uri="{FF2B5EF4-FFF2-40B4-BE49-F238E27FC236}">
                <a16:creationId xmlns:a16="http://schemas.microsoft.com/office/drawing/2014/main" id="{246BF1EB-7A19-3945-78CD-C2C1B434F388}"/>
              </a:ext>
            </a:extLst>
          </p:cNvPr>
          <p:cNvSpPr>
            <a:spLocks noGrp="1" noRot="1" noMove="1" noResize="1" noEditPoints="1" noAdjustHandles="1" noChangeArrowheads="1" noChangeShapeType="1"/>
          </p:cNvSpPr>
          <p:nvPr/>
        </p:nvSpPr>
        <p:spPr>
          <a:xfrm>
            <a:off x="7385219" y="1529605"/>
            <a:ext cx="2257425" cy="51132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elveticaNeueLT Pro 55 Roman" panose="020B0604020202020204" pitchFamily="34" charset="0"/>
            </a:endParaRPr>
          </a:p>
          <a:p>
            <a:pPr algn="ctr"/>
            <a:r>
              <a:rPr lang="en-GB">
                <a:latin typeface="HelveticaNeueLT Pro 55 Roman" panose="020B0604020202020204" pitchFamily="34" charset="0"/>
              </a:rPr>
              <a:t>Who is Charlie?</a:t>
            </a:r>
          </a:p>
          <a:p>
            <a:pPr algn="ctr"/>
            <a:endParaRPr lang="en-GB"/>
          </a:p>
        </p:txBody>
      </p:sp>
      <p:sp>
        <p:nvSpPr>
          <p:cNvPr id="14" name="Rectangle: Rounded Corners 13">
            <a:extLst>
              <a:ext uri="{FF2B5EF4-FFF2-40B4-BE49-F238E27FC236}">
                <a16:creationId xmlns:a16="http://schemas.microsoft.com/office/drawing/2014/main" id="{8F8FCC0C-F839-3134-1A60-BDF9E64B599F}"/>
              </a:ext>
            </a:extLst>
          </p:cNvPr>
          <p:cNvSpPr>
            <a:spLocks noGrp="1" noRot="1" noMove="1" noResize="1" noEditPoints="1" noAdjustHandles="1" noChangeArrowheads="1" noChangeShapeType="1"/>
          </p:cNvSpPr>
          <p:nvPr/>
        </p:nvSpPr>
        <p:spPr>
          <a:xfrm>
            <a:off x="7332302" y="3409687"/>
            <a:ext cx="3335429" cy="139566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HelveticaNeueLT Pro 55 Roman" panose="020B0604020202020204" pitchFamily="34" charset="0"/>
              </a:rPr>
              <a:t>You may have first met Charlie in Flooding – how it affects everyone. They described where they live.</a:t>
            </a:r>
          </a:p>
        </p:txBody>
      </p:sp>
      <p:sp>
        <p:nvSpPr>
          <p:cNvPr id="11" name="Rectangle: Rounded Corners 10">
            <a:extLst>
              <a:ext uri="{FF2B5EF4-FFF2-40B4-BE49-F238E27FC236}">
                <a16:creationId xmlns:a16="http://schemas.microsoft.com/office/drawing/2014/main" id="{8326808B-9A59-B04C-6344-7F2796FBAA1B}"/>
              </a:ext>
            </a:extLst>
          </p:cNvPr>
          <p:cNvSpPr>
            <a:spLocks noGrp="1" noRot="1" noMove="1" noResize="1" noEditPoints="1" noAdjustHandles="1" noChangeArrowheads="1" noChangeShapeType="1"/>
          </p:cNvSpPr>
          <p:nvPr/>
        </p:nvSpPr>
        <p:spPr>
          <a:xfrm>
            <a:off x="7334904" y="1385672"/>
            <a:ext cx="3245558" cy="192085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None/>
            </a:pPr>
            <a:r>
              <a:rPr lang="en-GB" sz="2000" dirty="0">
                <a:solidFill>
                  <a:schemeClr val="tx1"/>
                </a:solidFill>
                <a:latin typeface="HelveticaNeueLT Pro 55 Roman"/>
              </a:rPr>
              <a:t>Eco-anxiety describes the challenging or overwhelming feelings a person might experience in response to climate change.</a:t>
            </a:r>
          </a:p>
        </p:txBody>
      </p:sp>
      <p:pic>
        <p:nvPicPr>
          <p:cNvPr id="21" name="Picture 20" descr="An indicator showing the end of the slide and the start of the next.">
            <a:extLst>
              <a:ext uri="{FF2B5EF4-FFF2-40B4-BE49-F238E27FC236}">
                <a16:creationId xmlns:a16="http://schemas.microsoft.com/office/drawing/2014/main" id="{78E6C95C-B572-C3A5-61F4-E8EF4AFA4FE2}"/>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0660278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2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2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500" fill="hold"/>
                                            <p:tgtEl>
                                              <p:spTgt spid="5"/>
                                            </p:tgtEl>
                                            <p:attrNameLst>
                                              <p:attrName>ppt_x</p:attrName>
                                            </p:attrNameLst>
                                          </p:cBhvr>
                                          <p:tavLst>
                                            <p:tav tm="0">
                                              <p:val>
                                                <p:strVal val="0-#ppt_w/2"/>
                                              </p:val>
                                            </p:tav>
                                            <p:tav tm="100000">
                                              <p:val>
                                                <p:strVal val="#ppt_x"/>
                                              </p:val>
                                            </p:tav>
                                          </p:tavLst>
                                        </p:anim>
                                        <p:anim calcmode="lin" valueType="num" p14:bounceEnd="66000">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48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48000">
                                          <p:cBhvr additive="base">
                                            <p:cTn id="19" dur="500" fill="hold"/>
                                            <p:tgtEl>
                                              <p:spTgt spid="6"/>
                                            </p:tgtEl>
                                            <p:attrNameLst>
                                              <p:attrName>ppt_x</p:attrName>
                                            </p:attrNameLst>
                                          </p:cBhvr>
                                          <p:tavLst>
                                            <p:tav tm="0">
                                              <p:val>
                                                <p:strVal val="0-#ppt_w/2"/>
                                              </p:val>
                                            </p:tav>
                                            <p:tav tm="100000">
                                              <p:val>
                                                <p:strVal val="#ppt_x"/>
                                              </p:val>
                                            </p:tav>
                                          </p:tavLst>
                                        </p:anim>
                                        <p:anim calcmode="lin" valueType="num" p14:bounceEnd="48000">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par>
                              <p:cTn id="39" fill="hold">
                                <p:stCondLst>
                                  <p:cond delay="0"/>
                                </p:stCondLst>
                                <p:childTnLst>
                                  <p:par>
                                    <p:cTn id="40" presetID="1" presetClass="exit" presetSubtype="0" fill="hold" grpId="1" nodeType="after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3" grpId="0" animBg="1"/>
          <p:bldP spid="13" grpId="1" animBg="1"/>
          <p:bldP spid="14" grpId="0" animBg="1"/>
          <p:bldP spid="14" grpId="1"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par>
                              <p:cTn id="39" fill="hold">
                                <p:stCondLst>
                                  <p:cond delay="0"/>
                                </p:stCondLst>
                                <p:childTnLst>
                                  <p:par>
                                    <p:cTn id="40" presetID="1" presetClass="exit" presetSubtype="0" fill="hold" grpId="1" nodeType="after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3" grpId="0" animBg="1"/>
          <p:bldP spid="13" grpId="1" animBg="1"/>
          <p:bldP spid="14" grpId="0" animBg="1"/>
          <p:bldP spid="14" grpId="1" animBg="1"/>
          <p:bldP spid="11"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33D33-139D-CC5A-1345-44BA17B9EC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31000"/>
            <a:extLst>
              <a:ext uri="{28A0092B-C50C-407E-A947-70E740481C1C}">
                <a14:useLocalDpi xmlns:a14="http://schemas.microsoft.com/office/drawing/2010/main" val="0"/>
              </a:ext>
            </a:extLst>
          </a:blip>
          <a:srcRect/>
          <a:stretch>
            <a:fillRect/>
          </a:stretch>
        </p:blipFill>
        <p:spPr bwMode="auto">
          <a:xfrm>
            <a:off x="6374623" y="-179712"/>
            <a:ext cx="5955664" cy="609416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CB34794-B48B-5C25-F00A-61887223C324}"/>
              </a:ext>
            </a:extLst>
          </p:cNvPr>
          <p:cNvSpPr txBox="1">
            <a:spLocks noGrp="1" noRot="1" noMove="1" noResize="1" noEditPoints="1" noAdjustHandles="1" noChangeArrowheads="1" noChangeShapeType="1"/>
          </p:cNvSpPr>
          <p:nvPr/>
        </p:nvSpPr>
        <p:spPr>
          <a:xfrm>
            <a:off x="668459" y="-38214"/>
            <a:ext cx="8275516" cy="1379538"/>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4000" b="1" dirty="0">
                <a:latin typeface="HelveticaNeueLT Pro 55 Roman"/>
              </a:rPr>
              <a:t>What might help Charlie to cope?</a:t>
            </a:r>
          </a:p>
        </p:txBody>
      </p:sp>
      <p:sp>
        <p:nvSpPr>
          <p:cNvPr id="5" name="Content Placeholder 8">
            <a:extLst>
              <a:ext uri="{FF2B5EF4-FFF2-40B4-BE49-F238E27FC236}">
                <a16:creationId xmlns:a16="http://schemas.microsoft.com/office/drawing/2014/main" id="{D98C6A41-93CB-5AF7-3690-C1EE53159C00}"/>
              </a:ext>
            </a:extLst>
          </p:cNvPr>
          <p:cNvSpPr txBox="1">
            <a:spLocks noGrp="1" noRot="1" noMove="1" noResize="1" noEditPoints="1" noAdjustHandles="1" noChangeArrowheads="1" noChangeShapeType="1"/>
          </p:cNvSpPr>
          <p:nvPr/>
        </p:nvSpPr>
        <p:spPr>
          <a:xfrm>
            <a:off x="668459" y="1024125"/>
            <a:ext cx="5384023" cy="1379539"/>
          </a:xfrm>
          <a:prstGeom prst="rect">
            <a:avLst/>
          </a:prstGeom>
          <a:solidFill>
            <a:schemeClr val="bg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If you were Charlie's close friend and you wanted to help them, what could you do or suggest?</a:t>
            </a:r>
          </a:p>
        </p:txBody>
      </p:sp>
      <p:sp>
        <p:nvSpPr>
          <p:cNvPr id="7" name="Content Placeholder 8">
            <a:extLst>
              <a:ext uri="{FF2B5EF4-FFF2-40B4-BE49-F238E27FC236}">
                <a16:creationId xmlns:a16="http://schemas.microsoft.com/office/drawing/2014/main" id="{00E6810F-F868-DEC9-35E3-BECEBDC959F6}"/>
              </a:ext>
            </a:extLst>
          </p:cNvPr>
          <p:cNvSpPr txBox="1">
            <a:spLocks noGrp="1" noRot="1" noMove="1" noResize="1" noEditPoints="1" noAdjustHandles="1" noChangeArrowheads="1" noChangeShapeType="1"/>
          </p:cNvSpPr>
          <p:nvPr/>
        </p:nvSpPr>
        <p:spPr>
          <a:xfrm>
            <a:off x="977167" y="4393421"/>
            <a:ext cx="6661884" cy="1379539"/>
          </a:xfrm>
          <a:prstGeom prst="rect">
            <a:avLst/>
          </a:prstGeom>
          <a:solidFill>
            <a:schemeClr val="bg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startAt="3"/>
            </a:pPr>
            <a:r>
              <a:rPr lang="en-GB" dirty="0"/>
              <a:t>Compare with another group to see if you chose the same ones. Discuss the reasons for your choices.</a:t>
            </a:r>
            <a:endParaRPr lang="en-GB" dirty="0">
              <a:cs typeface="Calibri"/>
            </a:endParaRPr>
          </a:p>
        </p:txBody>
      </p:sp>
      <p:sp>
        <p:nvSpPr>
          <p:cNvPr id="8" name="Content Placeholder 8">
            <a:extLst>
              <a:ext uri="{FF2B5EF4-FFF2-40B4-BE49-F238E27FC236}">
                <a16:creationId xmlns:a16="http://schemas.microsoft.com/office/drawing/2014/main" id="{A8D0D26A-3FFE-B3A9-68F3-3210E59CDB2F}"/>
              </a:ext>
            </a:extLst>
          </p:cNvPr>
          <p:cNvSpPr txBox="1">
            <a:spLocks noGrp="1" noRot="1" noMove="1" noResize="1" noEditPoints="1" noAdjustHandles="1" noChangeArrowheads="1" noChangeShapeType="1"/>
          </p:cNvSpPr>
          <p:nvPr/>
        </p:nvSpPr>
        <p:spPr>
          <a:xfrm>
            <a:off x="977167" y="3506019"/>
            <a:ext cx="6661884" cy="968648"/>
          </a:xfrm>
          <a:prstGeom prst="rect">
            <a:avLst/>
          </a:prstGeom>
          <a:solidFill>
            <a:schemeClr val="bg1"/>
          </a:solidFill>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startAt="2"/>
            </a:pPr>
            <a:r>
              <a:rPr lang="en-GB" dirty="0"/>
              <a:t>Select two that you think would help   </a:t>
            </a:r>
          </a:p>
          <a:p>
            <a:pPr marL="0" indent="0">
              <a:buNone/>
            </a:pPr>
            <a:r>
              <a:rPr lang="en-GB" dirty="0"/>
              <a:t>     Charlie.</a:t>
            </a:r>
            <a:endParaRPr lang="en-GB" dirty="0">
              <a:cs typeface="Calibri"/>
            </a:endParaRPr>
          </a:p>
        </p:txBody>
      </p:sp>
      <p:sp>
        <p:nvSpPr>
          <p:cNvPr id="9" name="Content Placeholder 8">
            <a:extLst>
              <a:ext uri="{FF2B5EF4-FFF2-40B4-BE49-F238E27FC236}">
                <a16:creationId xmlns:a16="http://schemas.microsoft.com/office/drawing/2014/main" id="{233AFAE9-263C-F8B3-953E-A5A9CADA4C24}"/>
              </a:ext>
            </a:extLst>
          </p:cNvPr>
          <p:cNvSpPr txBox="1">
            <a:spLocks noGrp="1" noRot="1" noMove="1" noResize="1" noEditPoints="1" noAdjustHandles="1" noChangeArrowheads="1" noChangeShapeType="1"/>
          </p:cNvSpPr>
          <p:nvPr/>
        </p:nvSpPr>
        <p:spPr>
          <a:xfrm>
            <a:off x="977167" y="2228726"/>
            <a:ext cx="6661884" cy="1277293"/>
          </a:xfrm>
          <a:prstGeom prst="rect">
            <a:avLst/>
          </a:prstGeom>
          <a:solidFill>
            <a:schemeClr val="bg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a:latin typeface="Arial"/>
                <a:cs typeface="Arial"/>
              </a:rPr>
              <a:t>Look through the </a:t>
            </a:r>
            <a:r>
              <a:rPr lang="en-GB" dirty="0">
                <a:latin typeface="Arial"/>
                <a:cs typeface="Arial"/>
                <a:hlinkClick r:id="rId4"/>
              </a:rPr>
              <a:t>coping with </a:t>
            </a:r>
            <a:br>
              <a:rPr lang="en-GB" dirty="0">
                <a:hlinkClick r:id="rId4"/>
              </a:rPr>
            </a:br>
            <a:r>
              <a:rPr lang="en-GB" dirty="0">
                <a:latin typeface="Arial"/>
                <a:cs typeface="Arial"/>
                <a:hlinkClick r:id="rId4"/>
              </a:rPr>
              <a:t>eco-anxiety factsheet </a:t>
            </a:r>
            <a:r>
              <a:rPr lang="en-GB" dirty="0">
                <a:latin typeface="Arial"/>
                <a:cs typeface="Arial"/>
              </a:rPr>
              <a:t>and discuss the strategies with a partner. </a:t>
            </a:r>
          </a:p>
        </p:txBody>
      </p:sp>
      <p:pic>
        <p:nvPicPr>
          <p:cNvPr id="14" name="Picture 13" descr="Image of Coping with eco-anxiety handout. ">
            <a:extLst>
              <a:ext uri="{FF2B5EF4-FFF2-40B4-BE49-F238E27FC236}">
                <a16:creationId xmlns:a16="http://schemas.microsoft.com/office/drawing/2014/main" id="{5785C104-638B-3BE2-E322-60A3F26CE824}"/>
              </a:ext>
            </a:extLst>
          </p:cNvPr>
          <p:cNvPicPr>
            <a:picLocks noGrp="1" noRot="1" noChangeAspect="1" noMove="1" noResize="1" noEditPoints="1" noAdjustHandles="1" noChangeArrowheads="1" noChangeShapeType="1" noCrop="1"/>
          </p:cNvPicPr>
          <p:nvPr/>
        </p:nvPicPr>
        <p:blipFill>
          <a:blip r:embed="rId5"/>
          <a:stretch>
            <a:fillRect/>
          </a:stretch>
        </p:blipFill>
        <p:spPr>
          <a:xfrm>
            <a:off x="7589404" y="3506020"/>
            <a:ext cx="3625430" cy="2476698"/>
          </a:xfrm>
          <a:prstGeom prst="rect">
            <a:avLst/>
          </a:prstGeom>
        </p:spPr>
      </p:pic>
      <p:pic>
        <p:nvPicPr>
          <p:cNvPr id="1026" name="Picture 2">
            <a:hlinkClick r:id="rId6" action="ppaction://hlinksldjump"/>
            <a:extLst>
              <a:ext uri="{FF2B5EF4-FFF2-40B4-BE49-F238E27FC236}">
                <a16:creationId xmlns:a16="http://schemas.microsoft.com/office/drawing/2014/main" id="{5061FEDC-5C9C-C369-CB74-D2F055A4D9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783305" y="260231"/>
            <a:ext cx="2085975" cy="304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n indicator showing the end of the slide and the start of the next.">
            <a:extLst>
              <a:ext uri="{FF2B5EF4-FFF2-40B4-BE49-F238E27FC236}">
                <a16:creationId xmlns:a16="http://schemas.microsoft.com/office/drawing/2014/main" id="{FA74AC42-C095-0616-F430-369A67B10979}"/>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val="0"/>
              </a:ext>
            </a:extLst>
          </a:blip>
          <a:srcRect t="9865"/>
          <a:stretch/>
        </p:blipFill>
        <p:spPr>
          <a:xfrm>
            <a:off x="10339154" y="93835"/>
            <a:ext cx="1184387" cy="615892"/>
          </a:xfrm>
          <a:prstGeom prst="rect">
            <a:avLst/>
          </a:prstGeom>
        </p:spPr>
      </p:pic>
      <p:sp>
        <p:nvSpPr>
          <p:cNvPr id="2" name="Title 1">
            <a:extLst>
              <a:ext uri="{FF2B5EF4-FFF2-40B4-BE49-F238E27FC236}">
                <a16:creationId xmlns:a16="http://schemas.microsoft.com/office/drawing/2014/main" id="{DCCE2265-C34C-5B69-DF5D-8E1AC0A41944}"/>
              </a:ext>
            </a:extLst>
          </p:cNvPr>
          <p:cNvSpPr>
            <a:spLocks noGrp="1" noRot="1" noMove="1" noResize="1" noEditPoints="1" noAdjustHandles="1" noChangeArrowheads="1" noChangeShapeType="1"/>
          </p:cNvSpPr>
          <p:nvPr>
            <p:ph type="title" idx="4294967295"/>
          </p:nvPr>
        </p:nvSpPr>
        <p:spPr>
          <a:xfrm>
            <a:off x="0" y="-1109151"/>
            <a:ext cx="10478529" cy="1325563"/>
          </a:xfrm>
        </p:spPr>
        <p:txBody>
          <a:bodyPr/>
          <a:lstStyle/>
          <a:p>
            <a:r>
              <a:rPr lang="en-GB" dirty="0"/>
              <a:t>Coping with eco-anxiety</a:t>
            </a:r>
          </a:p>
        </p:txBody>
      </p:sp>
    </p:spTree>
    <p:extLst>
      <p:ext uri="{BB962C8B-B14F-4D97-AF65-F5344CB8AC3E}">
        <p14:creationId xmlns:p14="http://schemas.microsoft.com/office/powerpoint/2010/main" val="992634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2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2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500" fill="hold"/>
                                            <p:tgtEl>
                                              <p:spTgt spid="5"/>
                                            </p:tgtEl>
                                            <p:attrNameLst>
                                              <p:attrName>ppt_x</p:attrName>
                                            </p:attrNameLst>
                                          </p:cBhvr>
                                          <p:tavLst>
                                            <p:tav tm="0">
                                              <p:val>
                                                <p:strVal val="0-#ppt_w/2"/>
                                              </p:val>
                                            </p:tav>
                                            <p:tav tm="100000">
                                              <p:val>
                                                <p:strVal val="#ppt_x"/>
                                              </p:val>
                                            </p:tav>
                                          </p:tavLst>
                                        </p:anim>
                                        <p:anim calcmode="lin" valueType="num" p14:bounceEnd="66000">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64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4000">
                                          <p:cBhvr additive="base">
                                            <p:cTn id="19" dur="500" fill="hold"/>
                                            <p:tgtEl>
                                              <p:spTgt spid="9"/>
                                            </p:tgtEl>
                                            <p:attrNameLst>
                                              <p:attrName>ppt_x</p:attrName>
                                            </p:attrNameLst>
                                          </p:cBhvr>
                                          <p:tavLst>
                                            <p:tav tm="0">
                                              <p:val>
                                                <p:strVal val="0-#ppt_w/2"/>
                                              </p:val>
                                            </p:tav>
                                            <p:tav tm="100000">
                                              <p:val>
                                                <p:strVal val="#ppt_x"/>
                                              </p:val>
                                            </p:tav>
                                          </p:tavLst>
                                        </p:anim>
                                        <p:anim calcmode="lin" valueType="num" p14:bounceEnd="64000">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14:presetBounceEnd="60000">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14:bounceEnd="60000">
                                          <p:cBhvr additive="base">
                                            <p:cTn id="29" dur="5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14:presetBounceEnd="76000">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14:bounceEnd="76000">
                                          <p:cBhvr additive="base">
                                            <p:cTn id="35" dur="500" fill="hold"/>
                                            <p:tgtEl>
                                              <p:spTgt spid="7"/>
                                            </p:tgtEl>
                                            <p:attrNameLst>
                                              <p:attrName>ppt_x</p:attrName>
                                            </p:attrNameLst>
                                          </p:cBhvr>
                                          <p:tavLst>
                                            <p:tav tm="0">
                                              <p:val>
                                                <p:strVal val="0-#ppt_w/2"/>
                                              </p:val>
                                            </p:tav>
                                            <p:tav tm="100000">
                                              <p:val>
                                                <p:strVal val="#ppt_x"/>
                                              </p:val>
                                            </p:tav>
                                          </p:tavLst>
                                        </p:anim>
                                        <p:anim calcmode="lin" valueType="num" p14:bounceEnd="76000">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0BE9A2-FD4F-92B6-24A9-D62DCF41D3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796413" y="293994"/>
            <a:ext cx="10599174" cy="5727205"/>
          </a:xfrm>
          <a:prstGeom prst="rect">
            <a:avLst/>
          </a:prstGeom>
        </p:spPr>
      </p:pic>
      <p:sp>
        <p:nvSpPr>
          <p:cNvPr id="6" name="Title 1">
            <a:extLst>
              <a:ext uri="{FF2B5EF4-FFF2-40B4-BE49-F238E27FC236}">
                <a16:creationId xmlns:a16="http://schemas.microsoft.com/office/drawing/2014/main" id="{051B9FFF-E218-892D-3C77-DFF7EC049613}"/>
              </a:ext>
            </a:extLst>
          </p:cNvPr>
          <p:cNvSpPr txBox="1">
            <a:spLocks noGrp="1" noRot="1" noMove="1" noResize="1" noEditPoints="1" noAdjustHandles="1" noChangeArrowheads="1" noChangeShapeType="1"/>
          </p:cNvSpPr>
          <p:nvPr>
            <p:ph type="title" idx="4294967295"/>
          </p:nvPr>
        </p:nvSpPr>
        <p:spPr>
          <a:xfrm>
            <a:off x="668458" y="24016"/>
            <a:ext cx="7573174" cy="1379538"/>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tx1"/>
                </a:solidFill>
                <a:effectLst/>
                <a:uLnTx/>
                <a:uFillTx/>
                <a:latin typeface="HelveticaNeueLT Pro 55 Roman"/>
                <a:ea typeface="+mj-ea"/>
                <a:cs typeface="Arial" panose="020B0604020202020204" pitchFamily="34" charset="0"/>
              </a:rPr>
              <a:t>What about you?</a:t>
            </a:r>
          </a:p>
        </p:txBody>
      </p:sp>
      <p:pic>
        <p:nvPicPr>
          <p:cNvPr id="5" name="Picture 4" descr="A cartoon picture of someone with their head in their knees looking distressed.">
            <a:extLst>
              <a:ext uri="{FF2B5EF4-FFF2-40B4-BE49-F238E27FC236}">
                <a16:creationId xmlns:a16="http://schemas.microsoft.com/office/drawing/2014/main" id="{91AB013A-01E1-25CA-C5AE-5AF21E9EFA25}"/>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a:stretch/>
        </p:blipFill>
        <p:spPr>
          <a:xfrm>
            <a:off x="3874738" y="2433508"/>
            <a:ext cx="3321827" cy="1801637"/>
          </a:xfrm>
          <a:prstGeom prst="rect">
            <a:avLst/>
          </a:prstGeom>
        </p:spPr>
      </p:pic>
      <p:sp>
        <p:nvSpPr>
          <p:cNvPr id="7" name="Content Placeholder 8">
            <a:extLst>
              <a:ext uri="{FF2B5EF4-FFF2-40B4-BE49-F238E27FC236}">
                <a16:creationId xmlns:a16="http://schemas.microsoft.com/office/drawing/2014/main" id="{BCD17078-45DA-2622-B1FF-F91A802D45FA}"/>
              </a:ext>
            </a:extLst>
          </p:cNvPr>
          <p:cNvSpPr txBox="1">
            <a:spLocks noGrp="1" noRot="1" noMove="1" noResize="1" noEditPoints="1" noAdjustHandles="1" noChangeArrowheads="1" noChangeShapeType="1"/>
          </p:cNvSpPr>
          <p:nvPr/>
        </p:nvSpPr>
        <p:spPr>
          <a:xfrm>
            <a:off x="668458" y="968414"/>
            <a:ext cx="10155569" cy="1379539"/>
          </a:xfrm>
          <a:prstGeom prst="rect">
            <a:avLst/>
          </a:prstGeom>
          <a:solidFill>
            <a:schemeClr val="bg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dirty="0"/>
              <a:t>Eco-anxiety can feel the same in our bodies as any stress or anxiety, even if the cause is climate change. </a:t>
            </a:r>
          </a:p>
        </p:txBody>
      </p:sp>
      <p:sp>
        <p:nvSpPr>
          <p:cNvPr id="11" name="Content Placeholder 8">
            <a:extLst>
              <a:ext uri="{FF2B5EF4-FFF2-40B4-BE49-F238E27FC236}">
                <a16:creationId xmlns:a16="http://schemas.microsoft.com/office/drawing/2014/main" id="{7F2CA529-65B8-9105-6E9D-20F0A3D8713B}"/>
              </a:ext>
            </a:extLst>
          </p:cNvPr>
          <p:cNvSpPr txBox="1">
            <a:spLocks noGrp="1" noRot="1" noMove="1" noResize="1" noEditPoints="1" noAdjustHandles="1" noChangeArrowheads="1" noChangeShapeType="1"/>
          </p:cNvSpPr>
          <p:nvPr/>
        </p:nvSpPr>
        <p:spPr>
          <a:xfrm>
            <a:off x="6775459" y="2077975"/>
            <a:ext cx="4681398" cy="2087932"/>
          </a:xfrm>
          <a:prstGeom prst="rect">
            <a:avLst/>
          </a:prstGeom>
          <a:solidFill>
            <a:schemeClr val="bg1"/>
          </a:solidFill>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a:t>Finding ways to notice how you are feeling, connecting with your body and finding calmness can help. It is a way of being kind to yourself.</a:t>
            </a:r>
            <a:endParaRPr lang="en-GB">
              <a:cs typeface="Calibri"/>
            </a:endParaRPr>
          </a:p>
        </p:txBody>
      </p:sp>
      <p:sp>
        <p:nvSpPr>
          <p:cNvPr id="10" name="Content Placeholder 8">
            <a:extLst>
              <a:ext uri="{FF2B5EF4-FFF2-40B4-BE49-F238E27FC236}">
                <a16:creationId xmlns:a16="http://schemas.microsoft.com/office/drawing/2014/main" id="{2DE56477-398A-6BD3-832D-18E8DF3300CC}"/>
              </a:ext>
            </a:extLst>
          </p:cNvPr>
          <p:cNvSpPr txBox="1">
            <a:spLocks noGrp="1" noRot="1" noMove="1" noResize="1" noEditPoints="1" noAdjustHandles="1" noChangeArrowheads="1" noChangeShapeType="1"/>
          </p:cNvSpPr>
          <p:nvPr/>
        </p:nvSpPr>
        <p:spPr>
          <a:xfrm>
            <a:off x="607188" y="2286489"/>
            <a:ext cx="4582649" cy="1801637"/>
          </a:xfrm>
          <a:prstGeom prst="rect">
            <a:avLst/>
          </a:prstGeom>
          <a:solidFill>
            <a:schemeClr val="bg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20000"/>
              </a:lnSpc>
              <a:buFont typeface="+mj-lt"/>
              <a:buAutoNum type="arabicPeriod"/>
            </a:pPr>
            <a:r>
              <a:rPr lang="en-GB" dirty="0"/>
              <a:t>Try out the be calm activity in pairs after reading the instructions.</a:t>
            </a:r>
            <a:endParaRPr lang="en-GB" dirty="0">
              <a:cs typeface="Calibri"/>
            </a:endParaRPr>
          </a:p>
        </p:txBody>
      </p:sp>
      <p:sp>
        <p:nvSpPr>
          <p:cNvPr id="9" name="Content Placeholder 8">
            <a:extLst>
              <a:ext uri="{FF2B5EF4-FFF2-40B4-BE49-F238E27FC236}">
                <a16:creationId xmlns:a16="http://schemas.microsoft.com/office/drawing/2014/main" id="{E546AB7E-E6F7-E80C-4788-E08CA6E6D73C}"/>
              </a:ext>
            </a:extLst>
          </p:cNvPr>
          <p:cNvSpPr txBox="1">
            <a:spLocks noGrp="1" noRot="1" noMove="1" noResize="1" noEditPoints="1" noAdjustHandles="1" noChangeArrowheads="1" noChangeShapeType="1"/>
          </p:cNvSpPr>
          <p:nvPr/>
        </p:nvSpPr>
        <p:spPr>
          <a:xfrm>
            <a:off x="607189" y="4079890"/>
            <a:ext cx="10788398" cy="1195578"/>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20000"/>
              </a:lnSpc>
              <a:buAutoNum type="arabicPeriod" startAt="2"/>
            </a:pPr>
            <a:r>
              <a:rPr lang="en-GB" sz="2600" dirty="0"/>
              <a:t>Then, team up with another pair and</a:t>
            </a:r>
          </a:p>
          <a:p>
            <a:pPr marL="0" indent="0">
              <a:lnSpc>
                <a:spcPct val="120000"/>
              </a:lnSpc>
              <a:buNone/>
            </a:pPr>
            <a:r>
              <a:rPr lang="en-GB" sz="2600" dirty="0"/>
              <a:t>       take turns to teach the activity to each other.</a:t>
            </a:r>
            <a:endParaRPr lang="en-GB" sz="2600" dirty="0">
              <a:cs typeface="Calibri"/>
            </a:endParaRPr>
          </a:p>
        </p:txBody>
      </p:sp>
      <p:sp>
        <p:nvSpPr>
          <p:cNvPr id="8" name="Content Placeholder 8">
            <a:extLst>
              <a:ext uri="{FF2B5EF4-FFF2-40B4-BE49-F238E27FC236}">
                <a16:creationId xmlns:a16="http://schemas.microsoft.com/office/drawing/2014/main" id="{7577904F-7A23-8886-3409-31CACB33578E}"/>
              </a:ext>
            </a:extLst>
          </p:cNvPr>
          <p:cNvSpPr txBox="1">
            <a:spLocks noGrp="1" noRot="1" noMove="1" noResize="1" noEditPoints="1" noAdjustHandles="1" noChangeArrowheads="1" noChangeShapeType="1"/>
          </p:cNvSpPr>
          <p:nvPr/>
        </p:nvSpPr>
        <p:spPr>
          <a:xfrm>
            <a:off x="607189" y="5222921"/>
            <a:ext cx="10599174" cy="640518"/>
          </a:xfrm>
          <a:prstGeom prst="rect">
            <a:avLst/>
          </a:prstGeom>
          <a:solidFill>
            <a:schemeClr val="bg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20000"/>
              </a:lnSpc>
              <a:buAutoNum type="arabicPeriod" startAt="3"/>
            </a:pPr>
            <a:r>
              <a:rPr lang="en-GB" sz="2600" dirty="0"/>
              <a:t>Once complete, discuss your thoughts on the activities.</a:t>
            </a:r>
            <a:endParaRPr lang="en-GB" sz="2600" dirty="0">
              <a:cs typeface="Calibri"/>
            </a:endParaRPr>
          </a:p>
        </p:txBody>
      </p:sp>
    </p:spTree>
    <p:extLst>
      <p:ext uri="{BB962C8B-B14F-4D97-AF65-F5344CB8AC3E}">
        <p14:creationId xmlns:p14="http://schemas.microsoft.com/office/powerpoint/2010/main" val="11297840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52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66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6000">
                                          <p:cBhvr additive="base">
                                            <p:cTn id="13" dur="500" fill="hold"/>
                                            <p:tgtEl>
                                              <p:spTgt spid="7"/>
                                            </p:tgtEl>
                                            <p:attrNameLst>
                                              <p:attrName>ppt_x</p:attrName>
                                            </p:attrNameLst>
                                          </p:cBhvr>
                                          <p:tavLst>
                                            <p:tav tm="0">
                                              <p:val>
                                                <p:strVal val="0-#ppt_w/2"/>
                                              </p:val>
                                            </p:tav>
                                            <p:tav tm="100000">
                                              <p:val>
                                                <p:strVal val="#ppt_x"/>
                                              </p:val>
                                            </p:tav>
                                          </p:tavLst>
                                        </p:anim>
                                        <p:anim calcmode="lin" valueType="num" p14:bounceEnd="66000">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66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66000">
                                          <p:cBhvr additive="base">
                                            <p:cTn id="19" dur="500" fill="hold"/>
                                            <p:tgtEl>
                                              <p:spTgt spid="11"/>
                                            </p:tgtEl>
                                            <p:attrNameLst>
                                              <p:attrName>ppt_x</p:attrName>
                                            </p:attrNameLst>
                                          </p:cBhvr>
                                          <p:tavLst>
                                            <p:tav tm="0">
                                              <p:val>
                                                <p:strVal val="0-#ppt_w/2"/>
                                              </p:val>
                                            </p:tav>
                                            <p:tav tm="100000">
                                              <p:val>
                                                <p:strVal val="#ppt_x"/>
                                              </p:val>
                                            </p:tav>
                                          </p:tavLst>
                                        </p:anim>
                                        <p:anim calcmode="lin" valueType="num" p14:bounceEnd="66000">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14:presetBounceEnd="64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64000">
                                          <p:cBhvr additive="base">
                                            <p:cTn id="25" dur="500" fill="hold"/>
                                            <p:tgtEl>
                                              <p:spTgt spid="10"/>
                                            </p:tgtEl>
                                            <p:attrNameLst>
                                              <p:attrName>ppt_x</p:attrName>
                                            </p:attrNameLst>
                                          </p:cBhvr>
                                          <p:tavLst>
                                            <p:tav tm="0">
                                              <p:val>
                                                <p:strVal val="0-#ppt_w/2"/>
                                              </p:val>
                                            </p:tav>
                                            <p:tav tm="100000">
                                              <p:val>
                                                <p:strVal val="#ppt_x"/>
                                              </p:val>
                                            </p:tav>
                                          </p:tavLst>
                                        </p:anim>
                                        <p:anim calcmode="lin" valueType="num" p14:bounceEnd="64000">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14:presetBounceEnd="60000">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14:bounceEnd="60000">
                                          <p:cBhvr additive="base">
                                            <p:cTn id="31" dur="5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14:presetBounceEnd="76000">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14:bounceEnd="76000">
                                          <p:cBhvr additive="base">
                                            <p:cTn id="37" dur="500" fill="hold"/>
                                            <p:tgtEl>
                                              <p:spTgt spid="8"/>
                                            </p:tgtEl>
                                            <p:attrNameLst>
                                              <p:attrName>ppt_x</p:attrName>
                                            </p:attrNameLst>
                                          </p:cBhvr>
                                          <p:tavLst>
                                            <p:tav tm="0">
                                              <p:val>
                                                <p:strVal val="0-#ppt_w/2"/>
                                              </p:val>
                                            </p:tav>
                                            <p:tav tm="100000">
                                              <p:val>
                                                <p:strVal val="#ppt_x"/>
                                              </p:val>
                                            </p:tav>
                                          </p:tavLst>
                                        </p:anim>
                                        <p:anim calcmode="lin" valueType="num" p14:bounceEnd="76000">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0" grpId="0" animBg="1"/>
          <p:bldP spid="9"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p:txBody>
          <a:bodyPr>
            <a:normAutofit/>
          </a:bodyPr>
          <a:lstStyle/>
          <a:p>
            <a:r>
              <a:rPr lang="en-GB" sz="4000" b="1" dirty="0">
                <a:latin typeface="HelveticaNeueLT Pro 55 Roman"/>
              </a:rPr>
              <a:t>Outline a flower</a:t>
            </a:r>
          </a:p>
        </p:txBody>
      </p:sp>
      <p:sp>
        <p:nvSpPr>
          <p:cNvPr id="17" name="Content Placeholder 8">
            <a:extLst>
              <a:ext uri="{FF2B5EF4-FFF2-40B4-BE49-F238E27FC236}">
                <a16:creationId xmlns:a16="http://schemas.microsoft.com/office/drawing/2014/main" id="{EE567A40-67B3-3DEC-17E7-0C8675532D58}"/>
              </a:ext>
            </a:extLst>
          </p:cNvPr>
          <p:cNvSpPr>
            <a:spLocks noGrp="1" noRot="1" noMove="1" noResize="1" noEditPoints="1" noAdjustHandles="1" noChangeArrowheads="1" noChangeShapeType="1"/>
          </p:cNvSpPr>
          <p:nvPr>
            <p:ph idx="1"/>
          </p:nvPr>
        </p:nvSpPr>
        <p:spPr>
          <a:xfrm>
            <a:off x="679621" y="1422140"/>
            <a:ext cx="10478529" cy="1214734"/>
          </a:xfrm>
        </p:spPr>
        <p:txBody>
          <a:bodyPr vert="horz" lIns="91440" tIns="45720" rIns="91440" bIns="45720" rtlCol="0" anchor="t">
            <a:normAutofit/>
          </a:bodyPr>
          <a:lstStyle/>
          <a:p>
            <a:pPr marL="0" indent="0">
              <a:buNone/>
            </a:pPr>
            <a:r>
              <a:rPr lang="en-GB" sz="2400" dirty="0"/>
              <a:t>This activity is good to use when you’re feeling like things are getting too much for you. It will help you notice how you’re feeling.</a:t>
            </a:r>
          </a:p>
          <a:p>
            <a:pPr marL="0" indent="0">
              <a:buNone/>
            </a:pPr>
            <a:endParaRPr lang="en-GB" dirty="0"/>
          </a:p>
          <a:p>
            <a:pPr marL="0" indent="0">
              <a:buNone/>
            </a:pPr>
            <a:endParaRPr lang="en-GB" dirty="0"/>
          </a:p>
        </p:txBody>
      </p:sp>
      <p:sp>
        <p:nvSpPr>
          <p:cNvPr id="9" name="TextBox 8">
            <a:extLst>
              <a:ext uri="{FF2B5EF4-FFF2-40B4-BE49-F238E27FC236}">
                <a16:creationId xmlns:a16="http://schemas.microsoft.com/office/drawing/2014/main" id="{D9E18160-2A33-F2D2-9069-7971A6BD0AE5}"/>
              </a:ext>
            </a:extLst>
          </p:cNvPr>
          <p:cNvSpPr txBox="1">
            <a:spLocks noGrp="1" noRot="1" noMove="1" noResize="1" noEditPoints="1" noAdjustHandles="1" noChangeArrowheads="1" noChangeShapeType="1"/>
          </p:cNvSpPr>
          <p:nvPr/>
        </p:nvSpPr>
        <p:spPr>
          <a:xfrm rot="16200000">
            <a:off x="10563567" y="1066216"/>
            <a:ext cx="2069617" cy="584775"/>
          </a:xfrm>
          <a:prstGeom prst="rect">
            <a:avLst/>
          </a:prstGeom>
          <a:noFill/>
        </p:spPr>
        <p:txBody>
          <a:bodyPr wrap="square" rtlCol="0">
            <a:spAutoFit/>
          </a:bodyPr>
          <a:lstStyle/>
          <a:p>
            <a:r>
              <a:rPr lang="en-GB" sz="3200" b="1" dirty="0">
                <a:solidFill>
                  <a:srgbClr val="FF0000"/>
                </a:solidFill>
                <a:latin typeface="HelveticaNeueLT Pro 55 Roman" panose="020B0604020202020204"/>
              </a:rPr>
              <a:t>Be calm</a:t>
            </a:r>
          </a:p>
        </p:txBody>
      </p:sp>
      <p:graphicFrame>
        <p:nvGraphicFramePr>
          <p:cNvPr id="4" name="Table 9">
            <a:extLst>
              <a:ext uri="{FF2B5EF4-FFF2-40B4-BE49-F238E27FC236}">
                <a16:creationId xmlns:a16="http://schemas.microsoft.com/office/drawing/2014/main" id="{927D3361-4F6A-33BE-FEE6-D2031D0B1557}"/>
              </a:ext>
            </a:extLst>
          </p:cNvPr>
          <p:cNvGraphicFramePr>
            <a:graphicFrameLocks noGrp="1" noDrilldown="1" noMove="1" noResize="1"/>
          </p:cNvGraphicFramePr>
          <p:nvPr>
            <p:extLst>
              <p:ext uri="{D42A27DB-BD31-4B8C-83A1-F6EECF244321}">
                <p14:modId xmlns:p14="http://schemas.microsoft.com/office/powerpoint/2010/main" val="3349721990"/>
              </p:ext>
            </p:extLst>
          </p:nvPr>
        </p:nvGraphicFramePr>
        <p:xfrm>
          <a:off x="679620" y="2393413"/>
          <a:ext cx="10367608" cy="3391785"/>
        </p:xfrm>
        <a:graphic>
          <a:graphicData uri="http://schemas.openxmlformats.org/drawingml/2006/table">
            <a:tbl>
              <a:tblPr firstRow="1" bandRow="1">
                <a:tableStyleId>{5C22544A-7EE6-4342-B048-85BDC9FD1C3A}</a:tableStyleId>
              </a:tblPr>
              <a:tblGrid>
                <a:gridCol w="2593932">
                  <a:extLst>
                    <a:ext uri="{9D8B030D-6E8A-4147-A177-3AD203B41FA5}">
                      <a16:colId xmlns:a16="http://schemas.microsoft.com/office/drawing/2014/main" val="3162974848"/>
                    </a:ext>
                  </a:extLst>
                </a:gridCol>
                <a:gridCol w="2629188">
                  <a:extLst>
                    <a:ext uri="{9D8B030D-6E8A-4147-A177-3AD203B41FA5}">
                      <a16:colId xmlns:a16="http://schemas.microsoft.com/office/drawing/2014/main" val="1171942661"/>
                    </a:ext>
                  </a:extLst>
                </a:gridCol>
                <a:gridCol w="2573748">
                  <a:extLst>
                    <a:ext uri="{9D8B030D-6E8A-4147-A177-3AD203B41FA5}">
                      <a16:colId xmlns:a16="http://schemas.microsoft.com/office/drawing/2014/main" val="311804728"/>
                    </a:ext>
                  </a:extLst>
                </a:gridCol>
                <a:gridCol w="2570740">
                  <a:extLst>
                    <a:ext uri="{9D8B030D-6E8A-4147-A177-3AD203B41FA5}">
                      <a16:colId xmlns:a16="http://schemas.microsoft.com/office/drawing/2014/main" val="4035959800"/>
                    </a:ext>
                  </a:extLst>
                </a:gridCol>
              </a:tblGrid>
              <a:tr h="33917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HelveticaNeueLT Pro 55 Roman" panose="020B0604020202020204" pitchFamily="34" charset="0"/>
                        </a:rPr>
                        <a:t>1. Draw a circle in the middle of a piece of paper and place your pen on it.</a:t>
                      </a:r>
                    </a:p>
                    <a:p>
                      <a:endParaRPr lang="en-GB"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HelveticaNeueLT Pro 55 Roman" panose="020B0604020202020204" pitchFamily="34" charset="0"/>
                        </a:rPr>
                        <a:t>2. Without taking your pen off the page, breathe in as you slowly draw one side of a petal. </a:t>
                      </a:r>
                      <a:endParaRPr lang="en-GB"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a:solidFill>
                            <a:schemeClr val="tx1"/>
                          </a:solidFill>
                          <a:latin typeface="HelveticaNeueLT Pro 55 Roman" panose="020B0604020202020204" pitchFamily="34" charset="0"/>
                        </a:rPr>
                        <a:t>3. Breathe out as you slowly draw the line back to the middle, completing the petal.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HelveticaNeueLT Pro 55 Roman" panose="020B0604020202020204" pitchFamily="34" charset="0"/>
                        </a:rPr>
                        <a:t>4. Draw 6 petals. When your flower is complete, ask yourself how you’re feeling.</a:t>
                      </a:r>
                    </a:p>
                    <a:p>
                      <a:endParaRPr lang="en-GB"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868445"/>
                  </a:ext>
                </a:extLst>
              </a:tr>
            </a:tbl>
          </a:graphicData>
        </a:graphic>
      </p:graphicFrame>
      <p:pic>
        <p:nvPicPr>
          <p:cNvPr id="15" name="Picture 14" descr="Image of a circle on a piece of paper.">
            <a:extLst>
              <a:ext uri="{FF2B5EF4-FFF2-40B4-BE49-F238E27FC236}">
                <a16:creationId xmlns:a16="http://schemas.microsoft.com/office/drawing/2014/main" id="{2EDB4D33-570E-A231-E34F-9A3040EB10CC}"/>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a:stretch/>
        </p:blipFill>
        <p:spPr>
          <a:xfrm rot="5400000">
            <a:off x="1257114" y="3655638"/>
            <a:ext cx="1429582" cy="1912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Image of a circle with a line extending from it on a piece of paper.">
            <a:extLst>
              <a:ext uri="{FF2B5EF4-FFF2-40B4-BE49-F238E27FC236}">
                <a16:creationId xmlns:a16="http://schemas.microsoft.com/office/drawing/2014/main" id="{50CD18B0-E4DA-1C7A-4D50-6FE8E27BE480}"/>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a:stretch/>
        </p:blipFill>
        <p:spPr>
          <a:xfrm rot="5400000">
            <a:off x="3860239" y="3652743"/>
            <a:ext cx="1423791" cy="1912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Image of a circle with the outline of a flower petal extending from it. ">
            <a:extLst>
              <a:ext uri="{FF2B5EF4-FFF2-40B4-BE49-F238E27FC236}">
                <a16:creationId xmlns:a16="http://schemas.microsoft.com/office/drawing/2014/main" id="{855FC32D-C2FD-F377-1350-1EA46D21F26B}"/>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a:stretch/>
        </p:blipFill>
        <p:spPr>
          <a:xfrm rot="5400000">
            <a:off x="6490177" y="3730426"/>
            <a:ext cx="1423792" cy="1757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Image of the outline of a flower drawn on a piece of paper.">
            <a:extLst>
              <a:ext uri="{FF2B5EF4-FFF2-40B4-BE49-F238E27FC236}">
                <a16:creationId xmlns:a16="http://schemas.microsoft.com/office/drawing/2014/main" id="{604CD013-D0D1-5386-7F65-F70E3B1D9C6A}"/>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val="0"/>
              </a:ext>
            </a:extLst>
          </a:blip>
          <a:srcRect/>
          <a:stretch/>
        </p:blipFill>
        <p:spPr>
          <a:xfrm rot="5400000">
            <a:off x="9018018" y="3730425"/>
            <a:ext cx="1436743" cy="1757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5421467"/>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70018B266A524D8C6ED64754E3AA0C" ma:contentTypeVersion="37" ma:contentTypeDescription="Create a new document." ma:contentTypeScope="" ma:versionID="c831e5b4ba52a2175605a5b4f6d6f25f">
  <xsd:schema xmlns:xsd="http://www.w3.org/2001/XMLSchema" xmlns:xs="http://www.w3.org/2001/XMLSchema" xmlns:p="http://schemas.microsoft.com/office/2006/metadata/properties" xmlns:ns2="097b2218-eb8c-44f0-b50d-d57756f492cd" xmlns:ns3="7aff5d3a-ac69-412e-8e86-2dc83d63a9de" targetNamespace="http://schemas.microsoft.com/office/2006/metadata/properties" ma:root="true" ma:fieldsID="f0fd2728a11996335c4f59060800ad63" ns2:_="" ns3:_="">
    <xsd:import namespace="097b2218-eb8c-44f0-b50d-d57756f492cd"/>
    <xsd:import namespace="7aff5d3a-ac69-412e-8e86-2dc83d63a9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Area"/>
                <xsd:element ref="ns3:HighLevelFolder"/>
                <xsd:element ref="ns3:SubFolder" minOccurs="0"/>
                <xsd:element ref="ns3:Archive" minOccurs="0"/>
                <xsd:element ref="ns3:Subfolder2" minOccurs="0"/>
                <xsd:element ref="ns3:Status" minOccurs="0"/>
                <xsd:element ref="ns3:GDPRnonCompliancedate" minOccurs="0"/>
                <xsd:element ref="ns3:Misc_x002e_"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2218-eb8c-44f0-b50d-d57756f492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ff5d3a-ac69-412e-8e86-2dc83d63a9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Area" ma:index="19" ma:displayName="Area (of responsibility)" ma:description="An area of CE activity with a named manager responsible for it. " ma:format="Dropdown" ma:indexed="true" ma:internalName="Area">
      <xsd:simpleType>
        <xsd:restriction base="dms:Choice">
          <xsd:enumeration value="Adult Portfolio"/>
          <xsd:enumeration value="Learning Design"/>
          <xsd:enumeration value="Direct Delivery"/>
          <xsd:enumeration value="Learning and Development"/>
          <xsd:enumeration value="Marketing"/>
          <xsd:enumeration value="Youth Portfolio"/>
          <xsd:enumeration value="Leadership Team"/>
          <xsd:enumeration value="Funding"/>
        </xsd:restriction>
      </xsd:simpleType>
    </xsd:element>
    <xsd:element name="HighLevelFolder" ma:index="20" ma:displayName="High Level Folder" ma:description="The main types of document CE produce" ma:format="Dropdown" ma:indexed="true" ma:internalName="HighLevelFolder">
      <xsd:simpleType>
        <xsd:restriction base="dms:Choice">
          <xsd:enumeration value="Communication"/>
          <xsd:enumeration value="Learning Design"/>
          <xsd:enumeration value="Products"/>
          <xsd:enumeration value="Procedural Documents"/>
          <xsd:enumeration value="Policy Documents"/>
          <xsd:enumeration value="Portfolio"/>
          <xsd:enumeration value="Content Assets"/>
          <xsd:enumeration value="Strategy"/>
          <xsd:enumeration value="Research and Insight"/>
          <xsd:enumeration value="Products / Resources"/>
        </xsd:restriction>
      </xsd:simpleType>
    </xsd:element>
    <xsd:element name="SubFolder" ma:index="21" nillable="true" ma:displayName="Topic" ma:description="What overall topic does this file belong under? - A tag audit is currently ongoing, currently available tags are not representative of the final selection." ma:format="Dropdown" ma:internalName="SubFolder">
      <xsd:complexType>
        <xsd:complexContent>
          <xsd:extension base="dms:MultiChoice">
            <xsd:sequence>
              <xsd:element name="Value" maxOccurs="unbounded" minOccurs="0" nillable="true">
                <xsd:simpleType>
                  <xsd:restriction base="dms:Choice">
                    <xsd:enumeration value="-Apps"/>
                    <xsd:enumeration value="-Kindness"/>
                    <xsd:enumeration value="-Climate Change"/>
                    <xsd:enumeration value="-Curriculum"/>
                    <xsd:enumeration value="-Loneliness"/>
                    <xsd:enumeration value="-Disasters and Emergencies"/>
                    <xsd:enumeration value="-First Aid"/>
                    <xsd:enumeration value="-Refugees and Migration"/>
                    <xsd:enumeration value="-Empathy"/>
                    <xsd:enumeration value="-Pedagogy"/>
                    <xsd:enumeration value="-Agile"/>
                    <xsd:enumeration value="-Support Centre"/>
                    <xsd:enumeration value="-Recruitment and Development"/>
                    <xsd:enumeration value="-Volunteers"/>
                    <xsd:enumeration value="-Ways of Working"/>
                    <xsd:enumeration value="-Conflict"/>
                    <xsd:enumeration value="-Marketing Tools"/>
                    <xsd:enumeration value="-Preparedness"/>
                    <xsd:enumeration value="-Returning to Face to Face"/>
                    <xsd:enumeration value="-Handovers"/>
                    <xsd:enumeration value="-Wellbeing"/>
                    <xsd:enumeration value="-Equality Diversity and Inclusion (EDI)"/>
                    <xsd:enumeration value="- Adapt and Recover"/>
                    <xsd:enumeration value="-Health inequalities"/>
                    <xsd:enumeration value="-Education Standards"/>
                    <xsd:enumeration value="-Respect"/>
                  </xsd:restriction>
                </xsd:simpleType>
              </xsd:element>
            </xsd:sequence>
          </xsd:extension>
        </xsd:complexContent>
      </xsd:complexType>
    </xsd:element>
    <xsd:element name="Archive" ma:index="22" nillable="true" ma:displayName="Archive" ma:default="0" ma:description="If yes is selected the file will be archived and no longer appear in the general view. It will instead appear in the archive view." ma:format="Dropdown" ma:indexed="true" ma:internalName="Archive">
      <xsd:simpleType>
        <xsd:restriction base="dms:Boolean"/>
      </xsd:simpleType>
    </xsd:element>
    <xsd:element name="Subfolder2" ma:index="23" nillable="true" ma:displayName="Project" ma:description="Which Product or Project does this file relate to? - A tag audit is currently ongoing, currently available tags are not representative of the final selection." ma:format="Dropdown" ma:internalName="Subfolder2">
      <xsd:complexType>
        <xsd:complexContent>
          <xsd:extension base="dms:MultiChoice">
            <xsd:sequence>
              <xsd:element name="Value" maxOccurs="unbounded" minOccurs="0" nillable="true">
                <xsd:simpleType>
                  <xsd:restriction base="dms:Choice">
                    <xsd:enumeration value="-Drugs and Alcohol"/>
                    <xsd:enumeration value="-First Aid Champions"/>
                    <xsd:enumeration value="-Homelessness"/>
                    <xsd:enumeration value="-Knife Crime"/>
                    <xsd:enumeration value="-Lifescan"/>
                    <xsd:enumeration value="-Museums and Archives Posters"/>
                    <xsd:enumeration value="-Older People"/>
                    <xsd:enumeration value="-Sprint"/>
                    <xsd:enumeration value="-Summer of Kindness"/>
                    <xsd:enumeration value="-Training Programmes"/>
                    <xsd:enumeration value="-Bitesize"/>
                    <xsd:enumeration value="-Life Live It"/>
                    <xsd:enumeration value="-Global Disaster Preparedness Centre"/>
                    <xsd:enumeration value="-Not on Sunday"/>
                    <xsd:enumeration value="-World First Aid Day"/>
                    <xsd:enumeration value="-EveryDay First Aid"/>
                    <xsd:enumeration value="-EDI Working Group"/>
                    <xsd:enumeration value="-Scouts"/>
                    <xsd:enumeration value="-Vaccine Voices"/>
                    <xsd:enumeration value="-Refugee Week"/>
                    <xsd:enumeration value="-Newsthink"/>
                    <xsd:enumeration value="-Black Lives Matter"/>
                    <xsd:enumeration value="-Online Teaching Resource"/>
                    <xsd:enumeration value="-Education Standards"/>
                    <xsd:enumeration value="-Co-production"/>
                    <xsd:enumeration value="-Face to Face"/>
                    <xsd:enumeration value="Coping with challenges"/>
                    <xsd:enumeration value="Quality Assurance"/>
                  </xsd:restriction>
                </xsd:simpleType>
              </xsd:element>
            </xsd:sequence>
          </xsd:extension>
        </xsd:complexContent>
      </xsd:complexType>
    </xsd:element>
    <xsd:element name="Status" ma:index="24" nillable="true" ma:displayName="Status" ma:description="To show which of the documents reflects the final live product, and which are just drafts or supported development of product" ma:format="Dropdown" ma:internalName="Status">
      <xsd:simpleType>
        <xsd:union memberTypes="dms:Text">
          <xsd:simpleType>
            <xsd:restriction base="dms:Choice">
              <xsd:enumeration value="Live"/>
              <xsd:enumeration value="In review"/>
              <xsd:enumeration value="Draft"/>
              <xsd:enumeration value="Supporting documents"/>
              <xsd:enumeration value="Non GDPR Compliant"/>
            </xsd:restriction>
          </xsd:simpleType>
        </xsd:union>
      </xsd:simpleType>
    </xsd:element>
    <xsd:element name="GDPRnonCompliancedate" ma:index="25" nillable="true" ma:displayName="GDPR non Compliance date" ma:format="DateOnly" ma:indexed="true" ma:internalName="GDPRnonCompliancedate">
      <xsd:simpleType>
        <xsd:restriction base="dms:DateTime"/>
      </xsd:simpleType>
    </xsd:element>
    <xsd:element name="Misc_x002e_" ma:index="26" nillable="true" ma:displayName="Misc. " ma:description="After the file has been tagged under Topic and Project, this column is for any further description to be added. Please avoid acronyms where possible. " ma:format="Dropdown" ma:internalName="Misc_x002e_">
      <xsd:complexType>
        <xsd:complexContent>
          <xsd:extension base="dms:MultiChoice">
            <xsd:sequence>
              <xsd:element name="Value" maxOccurs="unbounded" minOccurs="0" nillable="true">
                <xsd:simpleType>
                  <xsd:restriction base="dms:Choice">
                    <xsd:enumeration value="Business Case"/>
                    <xsd:enumeration value="-Covid-19"/>
                    <xsd:enumeration value="-Comms Plans"/>
                    <xsd:enumeration value="-Creative"/>
                    <xsd:enumeration value="-Direct Delivery"/>
                    <xsd:enumeration value="-Discrimination"/>
                    <xsd:enumeration value="-Diversity"/>
                    <xsd:enumeration value="-Evaluation"/>
                    <xsd:enumeration value="-GDPR"/>
                    <xsd:enumeration value="-Guidance"/>
                    <xsd:enumeration value="-Induction"/>
                    <xsd:enumeration value="-Minutes"/>
                    <xsd:enumeration value="-Partnerships"/>
                    <xsd:enumeration value="-Printed Pack"/>
                    <xsd:enumeration value="-Retrospective"/>
                    <xsd:enumeration value="-Analysis"/>
                    <xsd:enumeration value="-21 Day Challenge"/>
                    <xsd:enumeration value="-Bookings"/>
                    <xsd:enumeration value="-Competitor Landscape"/>
                    <xsd:enumeration value="-Advocacy"/>
                    <xsd:enumeration value="-Style Guide"/>
                    <xsd:enumeration value="-Engagement"/>
                    <xsd:enumeration value="-Impact Assessment"/>
                    <xsd:enumeration value="-Evidence"/>
                    <xsd:enumeration value="-Kick-off"/>
                    <xsd:enumeration value="-Forms"/>
                    <xsd:enumeration value="-Kids Kits Cards"/>
                    <xsd:enumeration value="-Icons"/>
                    <xsd:enumeration value="-Intern"/>
                    <xsd:enumeration value="-Introduction"/>
                    <xsd:enumeration value="-July 2020 survey"/>
                    <xsd:enumeration value="-Lunch and Learn"/>
                    <xsd:enumeration value="-Visuals and Artwork"/>
                    <xsd:enumeration value="-Pilot"/>
                    <xsd:enumeration value="-Primary School"/>
                    <xsd:enumeration value="-Project Board"/>
                    <xsd:enumeration value="-React"/>
                    <xsd:enumeration value="-Recover"/>
                    <xsd:enumeration value="-Reflect"/>
                    <xsd:enumeration value="-Reporting"/>
                    <xsd:enumeration value="-Risk Assessments"/>
                    <xsd:enumeration value="-Secondary School"/>
                    <xsd:enumeration value="-Skill Guide"/>
                    <xsd:enumeration value="-Comms"/>
                    <xsd:enumeration value="-Content"/>
                    <xsd:enumeration value="-Other"/>
                    <xsd:enumeration value="-Welsh Language"/>
                    <xsd:enumeration value="-Sticker"/>
                    <xsd:enumeration value="-Minutes"/>
                    <xsd:enumeration value="-Template"/>
                    <xsd:enumeration value="-User Workshop"/>
                    <xsd:enumeration value="-Project Management"/>
                    <xsd:enumeration value="-Baby and Child"/>
                    <xsd:enumeration value="-E-mails"/>
                    <xsd:enumeration value="-Photos"/>
                    <xsd:enumeration value="-Video"/>
                    <xsd:enumeration value="Leaflet"/>
                  </xsd:restriction>
                </xsd:simpleType>
              </xsd:element>
            </xsd:sequence>
          </xsd:extension>
        </xsd:complexContent>
      </xsd:complex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15167c16-a890-4d0e-8066-19c144e748d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rchive xmlns="7aff5d3a-ac69-412e-8e86-2dc83d63a9de">false</Archive>
    <Area xmlns="7aff5d3a-ac69-412e-8e86-2dc83d63a9de">Youth Portfolio</Area>
    <GDPRnonCompliancedate xmlns="7aff5d3a-ac69-412e-8e86-2dc83d63a9de" xsi:nil="true"/>
    <HighLevelFolder xmlns="7aff5d3a-ac69-412e-8e86-2dc83d63a9de">Products</HighLevelFolder>
    <Subfolder2 xmlns="7aff5d3a-ac69-412e-8e86-2dc83d63a9de" xsi:nil="true"/>
    <SubFolder xmlns="7aff5d3a-ac69-412e-8e86-2dc83d63a9de" xsi:nil="true"/>
    <Misc_x002e_ xmlns="7aff5d3a-ac69-412e-8e86-2dc83d63a9de" xsi:nil="true"/>
    <lcf76f155ced4ddcb4097134ff3c332f xmlns="7aff5d3a-ac69-412e-8e86-2dc83d63a9de">
      <Terms xmlns="http://schemas.microsoft.com/office/infopath/2007/PartnerControls"/>
    </lcf76f155ced4ddcb4097134ff3c332f>
    <Status xmlns="7aff5d3a-ac69-412e-8e86-2dc83d63a9de" xsi:nil="true"/>
  </documentManagement>
</p:properties>
</file>

<file path=customXml/itemProps1.xml><?xml version="1.0" encoding="utf-8"?>
<ds:datastoreItem xmlns:ds="http://schemas.openxmlformats.org/officeDocument/2006/customXml" ds:itemID="{6FFA70A6-7A4C-48FE-8472-DA43CA2643AA}"/>
</file>

<file path=customXml/itemProps2.xml><?xml version="1.0" encoding="utf-8"?>
<ds:datastoreItem xmlns:ds="http://schemas.openxmlformats.org/officeDocument/2006/customXml" ds:itemID="{506F91B0-1A12-480D-962A-431E073C46E6}"/>
</file>

<file path=customXml/itemProps3.xml><?xml version="1.0" encoding="utf-8"?>
<ds:datastoreItem xmlns:ds="http://schemas.openxmlformats.org/officeDocument/2006/customXml" ds:itemID="{741E877C-9286-48C4-8CA7-1508A25E1887}"/>
</file>

<file path=docProps/app.xml><?xml version="1.0" encoding="utf-8"?>
<Properties xmlns="http://schemas.openxmlformats.org/officeDocument/2006/extended-properties" xmlns:vt="http://schemas.openxmlformats.org/officeDocument/2006/docPropsVTypes">
  <TotalTime>0</TotalTime>
  <Words>2350</Words>
  <Application>Microsoft Office PowerPoint</Application>
  <PresentationFormat>Widescreen</PresentationFormat>
  <Paragraphs>225</Paragraphs>
  <Slides>18</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Calibri</vt:lpstr>
      <vt:lpstr>Calibri Light</vt:lpstr>
      <vt:lpstr>HelveticaNeueLT Pro 45 Lt</vt:lpstr>
      <vt:lpstr>HelveticaNeueLT Pro 55 Roman</vt:lpstr>
      <vt:lpstr>HelveticaNeueLT Pro 65 Md</vt:lpstr>
      <vt:lpstr>Ink Free</vt:lpstr>
      <vt:lpstr>System Font Regular</vt:lpstr>
      <vt:lpstr>Office Theme 2013 - 2022</vt:lpstr>
      <vt:lpstr>1_Office Theme</vt:lpstr>
      <vt:lpstr>Instructions</vt:lpstr>
      <vt:lpstr>Screensaver</vt:lpstr>
      <vt:lpstr>Take a pause</vt:lpstr>
      <vt:lpstr>Objective</vt:lpstr>
      <vt:lpstr>Big question</vt:lpstr>
      <vt:lpstr>What is eco-anxiety?</vt:lpstr>
      <vt:lpstr>Coping with eco-anxiety</vt:lpstr>
      <vt:lpstr>What about you?</vt:lpstr>
      <vt:lpstr>Outline a flower</vt:lpstr>
      <vt:lpstr>Helping Hand</vt:lpstr>
      <vt:lpstr>Big question</vt:lpstr>
      <vt:lpstr>Thank you</vt:lpstr>
      <vt:lpstr>Resources and Support-</vt:lpstr>
      <vt:lpstr>Where to find more information</vt:lpstr>
      <vt:lpstr>Where to find hopeful stories</vt:lpstr>
      <vt:lpstr>Where to find more information</vt:lpstr>
      <vt:lpstr>Sources of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2023-06-15T10:45:44Z</dcterms:created>
  <dcterms:modified xsi:type="dcterms:W3CDTF">2023-06-15T10:45:49Z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
  </property>
  <property fmtid="{D5CDD505-2E9C-101B-9397-08002B2CF9AE}" pid="3" name="BRC-Classification">
    <vt:lpwstr/>
  </property>
  <property fmtid="{D5CDD505-2E9C-101B-9397-08002B2CF9AE}" pid="4" name="MediaServiceImageTags">
    <vt:lpwstr/>
  </property>
  <property fmtid="{D5CDD505-2E9C-101B-9397-08002B2CF9AE}" pid="5" name="ContentTypeId">
    <vt:lpwstr>0x0101002470018B266A524D8C6ED64754E3AA0C</vt:lpwstr>
  </property>
  <property fmtid="{D5CDD505-2E9C-101B-9397-08002B2CF9AE}" pid="6" name="ItemRetentionFormula">
    <vt:lpwstr/>
  </property>
  <property fmtid="{D5CDD505-2E9C-101B-9397-08002B2CF9AE}" pid="7" name="b5bd0e747d9243cdba6014139b7d7e8a">
    <vt:lpwstr/>
  </property>
  <property fmtid="{D5CDD505-2E9C-101B-9397-08002B2CF9AE}" pid="8" name="BRC_x002d_Classification">
    <vt:lpwstr/>
  </property>
  <property fmtid="{D5CDD505-2E9C-101B-9397-08002B2CF9AE}" pid="9" name="TaxCatchAll">
    <vt:lpwstr/>
  </property>
</Properties>
</file>