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 id="2147483660" r:id="rId2"/>
    <p:sldMasterId id="2147483648" r:id="rId3"/>
  </p:sldMasterIdLst>
  <p:notesMasterIdLst>
    <p:notesMasterId r:id="rId26"/>
  </p:notesMasterIdLst>
  <p:sldIdLst>
    <p:sldId id="276" r:id="rId4"/>
    <p:sldId id="449" r:id="rId5"/>
    <p:sldId id="445" r:id="rId6"/>
    <p:sldId id="461" r:id="rId7"/>
    <p:sldId id="448" r:id="rId8"/>
    <p:sldId id="460" r:id="rId9"/>
    <p:sldId id="430" r:id="rId10"/>
    <p:sldId id="439" r:id="rId11"/>
    <p:sldId id="474" r:id="rId12"/>
    <p:sldId id="432" r:id="rId13"/>
    <p:sldId id="463" r:id="rId14"/>
    <p:sldId id="311" r:id="rId15"/>
    <p:sldId id="464" r:id="rId16"/>
    <p:sldId id="293" r:id="rId17"/>
    <p:sldId id="465" r:id="rId18"/>
    <p:sldId id="475" r:id="rId19"/>
    <p:sldId id="429" r:id="rId20"/>
    <p:sldId id="476" r:id="rId21"/>
    <p:sldId id="477" r:id="rId22"/>
    <p:sldId id="466" r:id="rId23"/>
    <p:sldId id="390" r:id="rId24"/>
    <p:sldId id="4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E2A24"/>
    <a:srgbClr val="D2232A"/>
    <a:srgbClr val="FBE5D6"/>
    <a:srgbClr val="E9535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D5A910-796C-493A-8D02-034591E5AFA4}" v="11" dt="2023-06-15T10:44:08.1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74853" autoAdjust="0"/>
  </p:normalViewPr>
  <p:slideViewPr>
    <p:cSldViewPr snapToGrid="0">
      <p:cViewPr varScale="1">
        <p:scale>
          <a:sx n="50" d="100"/>
          <a:sy n="50" d="100"/>
        </p:scale>
        <p:origin x="532" y="152"/>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36"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 Id="rId35" Type="http://schemas.openxmlformats.org/officeDocument/2006/relationships/customXml" Target="../customXml/item2.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EA6F9-B01D-4E45-A83A-17786AFBF29B}" type="datetimeFigureOut">
              <a:rPr lang="en-GB" smtClean="0"/>
              <a:t>15/06/2023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AA0278-688E-42E3-937F-2133A26C00E2}" type="slidenum">
              <a:rPr lang="en-GB" smtClean="0"/>
              <a:t>‹#›</a:t>
            </a:fld>
            <a:endParaRPr lang="en-GB"/>
          </a:p>
        </p:txBody>
      </p:sp>
    </p:spTree>
    <p:extLst>
      <p:ext uri="{BB962C8B-B14F-4D97-AF65-F5344CB8AC3E}">
        <p14:creationId xmlns:p14="http://schemas.microsoft.com/office/powerpoint/2010/main" val="1634859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a video isn’t appropriate for your learners, encourage them to write a script and practise with a partner instead. See slide 9 for a range of ways learners can share what they have learned.</a:t>
            </a:r>
          </a:p>
          <a:p>
            <a:pPr algn="l"/>
            <a:r>
              <a:rPr lang="en-GB" sz="1200" b="0" i="0" u="none" strike="noStrike" baseline="0">
                <a:latin typeface="Arial" panose="020B0604020202020204" pitchFamily="34" charset="0"/>
              </a:rPr>
              <a:t>As Weather Together is about emergencies, it has the potential to affect learners who have been</a:t>
            </a:r>
          </a:p>
          <a:p>
            <a:pPr algn="l"/>
            <a:r>
              <a:rPr lang="en-GB" sz="1200" b="0" i="0" u="none" strike="noStrike" baseline="0">
                <a:latin typeface="Arial" panose="020B0604020202020204" pitchFamily="34" charset="0"/>
              </a:rPr>
              <a:t>impacted by trauma in their lives. This trauma may have been related to an emergency event, or it may</a:t>
            </a:r>
          </a:p>
          <a:p>
            <a:pPr algn="l"/>
            <a:r>
              <a:rPr lang="en-GB" sz="1200" b="0" i="0" u="none" strike="noStrike" baseline="0">
                <a:latin typeface="Arial" panose="020B0604020202020204" pitchFamily="34" charset="0"/>
              </a:rPr>
              <a:t>relate to something else. Careful consideration should be given before deciding to ask learners to share</a:t>
            </a:r>
          </a:p>
          <a:p>
            <a:pPr algn="l"/>
            <a:r>
              <a:rPr lang="en-GB" sz="1200" b="0" i="0" u="none" strike="noStrike" baseline="0">
                <a:latin typeface="Arial" panose="020B0604020202020204" pitchFamily="34" charset="0"/>
              </a:rPr>
              <a:t>their personal feelings about past or future emergencies or traumas. If a learner brings up personal</a:t>
            </a:r>
          </a:p>
          <a:p>
            <a:pPr algn="l"/>
            <a:r>
              <a:rPr lang="en-GB" sz="1200" b="0" i="0" u="none" strike="noStrike" baseline="0">
                <a:latin typeface="Arial" panose="020B0604020202020204" pitchFamily="34" charset="0"/>
              </a:rPr>
              <a:t>feelings, you could validate their feelings and then redirect them back to the discussion or activity.</a:t>
            </a:r>
          </a:p>
          <a:p>
            <a:pPr algn="l"/>
            <a:r>
              <a:rPr lang="en-GB"/>
              <a:t>Please always refer to your organisation’s safeguarding policy should you have any concerns about learner wellbeing.</a:t>
            </a:r>
          </a:p>
          <a:p>
            <a:endParaRPr lang="en-GB"/>
          </a:p>
        </p:txBody>
      </p:sp>
      <p:sp>
        <p:nvSpPr>
          <p:cNvPr id="4" name="Slide Number Placeholder 3"/>
          <p:cNvSpPr>
            <a:spLocks noGrp="1"/>
          </p:cNvSpPr>
          <p:nvPr>
            <p:ph type="sldNum" sz="quarter" idx="5"/>
          </p:nvPr>
        </p:nvSpPr>
        <p:spPr/>
        <p:txBody>
          <a:bodyPr/>
          <a:lstStyle/>
          <a:p>
            <a:fld id="{87AA0278-688E-42E3-937F-2133A26C00E2}" type="slidenum">
              <a:rPr lang="en-GB" smtClean="0"/>
              <a:t>1</a:t>
            </a:fld>
            <a:endParaRPr lang="en-GB"/>
          </a:p>
        </p:txBody>
      </p:sp>
    </p:spTree>
    <p:extLst>
      <p:ext uri="{BB962C8B-B14F-4D97-AF65-F5344CB8AC3E}">
        <p14:creationId xmlns:p14="http://schemas.microsoft.com/office/powerpoint/2010/main" val="966023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may need to adjust this slide depending on your learners and organisation’s policies.</a:t>
            </a:r>
          </a:p>
          <a:p>
            <a:r>
              <a:rPr lang="en-GB"/>
              <a:t>Review the slide as a class and invite learners to discuss how they will share their learning about eco-anxiety.</a:t>
            </a:r>
          </a:p>
          <a:p>
            <a:r>
              <a:rPr lang="en-GB"/>
              <a:t>Remind learners to use their Weather Together award tracker’s when they share their learning at home.</a:t>
            </a:r>
          </a:p>
          <a:p>
            <a:r>
              <a:rPr lang="en-GB"/>
              <a:t>You could invite learners to think of their own ways to share their learning. Discuss these as a group and come up with your own list.</a:t>
            </a:r>
          </a:p>
        </p:txBody>
      </p:sp>
      <p:sp>
        <p:nvSpPr>
          <p:cNvPr id="4" name="Slide Number Placeholder 3"/>
          <p:cNvSpPr>
            <a:spLocks noGrp="1"/>
          </p:cNvSpPr>
          <p:nvPr>
            <p:ph type="sldNum" sz="quarter" idx="5"/>
          </p:nvPr>
        </p:nvSpPr>
        <p:spPr/>
        <p:txBody>
          <a:bodyPr/>
          <a:lstStyle/>
          <a:p>
            <a:fld id="{87AA0278-688E-42E3-937F-2133A26C00E2}" type="slidenum">
              <a:rPr lang="en-GB" smtClean="0"/>
              <a:t>10</a:t>
            </a:fld>
            <a:endParaRPr lang="en-GB"/>
          </a:p>
        </p:txBody>
      </p:sp>
    </p:spTree>
    <p:extLst>
      <p:ext uri="{BB962C8B-B14F-4D97-AF65-F5344CB8AC3E}">
        <p14:creationId xmlns:p14="http://schemas.microsoft.com/office/powerpoint/2010/main" val="3191849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 this as homework. A way for learners to take their learning beyond the classroom.</a:t>
            </a:r>
          </a:p>
          <a:p>
            <a:r>
              <a:rPr lang="en-GB"/>
              <a:t>You may need to encourage older learners to engage by explaining this can be used to support applications. It is a way of showing learners they have supported their community.</a:t>
            </a:r>
          </a:p>
        </p:txBody>
      </p:sp>
      <p:sp>
        <p:nvSpPr>
          <p:cNvPr id="4" name="Slide Number Placeholder 3"/>
          <p:cNvSpPr>
            <a:spLocks noGrp="1"/>
          </p:cNvSpPr>
          <p:nvPr>
            <p:ph type="sldNum" sz="quarter" idx="5"/>
          </p:nvPr>
        </p:nvSpPr>
        <p:spPr/>
        <p:txBody>
          <a:bodyPr/>
          <a:lstStyle/>
          <a:p>
            <a:fld id="{87AA0278-688E-42E3-937F-2133A26C00E2}" type="slidenum">
              <a:rPr lang="en-GB" smtClean="0"/>
              <a:t>11</a:t>
            </a:fld>
            <a:endParaRPr lang="en-GB"/>
          </a:p>
        </p:txBody>
      </p:sp>
    </p:spTree>
    <p:extLst>
      <p:ext uri="{BB962C8B-B14F-4D97-AF65-F5344CB8AC3E}">
        <p14:creationId xmlns:p14="http://schemas.microsoft.com/office/powerpoint/2010/main" val="1142956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7AA0278-688E-42E3-937F-2133A26C00E2}" type="slidenum">
              <a:rPr lang="en-GB" smtClean="0"/>
              <a:t>12</a:t>
            </a:fld>
            <a:endParaRPr lang="en-GB"/>
          </a:p>
        </p:txBody>
      </p:sp>
    </p:spTree>
    <p:extLst>
      <p:ext uri="{BB962C8B-B14F-4D97-AF65-F5344CB8AC3E}">
        <p14:creationId xmlns:p14="http://schemas.microsoft.com/office/powerpoint/2010/main" val="219682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7AA0278-688E-42E3-937F-2133A26C00E2}" type="slidenum">
              <a:rPr lang="en-GB" smtClean="0"/>
              <a:t>13</a:t>
            </a:fld>
            <a:endParaRPr lang="en-GB"/>
          </a:p>
        </p:txBody>
      </p:sp>
    </p:spTree>
    <p:extLst>
      <p:ext uri="{BB962C8B-B14F-4D97-AF65-F5344CB8AC3E}">
        <p14:creationId xmlns:p14="http://schemas.microsoft.com/office/powerpoint/2010/main" val="2178648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learners to think of 1 example of something they will do for themselves and others and discuss this with a partner before sharing with the group.</a:t>
            </a:r>
          </a:p>
        </p:txBody>
      </p:sp>
      <p:sp>
        <p:nvSpPr>
          <p:cNvPr id="4" name="Slide Number Placeholder 3"/>
          <p:cNvSpPr>
            <a:spLocks noGrp="1"/>
          </p:cNvSpPr>
          <p:nvPr>
            <p:ph type="sldNum" sz="quarter" idx="5"/>
          </p:nvPr>
        </p:nvSpPr>
        <p:spPr/>
        <p:txBody>
          <a:bodyPr/>
          <a:lstStyle/>
          <a:p>
            <a:fld id="{87AA0278-688E-42E3-937F-2133A26C00E2}" type="slidenum">
              <a:rPr lang="en-GB" smtClean="0"/>
              <a:t>14</a:t>
            </a:fld>
            <a:endParaRPr lang="en-GB"/>
          </a:p>
        </p:txBody>
      </p:sp>
    </p:spTree>
    <p:extLst>
      <p:ext uri="{BB962C8B-B14F-4D97-AF65-F5344CB8AC3E}">
        <p14:creationId xmlns:p14="http://schemas.microsoft.com/office/powerpoint/2010/main" val="1066114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Encourage learners to discuss: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Segoe UI" panose="020B0502040204020203" pitchFamily="34" charset="0"/>
              </a:rPr>
              <a:t>How has your answer changed from the start of the activity?</a:t>
            </a:r>
            <a:endParaRPr lang="en-GB" sz="1200"/>
          </a:p>
          <a:p>
            <a:r>
              <a:rPr lang="en-GB" sz="1200">
                <a:effectLst/>
                <a:latin typeface="Segoe UI" panose="020B0502040204020203" pitchFamily="34" charset="0"/>
              </a:rPr>
              <a:t>How did you decide what information to include in your video? </a:t>
            </a:r>
          </a:p>
          <a:p>
            <a:r>
              <a:rPr lang="en-GB" sz="1200">
                <a:effectLst/>
                <a:latin typeface="Segoe UI" panose="020B0502040204020203" pitchFamily="34" charset="0"/>
              </a:rPr>
              <a:t>What did you prioritise or feel was important and why?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A0278-688E-42E3-937F-2133A26C00E2}"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6970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7AA0278-688E-42E3-937F-2133A26C00E2}" type="slidenum">
              <a:rPr lang="en-GB" smtClean="0"/>
              <a:t>17</a:t>
            </a:fld>
            <a:endParaRPr lang="en-GB"/>
          </a:p>
        </p:txBody>
      </p:sp>
    </p:spTree>
    <p:extLst>
      <p:ext uri="{BB962C8B-B14F-4D97-AF65-F5344CB8AC3E}">
        <p14:creationId xmlns:p14="http://schemas.microsoft.com/office/powerpoint/2010/main" val="755391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7AA0278-688E-42E3-937F-2133A26C00E2}" type="slidenum">
              <a:rPr lang="en-GB" smtClean="0"/>
              <a:t>18</a:t>
            </a:fld>
            <a:endParaRPr lang="en-GB"/>
          </a:p>
        </p:txBody>
      </p:sp>
    </p:spTree>
    <p:extLst>
      <p:ext uri="{BB962C8B-B14F-4D97-AF65-F5344CB8AC3E}">
        <p14:creationId xmlns:p14="http://schemas.microsoft.com/office/powerpoint/2010/main" val="2936213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7AA0278-688E-42E3-937F-2133A26C00E2}" type="slidenum">
              <a:rPr lang="en-GB" smtClean="0"/>
              <a:t>19</a:t>
            </a:fld>
            <a:endParaRPr lang="en-GB"/>
          </a:p>
        </p:txBody>
      </p:sp>
    </p:spTree>
    <p:extLst>
      <p:ext uri="{BB962C8B-B14F-4D97-AF65-F5344CB8AC3E}">
        <p14:creationId xmlns:p14="http://schemas.microsoft.com/office/powerpoint/2010/main" val="1666349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7AA0278-688E-42E3-937F-2133A26C00E2}" type="slidenum">
              <a:rPr lang="en-GB" smtClean="0"/>
              <a:t>20</a:t>
            </a:fld>
            <a:endParaRPr lang="en-GB"/>
          </a:p>
        </p:txBody>
      </p:sp>
    </p:spTree>
    <p:extLst>
      <p:ext uri="{BB962C8B-B14F-4D97-AF65-F5344CB8AC3E}">
        <p14:creationId xmlns:p14="http://schemas.microsoft.com/office/powerpoint/2010/main" val="165496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a screen saver which you could use while settling the group.</a:t>
            </a:r>
          </a:p>
        </p:txBody>
      </p:sp>
      <p:sp>
        <p:nvSpPr>
          <p:cNvPr id="4" name="Slide Number Placeholder 3"/>
          <p:cNvSpPr>
            <a:spLocks noGrp="1"/>
          </p:cNvSpPr>
          <p:nvPr>
            <p:ph type="sldNum" sz="quarter" idx="5"/>
          </p:nvPr>
        </p:nvSpPr>
        <p:spPr/>
        <p:txBody>
          <a:bodyPr/>
          <a:lstStyle/>
          <a:p>
            <a:fld id="{87AA0278-688E-42E3-937F-2133A26C00E2}" type="slidenum">
              <a:rPr lang="en-GB" smtClean="0"/>
              <a:t>2</a:t>
            </a:fld>
            <a:endParaRPr lang="en-GB"/>
          </a:p>
        </p:txBody>
      </p:sp>
    </p:spTree>
    <p:extLst>
      <p:ext uri="{BB962C8B-B14F-4D97-AF65-F5344CB8AC3E}">
        <p14:creationId xmlns:p14="http://schemas.microsoft.com/office/powerpoint/2010/main" val="1308580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 this slide to signpost learners on to further support for challenges they may be facing and need help with. </a:t>
            </a:r>
          </a:p>
        </p:txBody>
      </p:sp>
      <p:sp>
        <p:nvSpPr>
          <p:cNvPr id="4" name="Slide Number Placeholder 3"/>
          <p:cNvSpPr>
            <a:spLocks noGrp="1"/>
          </p:cNvSpPr>
          <p:nvPr>
            <p:ph type="sldNum" sz="quarter" idx="5"/>
          </p:nvPr>
        </p:nvSpPr>
        <p:spPr/>
        <p:txBody>
          <a:bodyPr/>
          <a:lstStyle/>
          <a:p>
            <a:fld id="{388E93AE-D119-4996-8223-47E80B84AD5C}" type="slidenum">
              <a:rPr lang="en-GB" smtClean="0"/>
              <a:t>21</a:t>
            </a:fld>
            <a:endParaRPr lang="en-GB"/>
          </a:p>
        </p:txBody>
      </p:sp>
    </p:spTree>
    <p:extLst>
      <p:ext uri="{BB962C8B-B14F-4D97-AF65-F5344CB8AC3E}">
        <p14:creationId xmlns:p14="http://schemas.microsoft.com/office/powerpoint/2010/main" val="1074423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FCEE5E9-09BF-49CC-8B49-60464F9E0A86}" type="slidenum">
              <a:rPr lang="en-GB" smtClean="0"/>
              <a:t>22</a:t>
            </a:fld>
            <a:endParaRPr lang="en-GB"/>
          </a:p>
        </p:txBody>
      </p:sp>
    </p:spTree>
    <p:extLst>
      <p:ext uri="{BB962C8B-B14F-4D97-AF65-F5344CB8AC3E}">
        <p14:creationId xmlns:p14="http://schemas.microsoft.com/office/powerpoint/2010/main" val="2406592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to learners that it can be emotionally challenging to learn about weather emergencies. It can help us cope if we take a pause and notice how these emotions are making us feel. Encourage learners to use this exercise regularly, whenever they are feeling overwhelmed</a:t>
            </a:r>
          </a:p>
          <a:p>
            <a:r>
              <a:rPr lang="en-GB"/>
              <a:t>You can explain that it can be distressing to listen to other’s experience of the challenges they’re facing, especially if we have similar experiences and challenges. A way of coping with this is to take a pause. Remind learners this is a way of being kind to ourselves which is important. How our body feels matters.</a:t>
            </a:r>
          </a:p>
          <a:p>
            <a:r>
              <a:rPr lang="en-GB"/>
              <a:t>Prompt learners to move through the steps.</a:t>
            </a:r>
          </a:p>
          <a:p>
            <a:r>
              <a:rPr lang="en-GB"/>
              <a:t>Always give learners the option not to share how they are feeling, allow them just to think about it.</a:t>
            </a:r>
          </a:p>
          <a:p>
            <a:endParaRPr lang="en-GB"/>
          </a:p>
        </p:txBody>
      </p:sp>
      <p:sp>
        <p:nvSpPr>
          <p:cNvPr id="4" name="Slide Number Placeholder 3"/>
          <p:cNvSpPr>
            <a:spLocks noGrp="1"/>
          </p:cNvSpPr>
          <p:nvPr>
            <p:ph type="sldNum" sz="quarter" idx="5"/>
          </p:nvPr>
        </p:nvSpPr>
        <p:spPr/>
        <p:txBody>
          <a:bodyPr/>
          <a:lstStyle/>
          <a:p>
            <a:fld id="{87AA0278-688E-42E3-937F-2133A26C00E2}" type="slidenum">
              <a:rPr lang="en-GB" smtClean="0"/>
              <a:t>3</a:t>
            </a:fld>
            <a:endParaRPr lang="en-GB"/>
          </a:p>
        </p:txBody>
      </p:sp>
    </p:spTree>
    <p:extLst>
      <p:ext uri="{BB962C8B-B14F-4D97-AF65-F5344CB8AC3E}">
        <p14:creationId xmlns:p14="http://schemas.microsoft.com/office/powerpoint/2010/main" val="503152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Note: learners may feel anxiety in different ways, there is no right or wrong way to experience feelings. However, it may be important to distinguish between worry and anxiety. Worry is a temporary feeling which is usually caused by something specific. It doesn’t tend to be debilitating and will pass. Whereas, anxiety is a long-term, more generalised feeling. It can be debilitating and has greater effects on the body.</a:t>
            </a:r>
          </a:p>
          <a:p>
            <a:endParaRPr lang="en-GB"/>
          </a:p>
          <a:p>
            <a:endParaRPr lang="en-GB"/>
          </a:p>
        </p:txBody>
      </p:sp>
      <p:sp>
        <p:nvSpPr>
          <p:cNvPr id="4" name="Slide Number Placeholder 3"/>
          <p:cNvSpPr>
            <a:spLocks noGrp="1"/>
          </p:cNvSpPr>
          <p:nvPr>
            <p:ph type="sldNum" sz="quarter" idx="5"/>
          </p:nvPr>
        </p:nvSpPr>
        <p:spPr/>
        <p:txBody>
          <a:bodyPr/>
          <a:lstStyle/>
          <a:p>
            <a:fld id="{87AA0278-688E-42E3-937F-2133A26C00E2}" type="slidenum">
              <a:rPr lang="en-GB" smtClean="0"/>
              <a:t>4</a:t>
            </a:fld>
            <a:endParaRPr lang="en-GB"/>
          </a:p>
        </p:txBody>
      </p:sp>
    </p:spTree>
    <p:extLst>
      <p:ext uri="{BB962C8B-B14F-4D97-AF65-F5344CB8AC3E}">
        <p14:creationId xmlns:p14="http://schemas.microsoft.com/office/powerpoint/2010/main" val="932813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0" i="0" u="none" strike="noStrike">
                <a:solidFill>
                  <a:srgbClr val="000000"/>
                </a:solidFill>
                <a:effectLst/>
                <a:latin typeface="Calibri" panose="020F0502020204030204" pitchFamily="34" charset="0"/>
              </a:rPr>
              <a:t>Big questions are an assessment tool for educators and learners to demonstrate progress through an activity.</a:t>
            </a:r>
            <a:r>
              <a:rPr lang="en-US" sz="12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GB" sz="1200" b="0" i="0" u="none" strike="noStrike">
                <a:solidFill>
                  <a:srgbClr val="000000"/>
                </a:solidFill>
                <a:effectLst/>
                <a:latin typeface="Calibri" panose="020F0502020204030204" pitchFamily="34" charset="0"/>
              </a:rPr>
              <a:t>Share this slide with learners and give them a moment to reflect on the question.</a:t>
            </a:r>
            <a:r>
              <a:rPr lang="en-US" sz="12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GB" sz="1200" b="0" i="0" u="none" strike="noStrike">
                <a:solidFill>
                  <a:srgbClr val="000000"/>
                </a:solidFill>
                <a:effectLst/>
                <a:latin typeface="Calibri" panose="020F0502020204030204" pitchFamily="34" charset="0"/>
              </a:rPr>
              <a:t>Then, ask them to discuss with a partner before sharing their ideas with the group.</a:t>
            </a:r>
            <a:r>
              <a:rPr lang="en-US" sz="12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GB" sz="1200" b="0" i="0" u="none" strike="noStrike">
                <a:solidFill>
                  <a:srgbClr val="000000"/>
                </a:solidFill>
                <a:effectLst/>
                <a:latin typeface="Calibri" panose="020F0502020204030204" pitchFamily="34" charset="0"/>
              </a:rPr>
              <a:t>At this point in the activity, it is expected that learners may not have many ideas or know how to answer this question. </a:t>
            </a:r>
            <a:r>
              <a:rPr lang="en-US" sz="12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GB" sz="1200" b="0" i="0" u="none" strike="noStrike">
                <a:solidFill>
                  <a:srgbClr val="000000"/>
                </a:solidFill>
                <a:effectLst/>
                <a:latin typeface="Calibri" panose="020F0502020204030204" pitchFamily="34" charset="0"/>
              </a:rPr>
              <a:t>The question will be reviewed at the end of the activity. This is an opportunity for learners to see how much progress they’ve made and how many more ideas they now have. </a:t>
            </a:r>
            <a:r>
              <a:rPr lang="en-US" sz="12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GB" sz="1200" b="0" i="0">
                <a:solidFill>
                  <a:srgbClr val="444444"/>
                </a:solidFill>
                <a:effectLst/>
                <a:latin typeface="Calibri" panose="020F0502020204030204" pitchFamily="34" charset="0"/>
              </a:rPr>
              <a:t>​</a:t>
            </a:r>
            <a:endParaRPr lang="en-GB" b="0" i="0">
              <a:solidFill>
                <a:srgbClr val="444444"/>
              </a:solidFill>
              <a:effectLst/>
              <a:latin typeface="Calibri" panose="020F0502020204030204" pitchFamily="34" charset="0"/>
            </a:endParaRPr>
          </a:p>
          <a:p>
            <a:pPr algn="l" rtl="0" fontAlgn="base"/>
            <a:r>
              <a:rPr lang="en-GB" sz="1200" b="0" i="0" u="none" strike="noStrike">
                <a:solidFill>
                  <a:srgbClr val="000000"/>
                </a:solidFill>
                <a:effectLst/>
                <a:latin typeface="Calibri" panose="020F0502020204030204" pitchFamily="34" charset="0"/>
              </a:rPr>
              <a:t>Note: learners may feel anxiety in different ways, there is no right or wrong way to experience feelings. However, it may be important to distinguish between worry and anxiety. Worry is a temporary feeling which is usually caused by something specific. It doesn’t tend to be debilitating and will pass. Whereas anxiety is a long-term, more generalised feeling. It can be debilitating and has greater effects on the body.</a:t>
            </a:r>
            <a:endParaRPr lang="en-US" b="0" i="0">
              <a:solidFill>
                <a:srgbClr val="444444"/>
              </a:solidFill>
              <a:effectLst/>
              <a:latin typeface="Calibri" panose="020F0502020204030204" pitchFamily="34" charset="0"/>
            </a:endParaRPr>
          </a:p>
          <a:p>
            <a:endParaRPr lang="en-GB"/>
          </a:p>
          <a:p>
            <a:pPr algn="l" rtl="0" fontAlgn="base"/>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A0278-688E-42E3-937F-2133A26C00E2}"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64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Note: learners may feel anxiety in different ways, there is no right or wrong way to experience feelings. However, it may be important to distinguish between worry and anxiety. Worry is a temporary feeling which is usually caused by something specific. It doesn’t tend to be debilitating and will pass. Whereas, anxiety is a long-term, more generalised feeling. It can be debilitating and has greater effects on the body.</a:t>
            </a:r>
          </a:p>
          <a:p>
            <a:endParaRPr lang="en-GB"/>
          </a:p>
        </p:txBody>
      </p:sp>
      <p:sp>
        <p:nvSpPr>
          <p:cNvPr id="4" name="Slide Number Placeholder 3"/>
          <p:cNvSpPr>
            <a:spLocks noGrp="1"/>
          </p:cNvSpPr>
          <p:nvPr>
            <p:ph type="sldNum" sz="quarter" idx="5"/>
          </p:nvPr>
        </p:nvSpPr>
        <p:spPr/>
        <p:txBody>
          <a:bodyPr/>
          <a:lstStyle/>
          <a:p>
            <a:fld id="{87AA0278-688E-42E3-937F-2133A26C00E2}" type="slidenum">
              <a:rPr lang="en-GB" smtClean="0"/>
              <a:t>6</a:t>
            </a:fld>
            <a:endParaRPr lang="en-GB"/>
          </a:p>
        </p:txBody>
      </p:sp>
    </p:spTree>
    <p:extLst>
      <p:ext uri="{BB962C8B-B14F-4D97-AF65-F5344CB8AC3E}">
        <p14:creationId xmlns:p14="http://schemas.microsoft.com/office/powerpoint/2010/main" val="1220207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Either share this slide with learners to support them in identifying a suitable audience, purpose and use.</a:t>
            </a:r>
          </a:p>
          <a:p>
            <a:r>
              <a:rPr lang="en-GB"/>
              <a:t>Alternatively, ask learners to work together in groups to select the audience, purpose and use that they think would be most suitable for their video. Encourage them to think about who they could target to have the most effect and who is likely to watch a video.</a:t>
            </a:r>
          </a:p>
        </p:txBody>
      </p:sp>
      <p:sp>
        <p:nvSpPr>
          <p:cNvPr id="4" name="Slide Number Placeholder 3"/>
          <p:cNvSpPr>
            <a:spLocks noGrp="1"/>
          </p:cNvSpPr>
          <p:nvPr>
            <p:ph type="sldNum" sz="quarter" idx="5"/>
          </p:nvPr>
        </p:nvSpPr>
        <p:spPr/>
        <p:txBody>
          <a:bodyPr/>
          <a:lstStyle/>
          <a:p>
            <a:fld id="{87AA0278-688E-42E3-937F-2133A26C00E2}" type="slidenum">
              <a:rPr lang="en-GB" smtClean="0"/>
              <a:t>7</a:t>
            </a:fld>
            <a:endParaRPr lang="en-GB"/>
          </a:p>
        </p:txBody>
      </p:sp>
    </p:spTree>
    <p:extLst>
      <p:ext uri="{BB962C8B-B14F-4D97-AF65-F5344CB8AC3E}">
        <p14:creationId xmlns:p14="http://schemas.microsoft.com/office/powerpoint/2010/main" val="1063916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can draft out their content by making a short and simple list of things they are going to say or show. This could include the key points they are going to cover in short form. Or they can use the eco-anxiety video script.</a:t>
            </a:r>
          </a:p>
          <a:p>
            <a:endParaRPr lang="en-GB" dirty="0">
              <a:cs typeface="Calibri"/>
            </a:endParaRPr>
          </a:p>
        </p:txBody>
      </p:sp>
      <p:sp>
        <p:nvSpPr>
          <p:cNvPr id="4" name="Slide Number Placeholder 3"/>
          <p:cNvSpPr>
            <a:spLocks noGrp="1"/>
          </p:cNvSpPr>
          <p:nvPr>
            <p:ph type="sldNum" sz="quarter" idx="5"/>
          </p:nvPr>
        </p:nvSpPr>
        <p:spPr/>
        <p:txBody>
          <a:bodyPr/>
          <a:lstStyle/>
          <a:p>
            <a:fld id="{87AA0278-688E-42E3-937F-2133A26C00E2}" type="slidenum">
              <a:rPr lang="en-GB" smtClean="0"/>
              <a:t>8</a:t>
            </a:fld>
            <a:endParaRPr lang="en-GB"/>
          </a:p>
        </p:txBody>
      </p:sp>
    </p:spTree>
    <p:extLst>
      <p:ext uri="{BB962C8B-B14F-4D97-AF65-F5344CB8AC3E}">
        <p14:creationId xmlns:p14="http://schemas.microsoft.com/office/powerpoint/2010/main" val="3643614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7AA0278-688E-42E3-937F-2133A26C00E2}" type="slidenum">
              <a:rPr lang="en-GB" smtClean="0"/>
              <a:t>9</a:t>
            </a:fld>
            <a:endParaRPr lang="en-GB"/>
          </a:p>
        </p:txBody>
      </p:sp>
    </p:spTree>
    <p:extLst>
      <p:ext uri="{BB962C8B-B14F-4D97-AF65-F5344CB8AC3E}">
        <p14:creationId xmlns:p14="http://schemas.microsoft.com/office/powerpoint/2010/main" val="3936179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7228-FFDC-433D-8482-4BC27938EFCF}"/>
              </a:ext>
            </a:extLst>
          </p:cNvPr>
          <p:cNvSpPr>
            <a:spLocks noGrp="1"/>
          </p:cNvSpPr>
          <p:nvPr>
            <p:ph type="ctrTitle"/>
          </p:nvPr>
        </p:nvSpPr>
        <p:spPr>
          <a:xfrm>
            <a:off x="1353312"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6C795E1-6F31-48D2-8ACF-BB94765DCA75}"/>
              </a:ext>
            </a:extLst>
          </p:cNvPr>
          <p:cNvSpPr>
            <a:spLocks noGrp="1"/>
          </p:cNvSpPr>
          <p:nvPr>
            <p:ph type="subTitle" idx="1"/>
          </p:nvPr>
        </p:nvSpPr>
        <p:spPr>
          <a:xfrm>
            <a:off x="1353312"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64859254"/>
      </p:ext>
    </p:extLst>
  </p:cSld>
  <p:clrMapOvr>
    <a:masterClrMapping/>
  </p:clrMapOvr>
  <p:extLst>
    <p:ext uri="{DCECCB84-F9BA-43D5-87BE-67443E8EF086}">
      <p15:sldGuideLst xmlns:p15="http://schemas.microsoft.com/office/powerpoint/2012/main">
        <p15:guide id="1" pos="70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9BC9F-D2AB-7B3E-1075-C1F64846414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286D5EB-CF3C-FAA6-ABB1-6E91476F204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09217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D2E625-496C-0E61-8D2F-14DC8DDEB649}"/>
              </a:ext>
            </a:extLst>
          </p:cNvPr>
          <p:cNvSpPr>
            <a:spLocks noGrp="1"/>
          </p:cNvSpPr>
          <p:nvPr>
            <p:ph type="title" orient="vert"/>
          </p:nvPr>
        </p:nvSpPr>
        <p:spPr>
          <a:xfrm>
            <a:off x="8514831"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C7E0064-6BBF-46F4-51CF-F08EC7C10542}"/>
              </a:ext>
            </a:extLst>
          </p:cNvPr>
          <p:cNvSpPr>
            <a:spLocks noGrp="1"/>
          </p:cNvSpPr>
          <p:nvPr>
            <p:ph type="body" orient="vert" idx="1"/>
          </p:nvPr>
        </p:nvSpPr>
        <p:spPr>
          <a:xfrm>
            <a:off x="62813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21634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86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8D7D-BD5F-4848-87E5-ADD1F4A6E5F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55690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uble - 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452670"/>
            <a:ext cx="1934005" cy="753567"/>
          </a:xfrm>
          <a:prstGeom prst="rect">
            <a:avLst/>
          </a:prstGeom>
        </p:spPr>
        <p:txBody>
          <a:bodyPr/>
          <a:lstStyle>
            <a:lvl1pPr>
              <a:defRPr sz="4267"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2"/>
          <p:cNvSpPr>
            <a:spLocks noGrp="1"/>
          </p:cNvSpPr>
          <p:nvPr>
            <p:ph sz="half" idx="1" hasCustomPrompt="1"/>
          </p:nvPr>
        </p:nvSpPr>
        <p:spPr>
          <a:xfrm>
            <a:off x="609600" y="1600201"/>
            <a:ext cx="5384800" cy="4525433"/>
          </a:xfrm>
          <a:prstGeom prst="rect">
            <a:avLst/>
          </a:prstGeom>
        </p:spPr>
        <p:txBody>
          <a:bodyPr/>
          <a:lstStyle>
            <a:lvl1pPr marL="380990" indent="-380990">
              <a:buClr>
                <a:srgbClr val="EE2A24"/>
              </a:buClr>
              <a:buFont typeface="Arial" panose="020B0604020202020204" pitchFamily="34" charset="0"/>
              <a:buChar char="­"/>
              <a:defRPr sz="24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endParaRPr lang="en-US" sz="2400" b="0" cap="none">
              <a:latin typeface="Arial" panose="020B0604020202020204" pitchFamily="34" charset="0"/>
              <a:cs typeface="Arial" panose="020B0604020202020204" pitchFamily="34" charset="0"/>
            </a:endParaRPr>
          </a:p>
          <a:p>
            <a:pPr lvl="0"/>
            <a:endParaRPr lang="en-GB"/>
          </a:p>
        </p:txBody>
      </p:sp>
      <p:sp>
        <p:nvSpPr>
          <p:cNvPr id="4" name="Content Placeholder 3"/>
          <p:cNvSpPr>
            <a:spLocks noGrp="1"/>
          </p:cNvSpPr>
          <p:nvPr>
            <p:ph sz="half" idx="2" hasCustomPrompt="1"/>
          </p:nvPr>
        </p:nvSpPr>
        <p:spPr>
          <a:xfrm>
            <a:off x="6197600" y="1600201"/>
            <a:ext cx="5384800" cy="4525433"/>
          </a:xfrm>
          <a:prstGeom prst="rect">
            <a:avLst/>
          </a:prstGeom>
        </p:spPr>
        <p:txBody>
          <a:bodyPr/>
          <a:lstStyle>
            <a:lvl1pPr marL="380990" indent="-380990">
              <a:buClr>
                <a:srgbClr val="EE2A24"/>
              </a:buClr>
              <a:buFont typeface="Arial" panose="020B0604020202020204" pitchFamily="34" charset="0"/>
              <a:buChar char="­"/>
              <a:defRPr sz="24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endParaRPr lang="en-US" sz="240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238640648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548681"/>
            <a:ext cx="1741984" cy="753567"/>
          </a:xfrm>
          <a:prstGeom prst="rect">
            <a:avLst/>
          </a:prstGeom>
        </p:spPr>
        <p:txBody>
          <a:bodyPr/>
          <a:lstStyle>
            <a:lvl1pPr>
              <a:defRPr sz="4267"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3"/>
          <p:cNvSpPr>
            <a:spLocks noGrp="1"/>
          </p:cNvSpPr>
          <p:nvPr>
            <p:ph sz="half" idx="2" hasCustomPrompt="1"/>
          </p:nvPr>
        </p:nvSpPr>
        <p:spPr>
          <a:xfrm>
            <a:off x="609600" y="1700809"/>
            <a:ext cx="10094912" cy="4424825"/>
          </a:xfrm>
          <a:prstGeom prst="rect">
            <a:avLst/>
          </a:prstGeom>
        </p:spPr>
        <p:txBody>
          <a:bodyPr/>
          <a:lstStyle>
            <a:lvl1pPr marL="380990" indent="-380990">
              <a:buClr>
                <a:srgbClr val="EE2A24"/>
              </a:buClr>
              <a:buFont typeface="Arial" panose="020B0604020202020204" pitchFamily="34" charset="0"/>
              <a:buChar char="­"/>
              <a:defRPr sz="24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endParaRPr lang="en-US" sz="240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639488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E8F030-08E8-746F-6B60-6944293C97BC}"/>
              </a:ext>
            </a:extLst>
          </p:cNvPr>
          <p:cNvSpPr>
            <a:spLocks noGrp="1"/>
          </p:cNvSpPr>
          <p:nvPr>
            <p:ph type="ftr" sz="quarter" idx="11"/>
          </p:nvPr>
        </p:nvSpPr>
        <p:spPr>
          <a:xfrm>
            <a:off x="4038603" y="6356351"/>
            <a:ext cx="4114799" cy="365125"/>
          </a:xfrm>
          <a:prstGeom prst="rect">
            <a:avLst/>
          </a:prstGeom>
        </p:spPr>
        <p:txBody>
          <a:bodyPr/>
          <a:lstStyle/>
          <a:p>
            <a:endParaRPr lang="en-GB"/>
          </a:p>
        </p:txBody>
      </p:sp>
    </p:spTree>
    <p:extLst>
      <p:ext uri="{BB962C8B-B14F-4D97-AF65-F5344CB8AC3E}">
        <p14:creationId xmlns:p14="http://schemas.microsoft.com/office/powerpoint/2010/main" val="3551225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4"/>
            <a:ext cx="10363200" cy="2387599"/>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1"/>
            </a:lvl1pPr>
            <a:lvl2pPr marL="457204" indent="0" algn="ctr">
              <a:buNone/>
              <a:defRPr sz="2000"/>
            </a:lvl2pPr>
            <a:lvl3pPr marL="914409" indent="0" algn="ctr">
              <a:buNone/>
              <a:defRPr sz="1800"/>
            </a:lvl3pPr>
            <a:lvl4pPr marL="1371615" indent="0" algn="ctr">
              <a:buNone/>
              <a:defRPr sz="1600"/>
            </a:lvl4pPr>
            <a:lvl5pPr marL="1828820" indent="0" algn="ctr">
              <a:buNone/>
              <a:defRPr sz="1600"/>
            </a:lvl5pPr>
            <a:lvl6pPr marL="2286023" indent="0" algn="ctr">
              <a:buNone/>
              <a:defRPr sz="1600"/>
            </a:lvl6pPr>
            <a:lvl7pPr marL="2743229" indent="0" algn="ctr">
              <a:buNone/>
              <a:defRPr sz="1600"/>
            </a:lvl7pPr>
            <a:lvl8pPr marL="3200435" indent="0" algn="ctr">
              <a:buNone/>
              <a:defRPr sz="1600"/>
            </a:lvl8pPr>
            <a:lvl9pPr marL="365763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EA46CE-92BB-4B22-8BD4-28032886E2F8}" type="slidenum">
              <a:rPr lang="en-GB" smtClean="0"/>
              <a:t>‹#›</a:t>
            </a:fld>
            <a:endParaRPr lang="en-GB"/>
          </a:p>
        </p:txBody>
      </p:sp>
    </p:spTree>
    <p:extLst>
      <p:ext uri="{BB962C8B-B14F-4D97-AF65-F5344CB8AC3E}">
        <p14:creationId xmlns:p14="http://schemas.microsoft.com/office/powerpoint/2010/main" val="2627540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EA46CE-92BB-4B22-8BD4-28032886E2F8}" type="slidenum">
              <a:rPr lang="en-GB" smtClean="0"/>
              <a:t>‹#›</a:t>
            </a:fld>
            <a:endParaRPr lang="en-GB"/>
          </a:p>
        </p:txBody>
      </p:sp>
    </p:spTree>
    <p:extLst>
      <p:ext uri="{BB962C8B-B14F-4D97-AF65-F5344CB8AC3E}">
        <p14:creationId xmlns:p14="http://schemas.microsoft.com/office/powerpoint/2010/main" val="2429383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1"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6"/>
            <a:ext cx="10515601" cy="1500187"/>
          </a:xfrm>
        </p:spPr>
        <p:txBody>
          <a:bodyPr/>
          <a:lstStyle>
            <a:lvl1pPr marL="0" indent="0">
              <a:buNone/>
              <a:defRPr sz="2401">
                <a:solidFill>
                  <a:schemeClr val="tx1"/>
                </a:solidFill>
              </a:defRPr>
            </a:lvl1pPr>
            <a:lvl2pPr marL="457204" indent="0">
              <a:buNone/>
              <a:defRPr sz="2000">
                <a:solidFill>
                  <a:schemeClr val="tx1">
                    <a:tint val="75000"/>
                  </a:schemeClr>
                </a:solidFill>
              </a:defRPr>
            </a:lvl2pPr>
            <a:lvl3pPr marL="914409" indent="0">
              <a:buNone/>
              <a:defRPr sz="1800">
                <a:solidFill>
                  <a:schemeClr val="tx1">
                    <a:tint val="75000"/>
                  </a:schemeClr>
                </a:solidFill>
              </a:defRPr>
            </a:lvl3pPr>
            <a:lvl4pPr marL="1371615" indent="0">
              <a:buNone/>
              <a:defRPr sz="1600">
                <a:solidFill>
                  <a:schemeClr val="tx1">
                    <a:tint val="75000"/>
                  </a:schemeClr>
                </a:solidFill>
              </a:defRPr>
            </a:lvl4pPr>
            <a:lvl5pPr marL="1828820" indent="0">
              <a:buNone/>
              <a:defRPr sz="1600">
                <a:solidFill>
                  <a:schemeClr val="tx1">
                    <a:tint val="75000"/>
                  </a:schemeClr>
                </a:solidFill>
              </a:defRPr>
            </a:lvl5pPr>
            <a:lvl6pPr marL="2286023" indent="0">
              <a:buNone/>
              <a:defRPr sz="1600">
                <a:solidFill>
                  <a:schemeClr val="tx1">
                    <a:tint val="75000"/>
                  </a:schemeClr>
                </a:solidFill>
              </a:defRPr>
            </a:lvl6pPr>
            <a:lvl7pPr marL="2743229" indent="0">
              <a:buNone/>
              <a:defRPr sz="1600">
                <a:solidFill>
                  <a:schemeClr val="tx1">
                    <a:tint val="75000"/>
                  </a:schemeClr>
                </a:solidFill>
              </a:defRPr>
            </a:lvl7pPr>
            <a:lvl8pPr marL="3200435" indent="0">
              <a:buNone/>
              <a:defRPr sz="1600">
                <a:solidFill>
                  <a:schemeClr val="tx1">
                    <a:tint val="75000"/>
                  </a:schemeClr>
                </a:solidFill>
              </a:defRPr>
            </a:lvl8pPr>
            <a:lvl9pPr marL="365763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EA46CE-92BB-4B22-8BD4-28032886E2F8}" type="slidenum">
              <a:rPr lang="en-GB" smtClean="0"/>
              <a:t>‹#›</a:t>
            </a:fld>
            <a:endParaRPr lang="en-GB"/>
          </a:p>
        </p:txBody>
      </p:sp>
    </p:spTree>
    <p:extLst>
      <p:ext uri="{BB962C8B-B14F-4D97-AF65-F5344CB8AC3E}">
        <p14:creationId xmlns:p14="http://schemas.microsoft.com/office/powerpoint/2010/main" val="208610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C494-0242-4051-FACA-56D5AD7DBCD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4BFD359-A1AB-D695-D3AC-56B6D01A9E0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99617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EA46CE-92BB-4B22-8BD4-28032886E2F8}" type="slidenum">
              <a:rPr lang="en-GB" smtClean="0"/>
              <a:t>‹#›</a:t>
            </a:fld>
            <a:endParaRPr lang="en-GB"/>
          </a:p>
        </p:txBody>
      </p:sp>
    </p:spTree>
    <p:extLst>
      <p:ext uri="{BB962C8B-B14F-4D97-AF65-F5344CB8AC3E}">
        <p14:creationId xmlns:p14="http://schemas.microsoft.com/office/powerpoint/2010/main" val="2555274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6"/>
            <a:ext cx="10515601" cy="1325563"/>
          </a:xfrm>
        </p:spPr>
        <p:txBody>
          <a:bodyPr/>
          <a:lstStyle/>
          <a:p>
            <a:r>
              <a:rPr lang="en-US"/>
              <a:t>Click to edit Master title style</a:t>
            </a:r>
          </a:p>
        </p:txBody>
      </p:sp>
      <p:sp>
        <p:nvSpPr>
          <p:cNvPr id="3" name="Text Placeholder 2"/>
          <p:cNvSpPr>
            <a:spLocks noGrp="1"/>
          </p:cNvSpPr>
          <p:nvPr>
            <p:ph type="body" idx="1"/>
          </p:nvPr>
        </p:nvSpPr>
        <p:spPr>
          <a:xfrm>
            <a:off x="839789" y="1681162"/>
            <a:ext cx="5157786" cy="823913"/>
          </a:xfrm>
        </p:spPr>
        <p:txBody>
          <a:bodyPr anchor="b"/>
          <a:lstStyle>
            <a:lvl1pPr marL="0" indent="0">
              <a:buNone/>
              <a:defRPr sz="2401" b="1"/>
            </a:lvl1pPr>
            <a:lvl2pPr marL="457204" indent="0">
              <a:buNone/>
              <a:defRPr sz="2000" b="1"/>
            </a:lvl2pPr>
            <a:lvl3pPr marL="914409" indent="0">
              <a:buNone/>
              <a:defRPr sz="1800" b="1"/>
            </a:lvl3pPr>
            <a:lvl4pPr marL="1371615" indent="0">
              <a:buNone/>
              <a:defRPr sz="1600" b="1"/>
            </a:lvl4pPr>
            <a:lvl5pPr marL="1828820" indent="0">
              <a:buNone/>
              <a:defRPr sz="1600" b="1"/>
            </a:lvl5pPr>
            <a:lvl6pPr marL="2286023" indent="0">
              <a:buNone/>
              <a:defRPr sz="1600" b="1"/>
            </a:lvl6pPr>
            <a:lvl7pPr marL="2743229" indent="0">
              <a:buNone/>
              <a:defRPr sz="1600" b="1"/>
            </a:lvl7pPr>
            <a:lvl8pPr marL="3200435" indent="0">
              <a:buNone/>
              <a:defRPr sz="1600" b="1"/>
            </a:lvl8pPr>
            <a:lvl9pPr marL="365763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7"/>
            <a:ext cx="515778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2"/>
            <a:ext cx="5183189" cy="823913"/>
          </a:xfrm>
        </p:spPr>
        <p:txBody>
          <a:bodyPr anchor="b"/>
          <a:lstStyle>
            <a:lvl1pPr marL="0" indent="0">
              <a:buNone/>
              <a:defRPr sz="2401" b="1"/>
            </a:lvl1pPr>
            <a:lvl2pPr marL="457204" indent="0">
              <a:buNone/>
              <a:defRPr sz="2000" b="1"/>
            </a:lvl2pPr>
            <a:lvl3pPr marL="914409" indent="0">
              <a:buNone/>
              <a:defRPr sz="1800" b="1"/>
            </a:lvl3pPr>
            <a:lvl4pPr marL="1371615" indent="0">
              <a:buNone/>
              <a:defRPr sz="1600" b="1"/>
            </a:lvl4pPr>
            <a:lvl5pPr marL="1828820" indent="0">
              <a:buNone/>
              <a:defRPr sz="1600" b="1"/>
            </a:lvl5pPr>
            <a:lvl6pPr marL="2286023" indent="0">
              <a:buNone/>
              <a:defRPr sz="1600" b="1"/>
            </a:lvl6pPr>
            <a:lvl7pPr marL="2743229" indent="0">
              <a:buNone/>
              <a:defRPr sz="1600" b="1"/>
            </a:lvl7pPr>
            <a:lvl8pPr marL="3200435" indent="0">
              <a:buNone/>
              <a:defRPr sz="1600" b="1"/>
            </a:lvl8pPr>
            <a:lvl9pPr marL="36576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7"/>
            <a:ext cx="518318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EA46CE-92BB-4B22-8BD4-28032886E2F8}" type="slidenum">
              <a:rPr lang="en-GB" smtClean="0"/>
              <a:t>‹#›</a:t>
            </a:fld>
            <a:endParaRPr lang="en-GB"/>
          </a:p>
        </p:txBody>
      </p:sp>
    </p:spTree>
    <p:extLst>
      <p:ext uri="{BB962C8B-B14F-4D97-AF65-F5344CB8AC3E}">
        <p14:creationId xmlns:p14="http://schemas.microsoft.com/office/powerpoint/2010/main" val="154699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EA46CE-92BB-4B22-8BD4-28032886E2F8}" type="slidenum">
              <a:rPr lang="en-GB" smtClean="0"/>
              <a:t>‹#›</a:t>
            </a:fld>
            <a:endParaRPr lang="en-GB"/>
          </a:p>
        </p:txBody>
      </p:sp>
    </p:spTree>
    <p:extLst>
      <p:ext uri="{BB962C8B-B14F-4D97-AF65-F5344CB8AC3E}">
        <p14:creationId xmlns:p14="http://schemas.microsoft.com/office/powerpoint/2010/main" val="3175299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EA46CE-92BB-4B22-8BD4-28032886E2F8}" type="slidenum">
              <a:rPr lang="en-GB" smtClean="0"/>
              <a:t>‹#›</a:t>
            </a:fld>
            <a:endParaRPr lang="en-GB"/>
          </a:p>
        </p:txBody>
      </p:sp>
    </p:spTree>
    <p:extLst>
      <p:ext uri="{BB962C8B-B14F-4D97-AF65-F5344CB8AC3E}">
        <p14:creationId xmlns:p14="http://schemas.microsoft.com/office/powerpoint/2010/main" val="3661365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90" y="987429"/>
            <a:ext cx="6172199" cy="4873626"/>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204" indent="0">
              <a:buNone/>
              <a:defRPr sz="1400"/>
            </a:lvl2pPr>
            <a:lvl3pPr marL="914409" indent="0">
              <a:buNone/>
              <a:defRPr sz="1200"/>
            </a:lvl3pPr>
            <a:lvl4pPr marL="1371615" indent="0">
              <a:buNone/>
              <a:defRPr sz="1000"/>
            </a:lvl4pPr>
            <a:lvl5pPr marL="1828820" indent="0">
              <a:buNone/>
              <a:defRPr sz="1000"/>
            </a:lvl5pPr>
            <a:lvl6pPr marL="2286023" indent="0">
              <a:buNone/>
              <a:defRPr sz="1000"/>
            </a:lvl6pPr>
            <a:lvl7pPr marL="2743229" indent="0">
              <a:buNone/>
              <a:defRPr sz="1000"/>
            </a:lvl7pPr>
            <a:lvl8pPr marL="3200435" indent="0">
              <a:buNone/>
              <a:defRPr sz="1000"/>
            </a:lvl8pPr>
            <a:lvl9pPr marL="365763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EA46CE-92BB-4B22-8BD4-28032886E2F8}" type="slidenum">
              <a:rPr lang="en-GB" smtClean="0"/>
              <a:t>‹#›</a:t>
            </a:fld>
            <a:endParaRPr lang="en-GB"/>
          </a:p>
        </p:txBody>
      </p:sp>
    </p:spTree>
    <p:extLst>
      <p:ext uri="{BB962C8B-B14F-4D97-AF65-F5344CB8AC3E}">
        <p14:creationId xmlns:p14="http://schemas.microsoft.com/office/powerpoint/2010/main" val="1880417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90" y="987429"/>
            <a:ext cx="6172199" cy="4873626"/>
          </a:xfrm>
        </p:spPr>
        <p:txBody>
          <a:bodyPr anchor="t"/>
          <a:lstStyle>
            <a:lvl1pPr marL="0" indent="0">
              <a:buNone/>
              <a:defRPr sz="3200"/>
            </a:lvl1pPr>
            <a:lvl2pPr marL="457204" indent="0">
              <a:buNone/>
              <a:defRPr sz="2800"/>
            </a:lvl2pPr>
            <a:lvl3pPr marL="914409" indent="0">
              <a:buNone/>
              <a:defRPr sz="2401"/>
            </a:lvl3pPr>
            <a:lvl4pPr marL="1371615" indent="0">
              <a:buNone/>
              <a:defRPr sz="2000"/>
            </a:lvl4pPr>
            <a:lvl5pPr marL="1828820" indent="0">
              <a:buNone/>
              <a:defRPr sz="2000"/>
            </a:lvl5pPr>
            <a:lvl6pPr marL="2286023" indent="0">
              <a:buNone/>
              <a:defRPr sz="2000"/>
            </a:lvl6pPr>
            <a:lvl7pPr marL="2743229" indent="0">
              <a:buNone/>
              <a:defRPr sz="2000"/>
            </a:lvl7pPr>
            <a:lvl8pPr marL="3200435" indent="0">
              <a:buNone/>
              <a:defRPr sz="2000"/>
            </a:lvl8pPr>
            <a:lvl9pPr marL="3657639" indent="0">
              <a:buNone/>
              <a:defRPr sz="2000"/>
            </a:lvl9pPr>
          </a:lstStyle>
          <a:p>
            <a:r>
              <a:rPr lang="en-US"/>
              <a:t>Click icon to add picture</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204" indent="0">
              <a:buNone/>
              <a:defRPr sz="1400"/>
            </a:lvl2pPr>
            <a:lvl3pPr marL="914409" indent="0">
              <a:buNone/>
              <a:defRPr sz="1200"/>
            </a:lvl3pPr>
            <a:lvl4pPr marL="1371615" indent="0">
              <a:buNone/>
              <a:defRPr sz="1000"/>
            </a:lvl4pPr>
            <a:lvl5pPr marL="1828820" indent="0">
              <a:buNone/>
              <a:defRPr sz="1000"/>
            </a:lvl5pPr>
            <a:lvl6pPr marL="2286023" indent="0">
              <a:buNone/>
              <a:defRPr sz="1000"/>
            </a:lvl6pPr>
            <a:lvl7pPr marL="2743229" indent="0">
              <a:buNone/>
              <a:defRPr sz="1000"/>
            </a:lvl7pPr>
            <a:lvl8pPr marL="3200435" indent="0">
              <a:buNone/>
              <a:defRPr sz="1000"/>
            </a:lvl8pPr>
            <a:lvl9pPr marL="365763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EA46CE-92BB-4B22-8BD4-28032886E2F8}" type="slidenum">
              <a:rPr lang="en-GB" smtClean="0"/>
              <a:t>‹#›</a:t>
            </a:fld>
            <a:endParaRPr lang="en-GB"/>
          </a:p>
        </p:txBody>
      </p:sp>
    </p:spTree>
    <p:extLst>
      <p:ext uri="{BB962C8B-B14F-4D97-AF65-F5344CB8AC3E}">
        <p14:creationId xmlns:p14="http://schemas.microsoft.com/office/powerpoint/2010/main" val="3674458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EA46CE-92BB-4B22-8BD4-28032886E2F8}" type="slidenum">
              <a:rPr lang="en-GB" smtClean="0"/>
              <a:t>‹#›</a:t>
            </a:fld>
            <a:endParaRPr lang="en-GB"/>
          </a:p>
        </p:txBody>
      </p:sp>
    </p:spTree>
    <p:extLst>
      <p:ext uri="{BB962C8B-B14F-4D97-AF65-F5344CB8AC3E}">
        <p14:creationId xmlns:p14="http://schemas.microsoft.com/office/powerpoint/2010/main" val="785448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8"/>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8"/>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EA46CE-92BB-4B22-8BD4-28032886E2F8}" type="slidenum">
              <a:rPr lang="en-GB" smtClean="0"/>
              <a:t>‹#›</a:t>
            </a:fld>
            <a:endParaRPr lang="en-GB"/>
          </a:p>
        </p:txBody>
      </p:sp>
    </p:spTree>
    <p:extLst>
      <p:ext uri="{BB962C8B-B14F-4D97-AF65-F5344CB8AC3E}">
        <p14:creationId xmlns:p14="http://schemas.microsoft.com/office/powerpoint/2010/main" val="3825911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E8F030-08E8-746F-6B60-6944293C97B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D58F925-6232-77A8-0C45-0F49FB2FC649}"/>
              </a:ext>
            </a:extLst>
          </p:cNvPr>
          <p:cNvSpPr>
            <a:spLocks noGrp="1"/>
          </p:cNvSpPr>
          <p:nvPr>
            <p:ph type="sldNum" sz="quarter" idx="12"/>
          </p:nvPr>
        </p:nvSpPr>
        <p:spPr/>
        <p:txBody>
          <a:bodyPr/>
          <a:lstStyle/>
          <a:p>
            <a:fld id="{CDEA46CE-92BB-4B22-8BD4-28032886E2F8}" type="slidenum">
              <a:rPr lang="en-GB" smtClean="0"/>
              <a:t>‹#›</a:t>
            </a:fld>
            <a:endParaRPr lang="en-GB"/>
          </a:p>
        </p:txBody>
      </p:sp>
    </p:spTree>
    <p:extLst>
      <p:ext uri="{BB962C8B-B14F-4D97-AF65-F5344CB8AC3E}">
        <p14:creationId xmlns:p14="http://schemas.microsoft.com/office/powerpoint/2010/main" val="2083850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ouble - 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452670"/>
            <a:ext cx="1934005" cy="753567"/>
          </a:xfrm>
          <a:prstGeom prst="rect">
            <a:avLst/>
          </a:prstGeom>
        </p:spPr>
        <p:txBody>
          <a:bodyPr/>
          <a:lstStyle>
            <a:lvl1pPr>
              <a:defRPr sz="4267"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2"/>
          <p:cNvSpPr>
            <a:spLocks noGrp="1"/>
          </p:cNvSpPr>
          <p:nvPr>
            <p:ph sz="half" idx="1" hasCustomPrompt="1"/>
          </p:nvPr>
        </p:nvSpPr>
        <p:spPr>
          <a:xfrm>
            <a:off x="609600" y="1600201"/>
            <a:ext cx="5384800" cy="4525433"/>
          </a:xfrm>
          <a:prstGeom prst="rect">
            <a:avLst/>
          </a:prstGeom>
        </p:spPr>
        <p:txBody>
          <a:bodyPr/>
          <a:lstStyle>
            <a:lvl1pPr marL="380990" indent="-380990">
              <a:buClr>
                <a:srgbClr val="EE2A24"/>
              </a:buClr>
              <a:buFont typeface="Arial" panose="020B0604020202020204" pitchFamily="34" charset="0"/>
              <a:buChar char="­"/>
              <a:defRPr sz="24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endParaRPr lang="en-US" sz="2400" b="0" cap="none">
              <a:latin typeface="Arial" panose="020B0604020202020204" pitchFamily="34" charset="0"/>
              <a:cs typeface="Arial" panose="020B0604020202020204" pitchFamily="34" charset="0"/>
            </a:endParaRPr>
          </a:p>
          <a:p>
            <a:pPr lvl="0"/>
            <a:endParaRPr lang="en-GB"/>
          </a:p>
        </p:txBody>
      </p:sp>
      <p:sp>
        <p:nvSpPr>
          <p:cNvPr id="4" name="Content Placeholder 3"/>
          <p:cNvSpPr>
            <a:spLocks noGrp="1"/>
          </p:cNvSpPr>
          <p:nvPr>
            <p:ph sz="half" idx="2" hasCustomPrompt="1"/>
          </p:nvPr>
        </p:nvSpPr>
        <p:spPr>
          <a:xfrm>
            <a:off x="6197600" y="1600201"/>
            <a:ext cx="5384800" cy="4525433"/>
          </a:xfrm>
          <a:prstGeom prst="rect">
            <a:avLst/>
          </a:prstGeom>
        </p:spPr>
        <p:txBody>
          <a:bodyPr/>
          <a:lstStyle>
            <a:lvl1pPr marL="380990" indent="-380990">
              <a:buClr>
                <a:srgbClr val="EE2A24"/>
              </a:buClr>
              <a:buFont typeface="Arial" panose="020B0604020202020204" pitchFamily="34" charset="0"/>
              <a:buChar char="­"/>
              <a:defRPr sz="24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endParaRPr lang="en-US" sz="240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64897950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2731-2598-10B6-E463-F1B0400CF8F0}"/>
              </a:ext>
            </a:extLst>
          </p:cNvPr>
          <p:cNvSpPr>
            <a:spLocks noGrp="1"/>
          </p:cNvSpPr>
          <p:nvPr>
            <p:ph type="title"/>
          </p:nvPr>
        </p:nvSpPr>
        <p:spPr>
          <a:xfrm>
            <a:off x="679622" y="1709738"/>
            <a:ext cx="10478529"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34873CD-E7E2-C4CD-B79D-54AA0DE2293D}"/>
              </a:ext>
            </a:extLst>
          </p:cNvPr>
          <p:cNvSpPr>
            <a:spLocks noGrp="1"/>
          </p:cNvSpPr>
          <p:nvPr>
            <p:ph type="body" idx="1"/>
          </p:nvPr>
        </p:nvSpPr>
        <p:spPr>
          <a:xfrm>
            <a:off x="679622" y="4589463"/>
            <a:ext cx="1047852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7264848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548681"/>
            <a:ext cx="1741984" cy="753567"/>
          </a:xfrm>
          <a:prstGeom prst="rect">
            <a:avLst/>
          </a:prstGeom>
        </p:spPr>
        <p:txBody>
          <a:bodyPr/>
          <a:lstStyle>
            <a:lvl1pPr>
              <a:defRPr sz="4267"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3"/>
          <p:cNvSpPr>
            <a:spLocks noGrp="1"/>
          </p:cNvSpPr>
          <p:nvPr>
            <p:ph sz="half" idx="2" hasCustomPrompt="1"/>
          </p:nvPr>
        </p:nvSpPr>
        <p:spPr>
          <a:xfrm>
            <a:off x="609600" y="1700809"/>
            <a:ext cx="10094912" cy="4424825"/>
          </a:xfrm>
          <a:prstGeom prst="rect">
            <a:avLst/>
          </a:prstGeom>
        </p:spPr>
        <p:txBody>
          <a:bodyPr/>
          <a:lstStyle>
            <a:lvl1pPr marL="380990" indent="-380990">
              <a:buClr>
                <a:srgbClr val="EE2A24"/>
              </a:buClr>
              <a:buFont typeface="Arial" panose="020B0604020202020204" pitchFamily="34" charset="0"/>
              <a:buChar char="­"/>
              <a:defRPr sz="24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endParaRPr lang="en-US" sz="240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1491380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8256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7228-FFDC-433D-8482-4BC27938EFCF}"/>
              </a:ext>
            </a:extLst>
          </p:cNvPr>
          <p:cNvSpPr>
            <a:spLocks noGrp="1"/>
          </p:cNvSpPr>
          <p:nvPr>
            <p:ph type="ctrTitle"/>
          </p:nvPr>
        </p:nvSpPr>
        <p:spPr>
          <a:xfrm>
            <a:off x="1353312"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6C795E1-6F31-48D2-8ACF-BB94765DCA75}"/>
              </a:ext>
            </a:extLst>
          </p:cNvPr>
          <p:cNvSpPr>
            <a:spLocks noGrp="1"/>
          </p:cNvSpPr>
          <p:nvPr>
            <p:ph type="subTitle" idx="1"/>
          </p:nvPr>
        </p:nvSpPr>
        <p:spPr>
          <a:xfrm>
            <a:off x="1353312"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754412132"/>
      </p:ext>
    </p:extLst>
  </p:cSld>
  <p:clrMapOvr>
    <a:masterClrMapping/>
  </p:clrMapOvr>
  <p:extLst>
    <p:ext uri="{DCECCB84-F9BA-43D5-87BE-67443E8EF086}">
      <p15:sldGuideLst xmlns:p15="http://schemas.microsoft.com/office/powerpoint/2012/main">
        <p15:guide id="1" pos="703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C494-0242-4051-FACA-56D5AD7DBCD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4BFD359-A1AB-D695-D3AC-56B6D01A9E0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163863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2731-2598-10B6-E463-F1B0400CF8F0}"/>
              </a:ext>
            </a:extLst>
          </p:cNvPr>
          <p:cNvSpPr>
            <a:spLocks noGrp="1"/>
          </p:cNvSpPr>
          <p:nvPr>
            <p:ph type="title"/>
          </p:nvPr>
        </p:nvSpPr>
        <p:spPr>
          <a:xfrm>
            <a:off x="679622" y="1709738"/>
            <a:ext cx="10478529"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34873CD-E7E2-C4CD-B79D-54AA0DE2293D}"/>
              </a:ext>
            </a:extLst>
          </p:cNvPr>
          <p:cNvSpPr>
            <a:spLocks noGrp="1"/>
          </p:cNvSpPr>
          <p:nvPr>
            <p:ph type="body" idx="1"/>
          </p:nvPr>
        </p:nvSpPr>
        <p:spPr>
          <a:xfrm>
            <a:off x="679622" y="4589463"/>
            <a:ext cx="1047852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742005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42100-302D-702B-C270-BB286542935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1054B5A-CE49-E90C-8662-E5AFD5CDAE02}"/>
              </a:ext>
            </a:extLst>
          </p:cNvPr>
          <p:cNvSpPr>
            <a:spLocks noGrp="1"/>
          </p:cNvSpPr>
          <p:nvPr>
            <p:ph sz="half" idx="1"/>
          </p:nvPr>
        </p:nvSpPr>
        <p:spPr>
          <a:xfrm>
            <a:off x="679622" y="1825625"/>
            <a:ext cx="5144529"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4928F4A-202A-BDC1-EB3D-C7EDAD367BBD}"/>
              </a:ext>
            </a:extLst>
          </p:cNvPr>
          <p:cNvSpPr>
            <a:spLocks noGrp="1"/>
          </p:cNvSpPr>
          <p:nvPr>
            <p:ph sz="half" idx="2"/>
          </p:nvPr>
        </p:nvSpPr>
        <p:spPr>
          <a:xfrm>
            <a:off x="6013622" y="1825625"/>
            <a:ext cx="5144529"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269726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C38CB-DD72-6824-EC2C-BAD0E04EF4F0}"/>
              </a:ext>
            </a:extLst>
          </p:cNvPr>
          <p:cNvSpPr>
            <a:spLocks noGrp="1"/>
          </p:cNvSpPr>
          <p:nvPr>
            <p:ph type="title"/>
          </p:nvPr>
        </p:nvSpPr>
        <p:spPr>
          <a:xfrm>
            <a:off x="679151"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F84A20B-F385-EDFE-13FA-D521E62C6E75}"/>
              </a:ext>
            </a:extLst>
          </p:cNvPr>
          <p:cNvSpPr>
            <a:spLocks noGrp="1"/>
          </p:cNvSpPr>
          <p:nvPr>
            <p:ph type="body" idx="1"/>
          </p:nvPr>
        </p:nvSpPr>
        <p:spPr>
          <a:xfrm>
            <a:off x="679151"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BF2CAFB-D621-CDC6-AB94-C4386010C2F4}"/>
              </a:ext>
            </a:extLst>
          </p:cNvPr>
          <p:cNvSpPr>
            <a:spLocks noGrp="1"/>
          </p:cNvSpPr>
          <p:nvPr>
            <p:ph sz="half" idx="2"/>
          </p:nvPr>
        </p:nvSpPr>
        <p:spPr>
          <a:xfrm>
            <a:off x="679151"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8AE31F9-2ED2-8504-2CD9-F275A71C4BA5}"/>
              </a:ext>
            </a:extLst>
          </p:cNvPr>
          <p:cNvSpPr>
            <a:spLocks noGrp="1"/>
          </p:cNvSpPr>
          <p:nvPr>
            <p:ph type="body" sz="quarter" idx="3"/>
          </p:nvPr>
        </p:nvSpPr>
        <p:spPr>
          <a:xfrm>
            <a:off x="601156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22CED11-1148-7A55-6EAE-DB32D13AA16C}"/>
              </a:ext>
            </a:extLst>
          </p:cNvPr>
          <p:cNvSpPr>
            <a:spLocks noGrp="1"/>
          </p:cNvSpPr>
          <p:nvPr>
            <p:ph sz="quarter" idx="4"/>
          </p:nvPr>
        </p:nvSpPr>
        <p:spPr>
          <a:xfrm>
            <a:off x="6011563"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85558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425CD-AA63-79D4-8C64-D2A66F35D099}"/>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2880090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5726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1FC8-E374-ED79-CAF6-80167FE44794}"/>
              </a:ext>
            </a:extLst>
          </p:cNvPr>
          <p:cNvSpPr>
            <a:spLocks noGrp="1"/>
          </p:cNvSpPr>
          <p:nvPr>
            <p:ph type="title"/>
          </p:nvPr>
        </p:nvSpPr>
        <p:spPr>
          <a:xfrm>
            <a:off x="691978" y="457200"/>
            <a:ext cx="3869982"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29FF546-57DE-82B2-ECAD-F3089D962ECD}"/>
              </a:ext>
            </a:extLst>
          </p:cNvPr>
          <p:cNvSpPr>
            <a:spLocks noGrp="1"/>
          </p:cNvSpPr>
          <p:nvPr>
            <p:ph idx="1"/>
          </p:nvPr>
        </p:nvSpPr>
        <p:spPr>
          <a:xfrm>
            <a:off x="4973123"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95F1E8F-5D0D-267D-5519-47209A18C43D}"/>
              </a:ext>
            </a:extLst>
          </p:cNvPr>
          <p:cNvSpPr>
            <a:spLocks noGrp="1"/>
          </p:cNvSpPr>
          <p:nvPr>
            <p:ph type="body" sz="half" idx="2"/>
          </p:nvPr>
        </p:nvSpPr>
        <p:spPr>
          <a:xfrm>
            <a:off x="691978" y="2057400"/>
            <a:ext cx="386998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95461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42100-302D-702B-C270-BB286542935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1054B5A-CE49-E90C-8662-E5AFD5CDAE02}"/>
              </a:ext>
            </a:extLst>
          </p:cNvPr>
          <p:cNvSpPr>
            <a:spLocks noGrp="1"/>
          </p:cNvSpPr>
          <p:nvPr>
            <p:ph sz="half" idx="1"/>
          </p:nvPr>
        </p:nvSpPr>
        <p:spPr>
          <a:xfrm>
            <a:off x="679622" y="1825625"/>
            <a:ext cx="5144529"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4928F4A-202A-BDC1-EB3D-C7EDAD367BBD}"/>
              </a:ext>
            </a:extLst>
          </p:cNvPr>
          <p:cNvSpPr>
            <a:spLocks noGrp="1"/>
          </p:cNvSpPr>
          <p:nvPr>
            <p:ph sz="half" idx="2"/>
          </p:nvPr>
        </p:nvSpPr>
        <p:spPr>
          <a:xfrm>
            <a:off x="6013622" y="1825625"/>
            <a:ext cx="5144529"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880858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B72FC4-5883-201A-19DA-032BC85F41CD}"/>
              </a:ext>
            </a:extLst>
          </p:cNvPr>
          <p:cNvSpPr>
            <a:spLocks noGrp="1"/>
          </p:cNvSpPr>
          <p:nvPr>
            <p:ph type="pic" idx="1"/>
          </p:nvPr>
        </p:nvSpPr>
        <p:spPr>
          <a:xfrm>
            <a:off x="4973123"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a:extLst>
              <a:ext uri="{FF2B5EF4-FFF2-40B4-BE49-F238E27FC236}">
                <a16:creationId xmlns:a16="http://schemas.microsoft.com/office/drawing/2014/main" id="{F56BBFCD-6654-3711-C7A7-41F7FC0CB7DD}"/>
              </a:ext>
            </a:extLst>
          </p:cNvPr>
          <p:cNvSpPr>
            <a:spLocks noGrp="1"/>
          </p:cNvSpPr>
          <p:nvPr>
            <p:ph type="title"/>
          </p:nvPr>
        </p:nvSpPr>
        <p:spPr>
          <a:xfrm>
            <a:off x="691978" y="457200"/>
            <a:ext cx="3869982" cy="1600200"/>
          </a:xfrm>
        </p:spPr>
        <p:txBody>
          <a:bodyPr anchor="b"/>
          <a:lstStyle>
            <a:lvl1pPr>
              <a:defRPr sz="3200"/>
            </a:lvl1pPr>
          </a:lstStyle>
          <a:p>
            <a:r>
              <a:rPr lang="en-GB"/>
              <a:t>Click to edit Master title style</a:t>
            </a:r>
            <a:endParaRPr lang="en-US"/>
          </a:p>
        </p:txBody>
      </p:sp>
      <p:sp>
        <p:nvSpPr>
          <p:cNvPr id="9" name="Text Placeholder 3">
            <a:extLst>
              <a:ext uri="{FF2B5EF4-FFF2-40B4-BE49-F238E27FC236}">
                <a16:creationId xmlns:a16="http://schemas.microsoft.com/office/drawing/2014/main" id="{B8991DF8-935B-438E-9A40-D84A4BB820C9}"/>
              </a:ext>
            </a:extLst>
          </p:cNvPr>
          <p:cNvSpPr>
            <a:spLocks noGrp="1"/>
          </p:cNvSpPr>
          <p:nvPr>
            <p:ph type="body" sz="half" idx="2"/>
          </p:nvPr>
        </p:nvSpPr>
        <p:spPr>
          <a:xfrm>
            <a:off x="691978" y="2057400"/>
            <a:ext cx="386998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6415895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9BC9F-D2AB-7B3E-1075-C1F64846414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286D5EB-CF3C-FAA6-ABB1-6E91476F204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47546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D2E625-496C-0E61-8D2F-14DC8DDEB649}"/>
              </a:ext>
            </a:extLst>
          </p:cNvPr>
          <p:cNvSpPr>
            <a:spLocks noGrp="1"/>
          </p:cNvSpPr>
          <p:nvPr>
            <p:ph type="title" orient="vert"/>
          </p:nvPr>
        </p:nvSpPr>
        <p:spPr>
          <a:xfrm>
            <a:off x="8514831"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C7E0064-6BBF-46F4-51CF-F08EC7C10542}"/>
              </a:ext>
            </a:extLst>
          </p:cNvPr>
          <p:cNvSpPr>
            <a:spLocks noGrp="1"/>
          </p:cNvSpPr>
          <p:nvPr>
            <p:ph type="body" orient="vert" idx="1"/>
          </p:nvPr>
        </p:nvSpPr>
        <p:spPr>
          <a:xfrm>
            <a:off x="62813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71070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C38CB-DD72-6824-EC2C-BAD0E04EF4F0}"/>
              </a:ext>
            </a:extLst>
          </p:cNvPr>
          <p:cNvSpPr>
            <a:spLocks noGrp="1"/>
          </p:cNvSpPr>
          <p:nvPr>
            <p:ph type="title"/>
          </p:nvPr>
        </p:nvSpPr>
        <p:spPr>
          <a:xfrm>
            <a:off x="679151"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F84A20B-F385-EDFE-13FA-D521E62C6E75}"/>
              </a:ext>
            </a:extLst>
          </p:cNvPr>
          <p:cNvSpPr>
            <a:spLocks noGrp="1"/>
          </p:cNvSpPr>
          <p:nvPr>
            <p:ph type="body" idx="1"/>
          </p:nvPr>
        </p:nvSpPr>
        <p:spPr>
          <a:xfrm>
            <a:off x="679151"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BF2CAFB-D621-CDC6-AB94-C4386010C2F4}"/>
              </a:ext>
            </a:extLst>
          </p:cNvPr>
          <p:cNvSpPr>
            <a:spLocks noGrp="1"/>
          </p:cNvSpPr>
          <p:nvPr>
            <p:ph sz="half" idx="2"/>
          </p:nvPr>
        </p:nvSpPr>
        <p:spPr>
          <a:xfrm>
            <a:off x="679151"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8AE31F9-2ED2-8504-2CD9-F275A71C4BA5}"/>
              </a:ext>
            </a:extLst>
          </p:cNvPr>
          <p:cNvSpPr>
            <a:spLocks noGrp="1"/>
          </p:cNvSpPr>
          <p:nvPr>
            <p:ph type="body" sz="quarter" idx="3"/>
          </p:nvPr>
        </p:nvSpPr>
        <p:spPr>
          <a:xfrm>
            <a:off x="601156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22CED11-1148-7A55-6EAE-DB32D13AA16C}"/>
              </a:ext>
            </a:extLst>
          </p:cNvPr>
          <p:cNvSpPr>
            <a:spLocks noGrp="1"/>
          </p:cNvSpPr>
          <p:nvPr>
            <p:ph sz="quarter" idx="4"/>
          </p:nvPr>
        </p:nvSpPr>
        <p:spPr>
          <a:xfrm>
            <a:off x="6011563"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55293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425CD-AA63-79D4-8C64-D2A66F35D099}"/>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691555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163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1FC8-E374-ED79-CAF6-80167FE44794}"/>
              </a:ext>
            </a:extLst>
          </p:cNvPr>
          <p:cNvSpPr>
            <a:spLocks noGrp="1"/>
          </p:cNvSpPr>
          <p:nvPr>
            <p:ph type="title"/>
          </p:nvPr>
        </p:nvSpPr>
        <p:spPr>
          <a:xfrm>
            <a:off x="691978" y="457200"/>
            <a:ext cx="3869982"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29FF546-57DE-82B2-ECAD-F3089D962ECD}"/>
              </a:ext>
            </a:extLst>
          </p:cNvPr>
          <p:cNvSpPr>
            <a:spLocks noGrp="1"/>
          </p:cNvSpPr>
          <p:nvPr>
            <p:ph idx="1"/>
          </p:nvPr>
        </p:nvSpPr>
        <p:spPr>
          <a:xfrm>
            <a:off x="4973123"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95F1E8F-5D0D-267D-5519-47209A18C43D}"/>
              </a:ext>
            </a:extLst>
          </p:cNvPr>
          <p:cNvSpPr>
            <a:spLocks noGrp="1"/>
          </p:cNvSpPr>
          <p:nvPr>
            <p:ph type="body" sz="half" idx="2"/>
          </p:nvPr>
        </p:nvSpPr>
        <p:spPr>
          <a:xfrm>
            <a:off x="691978" y="2057400"/>
            <a:ext cx="386998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779994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B72FC4-5883-201A-19DA-032BC85F41CD}"/>
              </a:ext>
            </a:extLst>
          </p:cNvPr>
          <p:cNvSpPr>
            <a:spLocks noGrp="1"/>
          </p:cNvSpPr>
          <p:nvPr>
            <p:ph type="pic" idx="1"/>
          </p:nvPr>
        </p:nvSpPr>
        <p:spPr>
          <a:xfrm>
            <a:off x="4973123"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a:extLst>
              <a:ext uri="{FF2B5EF4-FFF2-40B4-BE49-F238E27FC236}">
                <a16:creationId xmlns:a16="http://schemas.microsoft.com/office/drawing/2014/main" id="{F56BBFCD-6654-3711-C7A7-41F7FC0CB7DD}"/>
              </a:ext>
            </a:extLst>
          </p:cNvPr>
          <p:cNvSpPr>
            <a:spLocks noGrp="1"/>
          </p:cNvSpPr>
          <p:nvPr>
            <p:ph type="title"/>
          </p:nvPr>
        </p:nvSpPr>
        <p:spPr>
          <a:xfrm>
            <a:off x="691978" y="457200"/>
            <a:ext cx="3869982" cy="1600200"/>
          </a:xfrm>
        </p:spPr>
        <p:txBody>
          <a:bodyPr anchor="b"/>
          <a:lstStyle>
            <a:lvl1pPr>
              <a:defRPr sz="3200"/>
            </a:lvl1pPr>
          </a:lstStyle>
          <a:p>
            <a:r>
              <a:rPr lang="en-GB"/>
              <a:t>Click to edit Master title style</a:t>
            </a:r>
            <a:endParaRPr lang="en-US"/>
          </a:p>
        </p:txBody>
      </p:sp>
      <p:sp>
        <p:nvSpPr>
          <p:cNvPr id="9" name="Text Placeholder 3">
            <a:extLst>
              <a:ext uri="{FF2B5EF4-FFF2-40B4-BE49-F238E27FC236}">
                <a16:creationId xmlns:a16="http://schemas.microsoft.com/office/drawing/2014/main" id="{B8991DF8-935B-438E-9A40-D84A4BB820C9}"/>
              </a:ext>
            </a:extLst>
          </p:cNvPr>
          <p:cNvSpPr>
            <a:spLocks noGrp="1"/>
          </p:cNvSpPr>
          <p:nvPr>
            <p:ph type="body" sz="half" idx="2"/>
          </p:nvPr>
        </p:nvSpPr>
        <p:spPr>
          <a:xfrm>
            <a:off x="691978" y="2057400"/>
            <a:ext cx="386998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898569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5.sv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4.png"/><Relationship Id="rId2" Type="http://schemas.openxmlformats.org/officeDocument/2006/relationships/slideLayout" Target="../slideLayouts/slideLayout18.xml"/><Relationship Id="rId16" Type="http://schemas.openxmlformats.org/officeDocument/2006/relationships/theme" Target="../theme/theme2.xml"/><Relationship Id="rId20" Type="http://schemas.openxmlformats.org/officeDocument/2006/relationships/image" Target="../media/image7.sv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6.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emf"/><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651CE-BA12-362B-8D63-484D5ECFFD71}"/>
              </a:ext>
            </a:extLst>
          </p:cNvPr>
          <p:cNvSpPr>
            <a:spLocks noGrp="1"/>
          </p:cNvSpPr>
          <p:nvPr>
            <p:ph type="title"/>
          </p:nvPr>
        </p:nvSpPr>
        <p:spPr>
          <a:xfrm>
            <a:off x="679622" y="365125"/>
            <a:ext cx="10478529"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8BBE032-79E9-CFEB-77B7-2F1C41A26B0F}"/>
              </a:ext>
            </a:extLst>
          </p:cNvPr>
          <p:cNvSpPr>
            <a:spLocks noGrp="1"/>
          </p:cNvSpPr>
          <p:nvPr>
            <p:ph type="body" idx="1"/>
          </p:nvPr>
        </p:nvSpPr>
        <p:spPr>
          <a:xfrm>
            <a:off x="679622" y="1825625"/>
            <a:ext cx="10478529"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Box 10">
            <a:extLst>
              <a:ext uri="{FF2B5EF4-FFF2-40B4-BE49-F238E27FC236}">
                <a16:creationId xmlns:a16="http://schemas.microsoft.com/office/drawing/2014/main" id="{669B2732-90BB-5C30-7D32-2F33F5139378}"/>
              </a:ext>
            </a:extLst>
          </p:cNvPr>
          <p:cNvSpPr txBox="1"/>
          <p:nvPr userDrawn="1"/>
        </p:nvSpPr>
        <p:spPr>
          <a:xfrm>
            <a:off x="568411" y="5895972"/>
            <a:ext cx="4191848" cy="646331"/>
          </a:xfrm>
          <a:prstGeom prst="rect">
            <a:avLst/>
          </a:prstGeom>
          <a:solidFill>
            <a:schemeClr val="bg1"/>
          </a:solidFill>
        </p:spPr>
        <p:txBody>
          <a:bodyPr wrap="square" rtlCol="0" anchor="b">
            <a:spAutoFit/>
          </a:bodyPr>
          <a:lstStyle/>
          <a:p>
            <a:r>
              <a:rPr lang="en-US" sz="3600" b="1">
                <a:solidFill>
                  <a:schemeClr val="tx1"/>
                </a:solidFill>
                <a:latin typeface="HelveticaNeueLT Pro 55 Roman" panose="020B0604020202020204"/>
                <a:cs typeface="Arial" panose="020B0604020202020204" pitchFamily="34" charset="0"/>
              </a:rPr>
              <a:t>Weather</a:t>
            </a:r>
            <a:r>
              <a:rPr lang="en-US" sz="3600" b="1">
                <a:solidFill>
                  <a:srgbClr val="FF0000"/>
                </a:solidFill>
                <a:latin typeface="HelveticaNeueLT Pro 55 Roman" panose="020B0604020202020204"/>
                <a:cs typeface="Arial" panose="020B0604020202020204" pitchFamily="34" charset="0"/>
              </a:rPr>
              <a:t> Together</a:t>
            </a:r>
          </a:p>
        </p:txBody>
      </p:sp>
      <p:sp>
        <p:nvSpPr>
          <p:cNvPr id="4" name="TextBox 3">
            <a:extLst>
              <a:ext uri="{FF2B5EF4-FFF2-40B4-BE49-F238E27FC236}">
                <a16:creationId xmlns:a16="http://schemas.microsoft.com/office/drawing/2014/main" id="{948C2857-1FDE-27EB-433A-74B1C5956A95}"/>
              </a:ext>
            </a:extLst>
          </p:cNvPr>
          <p:cNvSpPr txBox="1"/>
          <p:nvPr userDrawn="1"/>
        </p:nvSpPr>
        <p:spPr>
          <a:xfrm>
            <a:off x="5933516" y="6228056"/>
            <a:ext cx="3667684" cy="276999"/>
          </a:xfrm>
          <a:prstGeom prst="rect">
            <a:avLst/>
          </a:prstGeom>
          <a:solidFill>
            <a:schemeClr val="bg1"/>
          </a:solidFill>
        </p:spPr>
        <p:txBody>
          <a:bodyPr wrap="square" rtlCol="0">
            <a:spAutoFit/>
          </a:bodyPr>
          <a:lstStyle/>
          <a:p>
            <a:r>
              <a:rPr lang="en-GB" sz="1200" b="1">
                <a:solidFill>
                  <a:srgbClr val="FF0000"/>
                </a:solidFill>
                <a:latin typeface="Arial" panose="020B0604020202020204" pitchFamily="34" charset="0"/>
                <a:cs typeface="Arial" panose="020B0604020202020204" pitchFamily="34" charset="0"/>
              </a:rPr>
              <a:t>Eco-Anxiety          Helping others          </a:t>
            </a:r>
            <a:r>
              <a:rPr lang="en-GB" sz="1200" b="1">
                <a:latin typeface="Arial" panose="020B0604020202020204" pitchFamily="34" charset="0"/>
                <a:cs typeface="Arial" panose="020B0604020202020204" pitchFamily="34" charset="0"/>
              </a:rPr>
              <a:t>Share</a:t>
            </a:r>
          </a:p>
        </p:txBody>
      </p:sp>
      <p:pic>
        <p:nvPicPr>
          <p:cNvPr id="5" name="Picture 4">
            <a:extLst>
              <a:ext uri="{FF2B5EF4-FFF2-40B4-BE49-F238E27FC236}">
                <a16:creationId xmlns:a16="http://schemas.microsoft.com/office/drawing/2014/main" id="{6BBEC411-C31B-17AA-400D-79EFF1FE3B54}"/>
              </a:ext>
            </a:extLst>
          </p:cNvPr>
          <p:cNvPicPr>
            <a:picLocks noChangeAspect="1"/>
          </p:cNvPicPr>
          <p:nvPr userDrawn="1"/>
        </p:nvPicPr>
        <p:blipFill>
          <a:blip r:embed="rId19"/>
          <a:stretch>
            <a:fillRect/>
          </a:stretch>
        </p:blipFill>
        <p:spPr>
          <a:xfrm>
            <a:off x="7028987" y="6250368"/>
            <a:ext cx="172432" cy="172432"/>
          </a:xfrm>
          <a:prstGeom prst="rect">
            <a:avLst/>
          </a:prstGeom>
        </p:spPr>
      </p:pic>
      <p:pic>
        <p:nvPicPr>
          <p:cNvPr id="6" name="Picture 5">
            <a:extLst>
              <a:ext uri="{FF2B5EF4-FFF2-40B4-BE49-F238E27FC236}">
                <a16:creationId xmlns:a16="http://schemas.microsoft.com/office/drawing/2014/main" id="{29A15E5B-3D9A-C40E-289C-3A7BEF489574}"/>
              </a:ext>
            </a:extLst>
          </p:cNvPr>
          <p:cNvPicPr>
            <a:picLocks noChangeAspect="1"/>
          </p:cNvPicPr>
          <p:nvPr userDrawn="1"/>
        </p:nvPicPr>
        <p:blipFill>
          <a:blip r:embed="rId20"/>
          <a:stretch>
            <a:fillRect/>
          </a:stretch>
        </p:blipFill>
        <p:spPr>
          <a:xfrm>
            <a:off x="8546779" y="6242452"/>
            <a:ext cx="172432" cy="177994"/>
          </a:xfrm>
          <a:prstGeom prst="rect">
            <a:avLst/>
          </a:prstGeom>
        </p:spPr>
      </p:pic>
      <p:sp>
        <p:nvSpPr>
          <p:cNvPr id="7" name="Rectangle 6">
            <a:extLst>
              <a:ext uri="{FF2B5EF4-FFF2-40B4-BE49-F238E27FC236}">
                <a16:creationId xmlns:a16="http://schemas.microsoft.com/office/drawing/2014/main" id="{ADEEE4AE-F14F-221E-26E5-BB06AC6372B5}"/>
              </a:ext>
            </a:extLst>
          </p:cNvPr>
          <p:cNvSpPr/>
          <p:nvPr userDrawn="1"/>
        </p:nvSpPr>
        <p:spPr>
          <a:xfrm>
            <a:off x="9367455" y="6250368"/>
            <a:ext cx="176412" cy="170078"/>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931860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EE2A24"/>
        </a:buClr>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E2A24"/>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E2A24"/>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038">
          <p15:clr>
            <a:srgbClr val="F26B43"/>
          </p15:clr>
        </p15:guide>
        <p15:guide id="2" pos="415">
          <p15:clr>
            <a:srgbClr val="F26B43"/>
          </p15:clr>
        </p15:guide>
        <p15:guide id="3" pos="3795">
          <p15:clr>
            <a:srgbClr val="F26B43"/>
          </p15:clr>
        </p15:guide>
        <p15:guide id="4" pos="365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37137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1825628"/>
            <a:ext cx="10371371" cy="39127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3"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3" y="6356351"/>
            <a:ext cx="41147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1241214" y="5390438"/>
            <a:ext cx="677614" cy="625610"/>
          </a:xfrm>
          <a:prstGeom prst="rect">
            <a:avLst/>
          </a:prstGeom>
        </p:spPr>
        <p:txBody>
          <a:bodyPr vert="horz" lIns="91440" tIns="45720" rIns="91440" bIns="45720" rtlCol="0" anchor="ctr"/>
          <a:lstStyle>
            <a:lvl1pPr algn="r">
              <a:defRPr sz="2800">
                <a:solidFill>
                  <a:srgbClr val="EE2A24"/>
                </a:solidFill>
              </a:defRPr>
            </a:lvl1pPr>
          </a:lstStyle>
          <a:p>
            <a:fld id="{CDEA46CE-92BB-4B22-8BD4-28032886E2F8}" type="slidenum">
              <a:rPr lang="en-GB" smtClean="0"/>
              <a:pPr/>
              <a:t>‹#›</a:t>
            </a:fld>
            <a:endParaRPr lang="en-GB"/>
          </a:p>
        </p:txBody>
      </p:sp>
      <p:pic>
        <p:nvPicPr>
          <p:cNvPr id="11" name="Graphic 10">
            <a:extLst>
              <a:ext uri="{FF2B5EF4-FFF2-40B4-BE49-F238E27FC236}">
                <a16:creationId xmlns:a16="http://schemas.microsoft.com/office/drawing/2014/main" id="{DEC281FF-CE2D-7A6C-A891-57B231C5F5E0}"/>
              </a:ext>
            </a:extLst>
          </p:cNvPr>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982200" y="5946084"/>
            <a:ext cx="2209800" cy="971550"/>
          </a:xfrm>
          <a:prstGeom prst="rect">
            <a:avLst/>
          </a:prstGeom>
        </p:spPr>
      </p:pic>
      <p:cxnSp>
        <p:nvCxnSpPr>
          <p:cNvPr id="13" name="Straight Connector 12">
            <a:extLst>
              <a:ext uri="{FF2B5EF4-FFF2-40B4-BE49-F238E27FC236}">
                <a16:creationId xmlns:a16="http://schemas.microsoft.com/office/drawing/2014/main" id="{812A7489-FD98-C6ED-2362-08E4CDB9D603}"/>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CDB26856-213F-8BEF-8A5E-E32802DB2A4E}"/>
              </a:ext>
            </a:extLst>
          </p:cNvPr>
          <p:cNvPicPr>
            <a:picLocks noChangeAspect="1"/>
          </p:cNvPicPr>
          <p:nvPr userDrawn="1"/>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5400000">
            <a:off x="1024578" y="5047073"/>
            <a:ext cx="826097" cy="2670779"/>
          </a:xfrm>
          <a:prstGeom prst="rect">
            <a:avLst/>
          </a:prstGeom>
        </p:spPr>
      </p:pic>
    </p:spTree>
    <p:extLst>
      <p:ext uri="{BB962C8B-B14F-4D97-AF65-F5344CB8AC3E}">
        <p14:creationId xmlns:p14="http://schemas.microsoft.com/office/powerpoint/2010/main" val="2968112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93" r:id="rId15"/>
  </p:sldLayoutIdLst>
  <p:hf sldNum="0" hdr="0" ftr="0" dt="0"/>
  <p:txStyles>
    <p:titleStyle>
      <a:lvl1pPr algn="l" defTabSz="9144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57200" indent="-457200" algn="l" defTabSz="914409" rtl="0" eaLnBrk="1" latinLnBrk="0" hangingPunct="1">
        <a:lnSpc>
          <a:spcPct val="90000"/>
        </a:lnSpc>
        <a:spcBef>
          <a:spcPts val="1000"/>
        </a:spcBef>
        <a:buClr>
          <a:srgbClr val="EE2A24"/>
        </a:buClr>
        <a:buFont typeface="Calibri" panose="020F0502020204030204" pitchFamily="34" charset="0"/>
        <a:buChar char="-"/>
        <a:defRPr sz="2800" kern="1200">
          <a:solidFill>
            <a:schemeClr val="tx1"/>
          </a:solidFill>
          <a:latin typeface="+mn-lt"/>
          <a:ea typeface="+mn-ea"/>
          <a:cs typeface="+mn-cs"/>
        </a:defRPr>
      </a:lvl1pPr>
      <a:lvl2pPr marL="685807" indent="-228602" algn="l" defTabSz="914409" rtl="0" eaLnBrk="1" latinLnBrk="0" hangingPunct="1">
        <a:lnSpc>
          <a:spcPct val="90000"/>
        </a:lnSpc>
        <a:spcBef>
          <a:spcPts val="499"/>
        </a:spcBef>
        <a:buClr>
          <a:srgbClr val="EE2A24"/>
        </a:buClr>
        <a:buFont typeface="Calibri" panose="020F0502020204030204" pitchFamily="34" charset="0"/>
        <a:buChar char="–"/>
        <a:defRPr sz="2401" kern="1200">
          <a:solidFill>
            <a:schemeClr val="tx1"/>
          </a:solidFill>
          <a:latin typeface="+mn-lt"/>
          <a:ea typeface="+mn-ea"/>
          <a:cs typeface="+mn-cs"/>
        </a:defRPr>
      </a:lvl2pPr>
      <a:lvl3pPr marL="1143013" indent="-228602" algn="l" defTabSz="914409" rtl="0" eaLnBrk="1" latinLnBrk="0" hangingPunct="1">
        <a:lnSpc>
          <a:spcPct val="90000"/>
        </a:lnSpc>
        <a:spcBef>
          <a:spcPts val="499"/>
        </a:spcBef>
        <a:buClr>
          <a:srgbClr val="EE2A24"/>
        </a:buClr>
        <a:buFont typeface="Calibri" panose="020F0502020204030204" pitchFamily="34" charset="0"/>
        <a:buChar char="–"/>
        <a:defRPr sz="2000" kern="1200">
          <a:solidFill>
            <a:schemeClr val="tx1"/>
          </a:solidFill>
          <a:latin typeface="+mn-lt"/>
          <a:ea typeface="+mn-ea"/>
          <a:cs typeface="+mn-cs"/>
        </a:defRPr>
      </a:lvl3pPr>
      <a:lvl4pPr marL="1600217" indent="-228602" algn="l" defTabSz="914409" rtl="0" eaLnBrk="1" latinLnBrk="0" hangingPunct="1">
        <a:lnSpc>
          <a:spcPct val="90000"/>
        </a:lnSpc>
        <a:spcBef>
          <a:spcPts val="499"/>
        </a:spcBef>
        <a:buClr>
          <a:srgbClr val="EE2A24"/>
        </a:buClr>
        <a:buFont typeface="Calibri" panose="020F0502020204030204" pitchFamily="34" charset="0"/>
        <a:buChar char="–"/>
        <a:defRPr sz="1800" kern="1200">
          <a:solidFill>
            <a:schemeClr val="tx1"/>
          </a:solidFill>
          <a:latin typeface="+mn-lt"/>
          <a:ea typeface="+mn-ea"/>
          <a:cs typeface="+mn-cs"/>
        </a:defRPr>
      </a:lvl4pPr>
      <a:lvl5pPr marL="2057422" indent="-228602" algn="l" defTabSz="914409" rtl="0" eaLnBrk="1" latinLnBrk="0" hangingPunct="1">
        <a:lnSpc>
          <a:spcPct val="90000"/>
        </a:lnSpc>
        <a:spcBef>
          <a:spcPts val="499"/>
        </a:spcBef>
        <a:buClr>
          <a:srgbClr val="EE2A24"/>
        </a:buClr>
        <a:buFont typeface="Calibri" panose="020F0502020204030204" pitchFamily="34" charset="0"/>
        <a:buChar char="–"/>
        <a:defRPr sz="1800" kern="1200">
          <a:solidFill>
            <a:schemeClr val="tx1"/>
          </a:solidFill>
          <a:latin typeface="+mn-lt"/>
          <a:ea typeface="+mn-ea"/>
          <a:cs typeface="+mn-cs"/>
        </a:defRPr>
      </a:lvl5pPr>
      <a:lvl6pPr marL="2514626" indent="-228602" algn="l" defTabSz="91440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831" indent="-228602" algn="l" defTabSz="91440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9036" indent="-228602" algn="l" defTabSz="91440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6242" indent="-228602" algn="l" defTabSz="91440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9" rtl="0" eaLnBrk="1" latinLnBrk="0" hangingPunct="1">
        <a:defRPr sz="1800" kern="1200">
          <a:solidFill>
            <a:schemeClr val="tx1"/>
          </a:solidFill>
          <a:latin typeface="+mn-lt"/>
          <a:ea typeface="+mn-ea"/>
          <a:cs typeface="+mn-cs"/>
        </a:defRPr>
      </a:lvl1pPr>
      <a:lvl2pPr marL="457204" algn="l" defTabSz="914409" rtl="0" eaLnBrk="1" latinLnBrk="0" hangingPunct="1">
        <a:defRPr sz="1800" kern="1200">
          <a:solidFill>
            <a:schemeClr val="tx1"/>
          </a:solidFill>
          <a:latin typeface="+mn-lt"/>
          <a:ea typeface="+mn-ea"/>
          <a:cs typeface="+mn-cs"/>
        </a:defRPr>
      </a:lvl2pPr>
      <a:lvl3pPr marL="914409" algn="l" defTabSz="914409" rtl="0" eaLnBrk="1" latinLnBrk="0" hangingPunct="1">
        <a:defRPr sz="1800" kern="1200">
          <a:solidFill>
            <a:schemeClr val="tx1"/>
          </a:solidFill>
          <a:latin typeface="+mn-lt"/>
          <a:ea typeface="+mn-ea"/>
          <a:cs typeface="+mn-cs"/>
        </a:defRPr>
      </a:lvl3pPr>
      <a:lvl4pPr marL="1371615" algn="l" defTabSz="914409" rtl="0" eaLnBrk="1" latinLnBrk="0" hangingPunct="1">
        <a:defRPr sz="1800" kern="1200">
          <a:solidFill>
            <a:schemeClr val="tx1"/>
          </a:solidFill>
          <a:latin typeface="+mn-lt"/>
          <a:ea typeface="+mn-ea"/>
          <a:cs typeface="+mn-cs"/>
        </a:defRPr>
      </a:lvl4pPr>
      <a:lvl5pPr marL="1828820" algn="l" defTabSz="914409" rtl="0" eaLnBrk="1" latinLnBrk="0" hangingPunct="1">
        <a:defRPr sz="1800" kern="1200">
          <a:solidFill>
            <a:schemeClr val="tx1"/>
          </a:solidFill>
          <a:latin typeface="+mn-lt"/>
          <a:ea typeface="+mn-ea"/>
          <a:cs typeface="+mn-cs"/>
        </a:defRPr>
      </a:lvl5pPr>
      <a:lvl6pPr marL="2286023" algn="l" defTabSz="914409" rtl="0" eaLnBrk="1" latinLnBrk="0" hangingPunct="1">
        <a:defRPr sz="1800" kern="1200">
          <a:solidFill>
            <a:schemeClr val="tx1"/>
          </a:solidFill>
          <a:latin typeface="+mn-lt"/>
          <a:ea typeface="+mn-ea"/>
          <a:cs typeface="+mn-cs"/>
        </a:defRPr>
      </a:lvl6pPr>
      <a:lvl7pPr marL="2743229" algn="l" defTabSz="914409" rtl="0" eaLnBrk="1" latinLnBrk="0" hangingPunct="1">
        <a:defRPr sz="1800" kern="1200">
          <a:solidFill>
            <a:schemeClr val="tx1"/>
          </a:solidFill>
          <a:latin typeface="+mn-lt"/>
          <a:ea typeface="+mn-ea"/>
          <a:cs typeface="+mn-cs"/>
        </a:defRPr>
      </a:lvl7pPr>
      <a:lvl8pPr marL="3200435" algn="l" defTabSz="914409" rtl="0" eaLnBrk="1" latinLnBrk="0" hangingPunct="1">
        <a:defRPr sz="1800" kern="1200">
          <a:solidFill>
            <a:schemeClr val="tx1"/>
          </a:solidFill>
          <a:latin typeface="+mn-lt"/>
          <a:ea typeface="+mn-ea"/>
          <a:cs typeface="+mn-cs"/>
        </a:defRPr>
      </a:lvl8pPr>
      <a:lvl9pPr marL="3657639" algn="l" defTabSz="9144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651CE-BA12-362B-8D63-484D5ECFFD71}"/>
              </a:ext>
            </a:extLst>
          </p:cNvPr>
          <p:cNvSpPr>
            <a:spLocks noGrp="1"/>
          </p:cNvSpPr>
          <p:nvPr>
            <p:ph type="title"/>
          </p:nvPr>
        </p:nvSpPr>
        <p:spPr>
          <a:xfrm>
            <a:off x="679622" y="365125"/>
            <a:ext cx="10478529"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8BBE032-79E9-CFEB-77B7-2F1C41A26B0F}"/>
              </a:ext>
            </a:extLst>
          </p:cNvPr>
          <p:cNvSpPr>
            <a:spLocks noGrp="1"/>
          </p:cNvSpPr>
          <p:nvPr>
            <p:ph type="body" idx="1"/>
          </p:nvPr>
        </p:nvSpPr>
        <p:spPr>
          <a:xfrm>
            <a:off x="679622" y="1825625"/>
            <a:ext cx="10478529"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Box 9">
            <a:extLst>
              <a:ext uri="{FF2B5EF4-FFF2-40B4-BE49-F238E27FC236}">
                <a16:creationId xmlns:a16="http://schemas.microsoft.com/office/drawing/2014/main" id="{5BD07D8C-D060-FE9A-6F8F-27FB05E6E977}"/>
              </a:ext>
            </a:extLst>
          </p:cNvPr>
          <p:cNvSpPr txBox="1"/>
          <p:nvPr userDrawn="1"/>
        </p:nvSpPr>
        <p:spPr>
          <a:xfrm rot="16200000">
            <a:off x="10194144" y="1659620"/>
            <a:ext cx="2861191" cy="584775"/>
          </a:xfrm>
          <a:prstGeom prst="rect">
            <a:avLst/>
          </a:prstGeom>
          <a:noFill/>
        </p:spPr>
        <p:txBody>
          <a:bodyPr wrap="square" rtlCol="0" anchor="b">
            <a:spAutoFit/>
          </a:bodyPr>
          <a:lstStyle/>
          <a:p>
            <a:pPr algn="r"/>
            <a:r>
              <a:rPr lang="en-US" sz="3200" b="1">
                <a:solidFill>
                  <a:srgbClr val="EE2A24"/>
                </a:solidFill>
                <a:latin typeface="Arial" panose="020B0604020202020204" pitchFamily="34" charset="0"/>
                <a:cs typeface="Arial" panose="020B0604020202020204" pitchFamily="34" charset="0"/>
              </a:rPr>
              <a:t>Index </a:t>
            </a:r>
          </a:p>
        </p:txBody>
      </p:sp>
      <p:sp>
        <p:nvSpPr>
          <p:cNvPr id="11" name="TextBox 10">
            <a:extLst>
              <a:ext uri="{FF2B5EF4-FFF2-40B4-BE49-F238E27FC236}">
                <a16:creationId xmlns:a16="http://schemas.microsoft.com/office/drawing/2014/main" id="{669B2732-90BB-5C30-7D32-2F33F5139378}"/>
              </a:ext>
            </a:extLst>
          </p:cNvPr>
          <p:cNvSpPr txBox="1"/>
          <p:nvPr userDrawn="1"/>
        </p:nvSpPr>
        <p:spPr>
          <a:xfrm>
            <a:off x="568411" y="5895972"/>
            <a:ext cx="4132798" cy="646331"/>
          </a:xfrm>
          <a:prstGeom prst="rect">
            <a:avLst/>
          </a:prstGeom>
          <a:solidFill>
            <a:schemeClr val="bg1"/>
          </a:solidFill>
        </p:spPr>
        <p:txBody>
          <a:bodyPr wrap="square" rtlCol="0" anchor="b">
            <a:spAutoFit/>
          </a:bodyPr>
          <a:lstStyle/>
          <a:p>
            <a:r>
              <a:rPr lang="en-US" sz="3600" b="1">
                <a:latin typeface="Arial" panose="020B0604020202020204" pitchFamily="34" charset="0"/>
                <a:cs typeface="Arial" panose="020B0604020202020204" pitchFamily="34" charset="0"/>
              </a:rPr>
              <a:t>Weather </a:t>
            </a:r>
            <a:r>
              <a:rPr lang="en-US" sz="3600" b="1">
                <a:solidFill>
                  <a:srgbClr val="EE2A24"/>
                </a:solidFill>
                <a:latin typeface="Arial" panose="020B0604020202020204" pitchFamily="34" charset="0"/>
                <a:cs typeface="Arial" panose="020B0604020202020204" pitchFamily="34" charset="0"/>
              </a:rPr>
              <a:t>Together</a:t>
            </a:r>
          </a:p>
        </p:txBody>
      </p:sp>
    </p:spTree>
    <p:extLst>
      <p:ext uri="{BB962C8B-B14F-4D97-AF65-F5344CB8AC3E}">
        <p14:creationId xmlns:p14="http://schemas.microsoft.com/office/powerpoint/2010/main" val="2699567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EE2A24"/>
        </a:buClr>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E2A24"/>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E2A24"/>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038" userDrawn="1">
          <p15:clr>
            <a:srgbClr val="F26B43"/>
          </p15:clr>
        </p15:guide>
        <p15:guide id="2" pos="415" userDrawn="1">
          <p15:clr>
            <a:srgbClr val="F26B43"/>
          </p15:clr>
        </p15:guide>
        <p15:guide id="3" pos="3795" userDrawn="1">
          <p15:clr>
            <a:srgbClr val="F26B43"/>
          </p15:clr>
        </p15:guide>
        <p15:guide id="4" pos="365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redcross.org.uk/-/media/documents/weather-together/eco-anxiety-updated/eco-anxiety-video-script.docx?sc_lang=en" TargetMode="External"/><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hyperlink" Target="https://www.redcross.org.uk/-/media/documents/weather-together/wt-award-updated/weather-together-awards.zip?sc_lang=en&amp;hash=90065C8651DF9C1508FC9109377C176D" TargetMode="External"/><Relationship Id="rId10" Type="http://schemas.openxmlformats.org/officeDocument/2006/relationships/image" Target="../media/image12.png"/><Relationship Id="rId4" Type="http://schemas.openxmlformats.org/officeDocument/2006/relationships/hyperlink" Target="https://www.redcross.org.uk/-/media/documents/weather-together/eco-anxiety-updated/coping-with-eco-anxiety.pdf?sc_lang=en" TargetMode="External"/><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1.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21.gif"/><Relationship Id="rId4" Type="http://schemas.openxmlformats.org/officeDocument/2006/relationships/image" Target="../media/image39.svg"/><Relationship Id="rId9"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8" Type="http://schemas.openxmlformats.org/officeDocument/2006/relationships/hyperlink" Target="https://www.wwf.org.uk/what-we-do" TargetMode="External"/><Relationship Id="rId3" Type="http://schemas.openxmlformats.org/officeDocument/2006/relationships/hyperlink" Target="https://footprint.wwf.org.uk/#/" TargetMode="External"/><Relationship Id="rId7"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hyperlink" Target="https://www.wwf.org.uk/success-stories" TargetMode="External"/><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hyperlink" Target="https://conservationoptimism.org/portfolio-items/youth-resources/"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youngminds.org.uk/find-help/your-guide-to-support/" TargetMode="External"/><Relationship Id="rId3" Type="http://schemas.openxmlformats.org/officeDocument/2006/relationships/hyperlink" Target="tel:08001111" TargetMode="External"/><Relationship Id="rId7" Type="http://schemas.openxmlformats.org/officeDocument/2006/relationships/hyperlink" Target="sms:85258?body=THEMIX"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53.emf"/><Relationship Id="rId5" Type="http://schemas.openxmlformats.org/officeDocument/2006/relationships/hyperlink" Target="https://www.childline.org.uk/login/?returnPath=%2flocker%2finbox%2f" TargetMode="External"/><Relationship Id="rId4" Type="http://schemas.openxmlformats.org/officeDocument/2006/relationships/hyperlink" Target="https://www.childline.org.uk/get-support/1-2-1-counsellor-chat/" TargetMode="External"/><Relationship Id="rId9" Type="http://schemas.openxmlformats.org/officeDocument/2006/relationships/hyperlink" Target="mailto:jo@samaritans.org"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hyperlink" Target="https://www.redcross.org.uk/weather-together-resources" TargetMode="External"/><Relationship Id="rId2" Type="http://schemas.openxmlformats.org/officeDocument/2006/relationships/notesSlide" Target="../notesSlides/notesSlide21.xml"/><Relationship Id="rId16" Type="http://schemas.openxmlformats.org/officeDocument/2006/relationships/hyperlink" Target="https://feedback.redcross.org.uk/s/WeatherTogether/" TargetMode="External"/><Relationship Id="rId1" Type="http://schemas.openxmlformats.org/officeDocument/2006/relationships/slideLayout" Target="../slideLayouts/slideLayout3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5.gif"/></Relationships>
</file>

<file path=ppt/slides/_rels/slide4.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gif"/></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1.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21.gif"/><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3320F6-4EBB-8127-4DAF-CB622332954B}"/>
              </a:ext>
            </a:extLst>
          </p:cNvPr>
          <p:cNvSpPr>
            <a:spLocks noGrp="1" noRot="1" noMove="1" noResize="1" noEditPoints="1" noAdjustHandles="1" noChangeArrowheads="1" noChangeShapeType="1"/>
          </p:cNvSpPr>
          <p:nvPr>
            <p:ph type="ctrTitle"/>
          </p:nvPr>
        </p:nvSpPr>
        <p:spPr>
          <a:xfrm>
            <a:off x="914401" y="-2387599"/>
            <a:ext cx="10363200" cy="2387599"/>
          </a:xfrm>
        </p:spPr>
        <p:txBody>
          <a:bodyPr vert="horz" lIns="91440" tIns="45720" rIns="91440" bIns="45720" rtlCol="0" anchor="b">
            <a:normAutofit/>
          </a:bodyPr>
          <a:lstStyle/>
          <a:p>
            <a:r>
              <a:rPr lang="en-GB" dirty="0"/>
              <a:t>Instructions</a:t>
            </a:r>
          </a:p>
        </p:txBody>
      </p:sp>
      <p:grpSp>
        <p:nvGrpSpPr>
          <p:cNvPr id="5" name="Group 4">
            <a:extLst>
              <a:ext uri="{FF2B5EF4-FFF2-40B4-BE49-F238E27FC236}">
                <a16:creationId xmlns:a16="http://schemas.microsoft.com/office/drawing/2014/main" id="{5FFAE0B2-ADCD-0363-8B46-6C2677956B7E}"/>
              </a:ext>
              <a:ext uri="{C183D7F6-B498-43B3-948B-1728B52AA6E4}">
                <adec:decorative xmlns:adec="http://schemas.microsoft.com/office/drawing/2017/decorative" val="0"/>
              </a:ext>
            </a:extLst>
          </p:cNvPr>
          <p:cNvGrpSpPr>
            <a:grpSpLocks noGrp="1" noUngrp="1" noRot="1" noMove="1" noResize="1"/>
          </p:cNvGrpSpPr>
          <p:nvPr/>
        </p:nvGrpSpPr>
        <p:grpSpPr>
          <a:xfrm>
            <a:off x="927668" y="0"/>
            <a:ext cx="10313546" cy="6857994"/>
            <a:chOff x="320850" y="401202"/>
            <a:chExt cx="10313546" cy="6904162"/>
          </a:xfrm>
        </p:grpSpPr>
        <p:sp>
          <p:nvSpPr>
            <p:cNvPr id="11" name="object 2">
              <a:extLst>
                <a:ext uri="{FF2B5EF4-FFF2-40B4-BE49-F238E27FC236}">
                  <a16:creationId xmlns:a16="http://schemas.microsoft.com/office/drawing/2014/main" id="{EE9CB1A1-E335-B40E-7FB2-997C19F2F9FF}"/>
                </a:ext>
              </a:extLst>
            </p:cNvPr>
            <p:cNvSpPr txBox="1">
              <a:spLocks noGrp="1" noRot="1" noMove="1" noResize="1" noEditPoints="1" noAdjustHandles="1" noChangeArrowheads="1" noChangeShapeType="1"/>
            </p:cNvSpPr>
            <p:nvPr/>
          </p:nvSpPr>
          <p:spPr>
            <a:xfrm>
              <a:off x="3636194" y="589415"/>
              <a:ext cx="5784286" cy="260789"/>
            </a:xfrm>
            <a:prstGeom prst="rect">
              <a:avLst/>
            </a:prstGeom>
          </p:spPr>
          <p:txBody>
            <a:bodyPr vert="horz" wrap="square" lIns="0" tIns="12700" rIns="0" bIns="0" rtlCol="0">
              <a:spAutoFit/>
            </a:bodyPr>
            <a:lstStyle/>
            <a:p>
              <a:pPr marL="12700" algn="ctr">
                <a:lnSpc>
                  <a:spcPct val="100000"/>
                </a:lnSpc>
                <a:spcBef>
                  <a:spcPts val="100"/>
                </a:spcBef>
              </a:pPr>
              <a:r>
                <a:rPr sz="1600" b="1" dirty="0">
                  <a:solidFill>
                    <a:srgbClr val="231F20"/>
                  </a:solidFill>
                  <a:latin typeface="HelveticaNeueLT Pro 65 Md" panose="020B0804020202020204" pitchFamily="34" charset="0"/>
                  <a:cs typeface="Arial"/>
                </a:rPr>
                <a:t>Weather</a:t>
              </a:r>
              <a:r>
                <a:rPr sz="1600" b="1" spc="25" dirty="0">
                  <a:solidFill>
                    <a:srgbClr val="231F20"/>
                  </a:solidFill>
                  <a:latin typeface="HelveticaNeueLT Pro 65 Md" panose="020B0804020202020204" pitchFamily="34" charset="0"/>
                  <a:cs typeface="Arial"/>
                </a:rPr>
                <a:t> </a:t>
              </a:r>
              <a:r>
                <a:rPr sz="1600" b="1" dirty="0">
                  <a:solidFill>
                    <a:srgbClr val="231F20"/>
                  </a:solidFill>
                  <a:latin typeface="HelveticaNeueLT Pro 65 Md" panose="020B0804020202020204" pitchFamily="34" charset="0"/>
                  <a:cs typeface="Arial"/>
                </a:rPr>
                <a:t>Together:</a:t>
              </a:r>
              <a:r>
                <a:rPr sz="1600" b="1" spc="25" dirty="0">
                  <a:solidFill>
                    <a:srgbClr val="231F20"/>
                  </a:solidFill>
                  <a:latin typeface="HelveticaNeueLT Pro 65 Md" panose="020B0804020202020204" pitchFamily="34" charset="0"/>
                  <a:cs typeface="Arial"/>
                </a:rPr>
                <a:t> </a:t>
              </a:r>
              <a:r>
                <a:rPr lang="en-GB" sz="1600" b="1" spc="25" dirty="0">
                  <a:solidFill>
                    <a:srgbClr val="231F20"/>
                  </a:solidFill>
                  <a:latin typeface="HelveticaNeueLT Pro 65 Md" panose="020B0804020202020204" pitchFamily="34" charset="0"/>
                  <a:cs typeface="Arial"/>
                </a:rPr>
                <a:t>eco-anxiety – help others cope</a:t>
              </a:r>
              <a:endParaRPr sz="1600" dirty="0">
                <a:latin typeface="HelveticaNeueLT Pro 65 Md" panose="020B0804020202020204" pitchFamily="34" charset="0"/>
                <a:cs typeface="Arial"/>
              </a:endParaRPr>
            </a:p>
          </p:txBody>
        </p:sp>
        <p:sp>
          <p:nvSpPr>
            <p:cNvPr id="16" name="object 3">
              <a:extLst>
                <a:ext uri="{FF2B5EF4-FFF2-40B4-BE49-F238E27FC236}">
                  <a16:creationId xmlns:a16="http://schemas.microsoft.com/office/drawing/2014/main" id="{5AA15AAD-7AD4-4B21-C327-6E542530636E}"/>
                </a:ext>
              </a:extLst>
            </p:cNvPr>
            <p:cNvSpPr>
              <a:spLocks noGrp="1" noRot="1" noMove="1" noResize="1" noEditPoints="1" noAdjustHandles="1" noChangeArrowheads="1" noChangeShapeType="1"/>
            </p:cNvSpPr>
            <p:nvPr/>
          </p:nvSpPr>
          <p:spPr>
            <a:xfrm>
              <a:off x="3000150" y="463555"/>
              <a:ext cx="7228840" cy="502284"/>
            </a:xfrm>
            <a:custGeom>
              <a:avLst/>
              <a:gdLst/>
              <a:ahLst/>
              <a:cxnLst/>
              <a:rect l="l" t="t" r="r" b="b"/>
              <a:pathLst>
                <a:path w="7228840" h="502284">
                  <a:moveTo>
                    <a:pt x="152400" y="0"/>
                  </a:moveTo>
                  <a:lnTo>
                    <a:pt x="104231" y="7769"/>
                  </a:lnTo>
                  <a:lnTo>
                    <a:pt x="62396" y="29405"/>
                  </a:lnTo>
                  <a:lnTo>
                    <a:pt x="29405" y="62396"/>
                  </a:lnTo>
                  <a:lnTo>
                    <a:pt x="7769" y="104231"/>
                  </a:lnTo>
                  <a:lnTo>
                    <a:pt x="0" y="152400"/>
                  </a:lnTo>
                  <a:lnTo>
                    <a:pt x="0" y="349694"/>
                  </a:lnTo>
                  <a:lnTo>
                    <a:pt x="7769" y="397867"/>
                  </a:lnTo>
                  <a:lnTo>
                    <a:pt x="29405" y="439703"/>
                  </a:lnTo>
                  <a:lnTo>
                    <a:pt x="62396" y="472692"/>
                  </a:lnTo>
                  <a:lnTo>
                    <a:pt x="104231" y="494325"/>
                  </a:lnTo>
                  <a:lnTo>
                    <a:pt x="152400" y="502094"/>
                  </a:lnTo>
                  <a:lnTo>
                    <a:pt x="7075893" y="502094"/>
                  </a:lnTo>
                  <a:lnTo>
                    <a:pt x="7124066" y="494325"/>
                  </a:lnTo>
                  <a:lnTo>
                    <a:pt x="7165902" y="472692"/>
                  </a:lnTo>
                  <a:lnTo>
                    <a:pt x="7198891" y="439703"/>
                  </a:lnTo>
                  <a:lnTo>
                    <a:pt x="7220525" y="397867"/>
                  </a:lnTo>
                  <a:lnTo>
                    <a:pt x="7228293" y="349694"/>
                  </a:lnTo>
                  <a:lnTo>
                    <a:pt x="7228293" y="152400"/>
                  </a:lnTo>
                  <a:lnTo>
                    <a:pt x="7220525" y="104231"/>
                  </a:lnTo>
                  <a:lnTo>
                    <a:pt x="7198891" y="62396"/>
                  </a:lnTo>
                  <a:lnTo>
                    <a:pt x="7165902" y="29405"/>
                  </a:lnTo>
                  <a:lnTo>
                    <a:pt x="7124066" y="7769"/>
                  </a:lnTo>
                  <a:lnTo>
                    <a:pt x="7075893" y="0"/>
                  </a:lnTo>
                  <a:lnTo>
                    <a:pt x="152400" y="0"/>
                  </a:lnTo>
                  <a:close/>
                </a:path>
              </a:pathLst>
            </a:custGeom>
            <a:ln w="88899">
              <a:solidFill>
                <a:srgbClr val="D2232A"/>
              </a:solidFill>
            </a:ln>
          </p:spPr>
          <p:txBody>
            <a:bodyPr wrap="square" lIns="0" tIns="0" rIns="0" bIns="0" rtlCol="0"/>
            <a:lstStyle/>
            <a:p>
              <a:endParaRPr/>
            </a:p>
          </p:txBody>
        </p:sp>
        <p:sp>
          <p:nvSpPr>
            <p:cNvPr id="19" name="object 4">
              <a:extLst>
                <a:ext uri="{FF2B5EF4-FFF2-40B4-BE49-F238E27FC236}">
                  <a16:creationId xmlns:a16="http://schemas.microsoft.com/office/drawing/2014/main" id="{D269FA7C-5987-B70B-8AC7-E6A5F80D65B8}"/>
                </a:ext>
              </a:extLst>
            </p:cNvPr>
            <p:cNvSpPr txBox="1">
              <a:spLocks noGrp="1" noRot="1" noMove="1" noResize="1" noEditPoints="1" noAdjustHandles="1" noChangeArrowheads="1" noChangeShapeType="1"/>
            </p:cNvSpPr>
            <p:nvPr/>
          </p:nvSpPr>
          <p:spPr>
            <a:xfrm>
              <a:off x="4474789" y="1253139"/>
              <a:ext cx="5461267" cy="364846"/>
            </a:xfrm>
            <a:prstGeom prst="rect">
              <a:avLst/>
            </a:prstGeom>
          </p:spPr>
          <p:txBody>
            <a:bodyPr vert="horz" wrap="square" lIns="0" tIns="0" rIns="0" bIns="0" rtlCol="0">
              <a:spAutoFit/>
            </a:bodyPr>
            <a:lstStyle/>
            <a:p>
              <a:pPr marL="171450" lvl="0" indent="-171450">
                <a:buClr>
                  <a:srgbClr val="FF0000"/>
                </a:buClr>
                <a:buSzPct val="150000"/>
                <a:buFont typeface="HelveticaNeueLT Pro 45 Lt" panose="020B0403020202020204" pitchFamily="34" charset="0"/>
                <a:buChar char="-"/>
              </a:pPr>
              <a:r>
                <a:rPr lang="en-GB" sz="1200" dirty="0">
                  <a:solidFill>
                    <a:srgbClr val="231F20"/>
                  </a:solidFill>
                  <a:latin typeface="HelveticaNeueLT Pro 45 Lt" panose="020B0403020202020204" pitchFamily="34" charset="0"/>
                  <a:cs typeface="Arial"/>
                </a:rPr>
                <a:t>Must</a:t>
              </a:r>
              <a:r>
                <a:rPr lang="en-GB" sz="1200" spc="-20" dirty="0">
                  <a:solidFill>
                    <a:srgbClr val="231F20"/>
                  </a:solidFill>
                  <a:latin typeface="HelveticaNeueLT Pro 45 Lt" panose="020B0403020202020204" pitchFamily="34" charset="0"/>
                  <a:cs typeface="Arial"/>
                </a:rPr>
                <a:t> </a:t>
              </a:r>
              <a:r>
                <a:rPr lang="en-GB" sz="1200" dirty="0">
                  <a:solidFill>
                    <a:schemeClr val="tx1"/>
                  </a:solidFill>
                  <a:latin typeface="HelveticaNeueLT Pro 45 Lt" panose="020B0403020202020204" pitchFamily="34" charset="0"/>
                </a:rPr>
                <a:t>draft a video about sharing ways to cope with eco-anxiety.</a:t>
              </a:r>
            </a:p>
            <a:p>
              <a:pPr marL="183515" indent="-171450">
                <a:lnSpc>
                  <a:spcPts val="1540"/>
                </a:lnSpc>
                <a:buClr>
                  <a:srgbClr val="FF0000"/>
                </a:buClr>
                <a:buSzPct val="150000"/>
                <a:buFont typeface="HelveticaNeueLT Pro 45 Lt" panose="020B0403020202020204" pitchFamily="34" charset="0"/>
                <a:buChar char="-"/>
                <a:tabLst>
                  <a:tab pos="193040" algn="l"/>
                </a:tabLst>
              </a:pPr>
              <a:r>
                <a:rPr sz="1200" spc="-20" dirty="0">
                  <a:solidFill>
                    <a:srgbClr val="231F20"/>
                  </a:solidFill>
                  <a:latin typeface="HelveticaNeueLT Pro 45 Lt" panose="020B0403020202020204" pitchFamily="34" charset="0"/>
                  <a:cs typeface="Arial"/>
                </a:rPr>
                <a:t>Should</a:t>
              </a:r>
              <a:r>
                <a:rPr sz="1200" spc="-25" dirty="0">
                  <a:solidFill>
                    <a:srgbClr val="231F20"/>
                  </a:solidFill>
                  <a:latin typeface="HelveticaNeueLT Pro 45 Lt" panose="020B0403020202020204" pitchFamily="34" charset="0"/>
                  <a:cs typeface="Arial"/>
                </a:rPr>
                <a:t> </a:t>
              </a:r>
              <a:r>
                <a:rPr lang="en-US" sz="1200" dirty="0">
                  <a:solidFill>
                    <a:schemeClr val="tx1"/>
                  </a:solidFill>
                  <a:latin typeface="HelveticaNeueLT Pro 45 Lt" panose="020B0403020202020204" pitchFamily="34" charset="0"/>
                </a:rPr>
                <a:t>create and review a video sharing ways to cope with eco-anxiety.</a:t>
              </a:r>
              <a:endParaRPr sz="1200" dirty="0">
                <a:latin typeface="HelveticaNeueLT Pro 45 Lt" panose="020B0403020202020204" pitchFamily="34" charset="0"/>
                <a:cs typeface="Arial"/>
              </a:endParaRPr>
            </a:p>
          </p:txBody>
        </p:sp>
        <p:sp>
          <p:nvSpPr>
            <p:cNvPr id="21" name="object 5">
              <a:extLst>
                <a:ext uri="{FF2B5EF4-FFF2-40B4-BE49-F238E27FC236}">
                  <a16:creationId xmlns:a16="http://schemas.microsoft.com/office/drawing/2014/main" id="{9CA29F8D-1FE7-A5B3-608C-39C227713F03}"/>
                </a:ext>
              </a:extLst>
            </p:cNvPr>
            <p:cNvSpPr>
              <a:spLocks noGrp="1" noRot="1" noMove="1" noResize="1" noEditPoints="1" noAdjustHandles="1" noChangeArrowheads="1" noChangeShapeType="1"/>
            </p:cNvSpPr>
            <p:nvPr/>
          </p:nvSpPr>
          <p:spPr>
            <a:xfrm>
              <a:off x="4332700" y="1092705"/>
              <a:ext cx="5870575" cy="812165"/>
            </a:xfrm>
            <a:custGeom>
              <a:avLst/>
              <a:gdLst/>
              <a:ahLst/>
              <a:cxnLst/>
              <a:rect l="l" t="t" r="r" b="b"/>
              <a:pathLst>
                <a:path w="5870575" h="812164">
                  <a:moveTo>
                    <a:pt x="152400" y="0"/>
                  </a:moveTo>
                  <a:lnTo>
                    <a:pt x="104231" y="7769"/>
                  </a:lnTo>
                  <a:lnTo>
                    <a:pt x="62396" y="29405"/>
                  </a:lnTo>
                  <a:lnTo>
                    <a:pt x="29405" y="62396"/>
                  </a:lnTo>
                  <a:lnTo>
                    <a:pt x="7769" y="104231"/>
                  </a:lnTo>
                  <a:lnTo>
                    <a:pt x="0" y="152400"/>
                  </a:lnTo>
                  <a:lnTo>
                    <a:pt x="0" y="659206"/>
                  </a:lnTo>
                  <a:lnTo>
                    <a:pt x="7769" y="707374"/>
                  </a:lnTo>
                  <a:lnTo>
                    <a:pt x="29405" y="749209"/>
                  </a:lnTo>
                  <a:lnTo>
                    <a:pt x="62396" y="782200"/>
                  </a:lnTo>
                  <a:lnTo>
                    <a:pt x="104231" y="803836"/>
                  </a:lnTo>
                  <a:lnTo>
                    <a:pt x="152400" y="811606"/>
                  </a:lnTo>
                  <a:lnTo>
                    <a:pt x="5717946" y="811606"/>
                  </a:lnTo>
                  <a:lnTo>
                    <a:pt x="5766119" y="803836"/>
                  </a:lnTo>
                  <a:lnTo>
                    <a:pt x="5807955" y="782200"/>
                  </a:lnTo>
                  <a:lnTo>
                    <a:pt x="5840944" y="749209"/>
                  </a:lnTo>
                  <a:lnTo>
                    <a:pt x="5862577" y="707374"/>
                  </a:lnTo>
                  <a:lnTo>
                    <a:pt x="5870346" y="659206"/>
                  </a:lnTo>
                  <a:lnTo>
                    <a:pt x="5870346" y="152400"/>
                  </a:lnTo>
                  <a:lnTo>
                    <a:pt x="5862577" y="104231"/>
                  </a:lnTo>
                  <a:lnTo>
                    <a:pt x="5840944" y="62396"/>
                  </a:lnTo>
                  <a:lnTo>
                    <a:pt x="5807955" y="29405"/>
                  </a:lnTo>
                  <a:lnTo>
                    <a:pt x="5766119" y="7769"/>
                  </a:lnTo>
                  <a:lnTo>
                    <a:pt x="5717946" y="0"/>
                  </a:lnTo>
                  <a:lnTo>
                    <a:pt x="152400" y="0"/>
                  </a:lnTo>
                  <a:close/>
                </a:path>
              </a:pathLst>
            </a:custGeom>
            <a:ln w="25400">
              <a:solidFill>
                <a:srgbClr val="231F20"/>
              </a:solidFill>
            </a:ln>
          </p:spPr>
          <p:txBody>
            <a:bodyPr wrap="square" lIns="0" tIns="0" rIns="0" bIns="0" rtlCol="0"/>
            <a:lstStyle/>
            <a:p>
              <a:endParaRPr/>
            </a:p>
          </p:txBody>
        </p:sp>
        <p:sp>
          <p:nvSpPr>
            <p:cNvPr id="22" name="object 6">
              <a:extLst>
                <a:ext uri="{FF2B5EF4-FFF2-40B4-BE49-F238E27FC236}">
                  <a16:creationId xmlns:a16="http://schemas.microsoft.com/office/drawing/2014/main" id="{B9FCA5D6-65CA-58C0-0C6D-A189192AA6DC}"/>
                </a:ext>
              </a:extLst>
            </p:cNvPr>
            <p:cNvSpPr txBox="1">
              <a:spLocks noGrp="1" noRot="1" noMove="1" noResize="1" noEditPoints="1" noAdjustHandles="1" noChangeArrowheads="1" noChangeShapeType="1"/>
            </p:cNvSpPr>
            <p:nvPr/>
          </p:nvSpPr>
          <p:spPr>
            <a:xfrm>
              <a:off x="4476700" y="5845511"/>
              <a:ext cx="5114925" cy="939800"/>
            </a:xfrm>
            <a:prstGeom prst="rect">
              <a:avLst/>
            </a:prstGeom>
          </p:spPr>
          <p:txBody>
            <a:bodyPr vert="horz" wrap="square" lIns="0" tIns="0" rIns="0" bIns="0" rtlCol="0">
              <a:spAutoFit/>
            </a:bodyPr>
            <a:lstStyle/>
            <a:p>
              <a:pPr marL="241300" indent="-228600">
                <a:lnSpc>
                  <a:spcPts val="1300"/>
                </a:lnSpc>
                <a:buClr>
                  <a:srgbClr val="DC2327"/>
                </a:buClr>
                <a:buSzPct val="150000"/>
                <a:buChar char="-"/>
                <a:tabLst>
                  <a:tab pos="240665" algn="l"/>
                  <a:tab pos="241300" algn="l"/>
                </a:tabLst>
              </a:pPr>
              <a:r>
                <a:rPr sz="1200" spc="-25" dirty="0">
                  <a:solidFill>
                    <a:srgbClr val="231F20"/>
                  </a:solidFill>
                  <a:latin typeface="HelveticaNeueLT Pro 45 Lt" panose="020B0403020202020204" pitchFamily="34" charset="0"/>
                  <a:cs typeface="Arial"/>
                </a:rPr>
                <a:t>England:</a:t>
              </a:r>
              <a:r>
                <a:rPr sz="1200" spc="-40" dirty="0">
                  <a:solidFill>
                    <a:srgbClr val="231F20"/>
                  </a:solidFill>
                  <a:latin typeface="HelveticaNeueLT Pro 45 Lt" panose="020B0403020202020204" pitchFamily="34" charset="0"/>
                  <a:cs typeface="Arial"/>
                </a:rPr>
                <a:t> </a:t>
              </a:r>
              <a:r>
                <a:rPr sz="1200" spc="-35" dirty="0">
                  <a:solidFill>
                    <a:srgbClr val="231F20"/>
                  </a:solidFill>
                  <a:latin typeface="HelveticaNeueLT Pro 45 Lt" panose="020B0403020202020204" pitchFamily="34" charset="0"/>
                  <a:cs typeface="Arial"/>
                </a:rPr>
                <a:t>PSHE,</a:t>
              </a:r>
              <a:r>
                <a:rPr sz="1200" spc="-40" dirty="0">
                  <a:solidFill>
                    <a:srgbClr val="231F20"/>
                  </a:solidFill>
                  <a:latin typeface="HelveticaNeueLT Pro 45 Lt" panose="020B0403020202020204" pitchFamily="34" charset="0"/>
                  <a:cs typeface="Arial"/>
                </a:rPr>
                <a:t> </a:t>
              </a:r>
              <a:r>
                <a:rPr lang="en-GB" sz="1200" spc="-25" dirty="0">
                  <a:solidFill>
                    <a:srgbClr val="231F20"/>
                  </a:solidFill>
                  <a:latin typeface="HelveticaNeueLT Pro 45 Lt" panose="020B0403020202020204" pitchFamily="34" charset="0"/>
                  <a:cs typeface="Arial"/>
                </a:rPr>
                <a:t>Language and literacy, Citizenship</a:t>
              </a:r>
              <a:endParaRPr sz="1200" dirty="0">
                <a:latin typeface="HelveticaNeueLT Pro 45 Lt" panose="020B0403020202020204" pitchFamily="34" charset="0"/>
                <a:cs typeface="Arial"/>
              </a:endParaRPr>
            </a:p>
            <a:p>
              <a:pPr marL="241300" indent="-228600">
                <a:lnSpc>
                  <a:spcPts val="1440"/>
                </a:lnSpc>
                <a:buClr>
                  <a:srgbClr val="DC2327"/>
                </a:buClr>
                <a:buSzPct val="150000"/>
                <a:buChar char="-"/>
                <a:tabLst>
                  <a:tab pos="240665" algn="l"/>
                  <a:tab pos="241300" algn="l"/>
                </a:tabLst>
              </a:pPr>
              <a:r>
                <a:rPr sz="1200" spc="-10" dirty="0">
                  <a:solidFill>
                    <a:srgbClr val="231F20"/>
                  </a:solidFill>
                  <a:latin typeface="HelveticaNeueLT Pro 45 Lt" panose="020B0403020202020204" pitchFamily="34" charset="0"/>
                  <a:cs typeface="Arial"/>
                </a:rPr>
                <a:t>Scotland:</a:t>
              </a:r>
              <a:r>
                <a:rPr sz="1200" spc="-30" dirty="0">
                  <a:solidFill>
                    <a:srgbClr val="231F20"/>
                  </a:solidFill>
                  <a:latin typeface="HelveticaNeueLT Pro 45 Lt" panose="020B0403020202020204" pitchFamily="34" charset="0"/>
                  <a:cs typeface="Arial"/>
                </a:rPr>
                <a:t> </a:t>
              </a:r>
              <a:r>
                <a:rPr sz="1200" spc="-25" dirty="0">
                  <a:solidFill>
                    <a:srgbClr val="231F20"/>
                  </a:solidFill>
                  <a:latin typeface="HelveticaNeueLT Pro 45 Lt" panose="020B0403020202020204" pitchFamily="34" charset="0"/>
                  <a:cs typeface="Arial"/>
                </a:rPr>
                <a:t>Health </a:t>
              </a:r>
              <a:r>
                <a:rPr sz="1200" dirty="0">
                  <a:solidFill>
                    <a:srgbClr val="231F20"/>
                  </a:solidFill>
                  <a:latin typeface="HelveticaNeueLT Pro 45 Lt" panose="020B0403020202020204" pitchFamily="34" charset="0"/>
                  <a:cs typeface="Arial"/>
                </a:rPr>
                <a:t>and</a:t>
              </a:r>
              <a:r>
                <a:rPr sz="1200" spc="-30" dirty="0">
                  <a:solidFill>
                    <a:srgbClr val="231F20"/>
                  </a:solidFill>
                  <a:latin typeface="HelveticaNeueLT Pro 45 Lt" panose="020B0403020202020204" pitchFamily="34" charset="0"/>
                  <a:cs typeface="Arial"/>
                </a:rPr>
                <a:t> </a:t>
              </a:r>
              <a:r>
                <a:rPr sz="1200" spc="-20" dirty="0">
                  <a:solidFill>
                    <a:srgbClr val="231F20"/>
                  </a:solidFill>
                  <a:latin typeface="HelveticaNeueLT Pro 45 Lt" panose="020B0403020202020204" pitchFamily="34" charset="0"/>
                  <a:cs typeface="Arial"/>
                </a:rPr>
                <a:t>wellbeing,</a:t>
              </a:r>
              <a:r>
                <a:rPr sz="1200" spc="-25" dirty="0">
                  <a:solidFill>
                    <a:srgbClr val="231F20"/>
                  </a:solidFill>
                  <a:latin typeface="HelveticaNeueLT Pro 45 Lt" panose="020B0403020202020204" pitchFamily="34" charset="0"/>
                  <a:cs typeface="Arial"/>
                </a:rPr>
                <a:t> </a:t>
              </a:r>
              <a:r>
                <a:rPr sz="1200" spc="-10" dirty="0">
                  <a:solidFill>
                    <a:srgbClr val="231F20"/>
                  </a:solidFill>
                  <a:latin typeface="HelveticaNeueLT Pro 45 Lt" panose="020B0403020202020204" pitchFamily="34" charset="0"/>
                  <a:cs typeface="Arial"/>
                </a:rPr>
                <a:t>Literacy</a:t>
              </a:r>
              <a:endParaRPr sz="1200" dirty="0">
                <a:latin typeface="HelveticaNeueLT Pro 45 Lt" panose="020B0403020202020204" pitchFamily="34" charset="0"/>
                <a:cs typeface="Arial"/>
              </a:endParaRPr>
            </a:p>
            <a:p>
              <a:pPr marL="241300" indent="-228600">
                <a:lnSpc>
                  <a:spcPts val="1440"/>
                </a:lnSpc>
                <a:buClr>
                  <a:srgbClr val="DC2327"/>
                </a:buClr>
                <a:buSzPct val="150000"/>
                <a:buChar char="-"/>
                <a:tabLst>
                  <a:tab pos="240665" algn="l"/>
                  <a:tab pos="241300" algn="l"/>
                </a:tabLst>
              </a:pPr>
              <a:r>
                <a:rPr sz="1200" spc="-40" dirty="0">
                  <a:solidFill>
                    <a:srgbClr val="231F20"/>
                  </a:solidFill>
                  <a:latin typeface="HelveticaNeueLT Pro 45 Lt" panose="020B0403020202020204" pitchFamily="34" charset="0"/>
                  <a:cs typeface="Arial"/>
                </a:rPr>
                <a:t>Wales:</a:t>
              </a:r>
              <a:r>
                <a:rPr sz="1200" spc="-25" dirty="0">
                  <a:solidFill>
                    <a:srgbClr val="231F20"/>
                  </a:solidFill>
                  <a:latin typeface="HelveticaNeueLT Pro 45 Lt" panose="020B0403020202020204" pitchFamily="34" charset="0"/>
                  <a:cs typeface="Arial"/>
                </a:rPr>
                <a:t> Health </a:t>
              </a:r>
              <a:r>
                <a:rPr sz="1200" dirty="0">
                  <a:solidFill>
                    <a:srgbClr val="231F20"/>
                  </a:solidFill>
                  <a:latin typeface="HelveticaNeueLT Pro 45 Lt" panose="020B0403020202020204" pitchFamily="34" charset="0"/>
                  <a:cs typeface="Arial"/>
                </a:rPr>
                <a:t>and</a:t>
              </a:r>
              <a:r>
                <a:rPr sz="1200" spc="-25" dirty="0">
                  <a:solidFill>
                    <a:srgbClr val="231F20"/>
                  </a:solidFill>
                  <a:latin typeface="HelveticaNeueLT Pro 45 Lt" panose="020B0403020202020204" pitchFamily="34" charset="0"/>
                  <a:cs typeface="Arial"/>
                </a:rPr>
                <a:t> </a:t>
              </a:r>
              <a:r>
                <a:rPr sz="1200" spc="-35" dirty="0">
                  <a:solidFill>
                    <a:srgbClr val="231F20"/>
                  </a:solidFill>
                  <a:latin typeface="HelveticaNeueLT Pro 45 Lt" panose="020B0403020202020204" pitchFamily="34" charset="0"/>
                  <a:cs typeface="Arial"/>
                </a:rPr>
                <a:t>Wellbeing,</a:t>
              </a:r>
              <a:r>
                <a:rPr sz="1200" spc="-25" dirty="0">
                  <a:solidFill>
                    <a:srgbClr val="231F20"/>
                  </a:solidFill>
                  <a:latin typeface="HelveticaNeueLT Pro 45 Lt" panose="020B0403020202020204" pitchFamily="34" charset="0"/>
                  <a:cs typeface="Arial"/>
                </a:rPr>
                <a:t> Languages, Literacy </a:t>
              </a:r>
              <a:r>
                <a:rPr sz="1200" dirty="0">
                  <a:solidFill>
                    <a:srgbClr val="231F20"/>
                  </a:solidFill>
                  <a:latin typeface="HelveticaNeueLT Pro 45 Lt" panose="020B0403020202020204" pitchFamily="34" charset="0"/>
                  <a:cs typeface="Arial"/>
                </a:rPr>
                <a:t>and</a:t>
              </a:r>
              <a:r>
                <a:rPr sz="1200" spc="-25" dirty="0">
                  <a:solidFill>
                    <a:srgbClr val="231F20"/>
                  </a:solidFill>
                  <a:latin typeface="HelveticaNeueLT Pro 45 Lt" panose="020B0403020202020204" pitchFamily="34" charset="0"/>
                  <a:cs typeface="Arial"/>
                </a:rPr>
                <a:t> </a:t>
              </a:r>
              <a:r>
                <a:rPr sz="1200" spc="-10" dirty="0">
                  <a:solidFill>
                    <a:srgbClr val="231F20"/>
                  </a:solidFill>
                  <a:latin typeface="HelveticaNeueLT Pro 45 Lt" panose="020B0403020202020204" pitchFamily="34" charset="0"/>
                  <a:cs typeface="Arial"/>
                </a:rPr>
                <a:t>Communication</a:t>
              </a:r>
              <a:endParaRPr sz="1200" dirty="0">
                <a:latin typeface="HelveticaNeueLT Pro 45 Lt" panose="020B0403020202020204" pitchFamily="34" charset="0"/>
                <a:cs typeface="Arial"/>
              </a:endParaRPr>
            </a:p>
            <a:p>
              <a:pPr marL="241300" indent="-228600">
                <a:lnSpc>
                  <a:spcPts val="1739"/>
                </a:lnSpc>
                <a:buClr>
                  <a:srgbClr val="DC2327"/>
                </a:buClr>
                <a:buSzPct val="150000"/>
                <a:buChar char="-"/>
                <a:tabLst>
                  <a:tab pos="240665" algn="l"/>
                  <a:tab pos="241300" algn="l"/>
                </a:tabLst>
              </a:pPr>
              <a:r>
                <a:rPr sz="1200" spc="-10" dirty="0">
                  <a:solidFill>
                    <a:srgbClr val="231F20"/>
                  </a:solidFill>
                  <a:latin typeface="HelveticaNeueLT Pro 45 Lt" panose="020B0403020202020204" pitchFamily="34" charset="0"/>
                  <a:cs typeface="Arial"/>
                </a:rPr>
                <a:t>Northern</a:t>
              </a:r>
              <a:r>
                <a:rPr sz="1200" spc="-25" dirty="0">
                  <a:solidFill>
                    <a:srgbClr val="231F20"/>
                  </a:solidFill>
                  <a:latin typeface="HelveticaNeueLT Pro 45 Lt" panose="020B0403020202020204" pitchFamily="34" charset="0"/>
                  <a:cs typeface="Arial"/>
                </a:rPr>
                <a:t> </a:t>
              </a:r>
              <a:r>
                <a:rPr sz="1200" spc="-35" dirty="0">
                  <a:solidFill>
                    <a:srgbClr val="231F20"/>
                  </a:solidFill>
                  <a:latin typeface="HelveticaNeueLT Pro 45 Lt" panose="020B0403020202020204" pitchFamily="34" charset="0"/>
                  <a:cs typeface="Arial"/>
                </a:rPr>
                <a:t>Ireland:</a:t>
              </a:r>
              <a:r>
                <a:rPr sz="1200" spc="-25" dirty="0">
                  <a:solidFill>
                    <a:srgbClr val="231F20"/>
                  </a:solidFill>
                  <a:latin typeface="HelveticaNeueLT Pro 45 Lt" panose="020B0403020202020204" pitchFamily="34" charset="0"/>
                  <a:cs typeface="Arial"/>
                </a:rPr>
                <a:t> </a:t>
              </a:r>
              <a:r>
                <a:rPr sz="1200" spc="-20" dirty="0">
                  <a:solidFill>
                    <a:srgbClr val="231F20"/>
                  </a:solidFill>
                  <a:latin typeface="HelveticaNeueLT Pro 45 Lt" panose="020B0403020202020204" pitchFamily="34" charset="0"/>
                  <a:cs typeface="Arial"/>
                </a:rPr>
                <a:t>Communication,</a:t>
              </a:r>
              <a:r>
                <a:rPr sz="1200" spc="-25" dirty="0">
                  <a:solidFill>
                    <a:srgbClr val="231F20"/>
                  </a:solidFill>
                  <a:latin typeface="HelveticaNeueLT Pro 45 Lt" panose="020B0403020202020204" pitchFamily="34" charset="0"/>
                  <a:cs typeface="Arial"/>
                </a:rPr>
                <a:t> Thinking skills </a:t>
              </a:r>
              <a:r>
                <a:rPr sz="1200" dirty="0">
                  <a:solidFill>
                    <a:srgbClr val="231F20"/>
                  </a:solidFill>
                  <a:latin typeface="HelveticaNeueLT Pro 45 Lt" panose="020B0403020202020204" pitchFamily="34" charset="0"/>
                  <a:cs typeface="Arial"/>
                </a:rPr>
                <a:t>and</a:t>
              </a:r>
              <a:r>
                <a:rPr sz="1200" spc="-25" dirty="0">
                  <a:solidFill>
                    <a:srgbClr val="231F20"/>
                  </a:solidFill>
                  <a:latin typeface="HelveticaNeueLT Pro 45 Lt" panose="020B0403020202020204" pitchFamily="34" charset="0"/>
                  <a:cs typeface="Arial"/>
                </a:rPr>
                <a:t> </a:t>
              </a:r>
              <a:r>
                <a:rPr sz="1200" spc="-20" dirty="0">
                  <a:solidFill>
                    <a:srgbClr val="231F20"/>
                  </a:solidFill>
                  <a:latin typeface="HelveticaNeueLT Pro 45 Lt" panose="020B0403020202020204" pitchFamily="34" charset="0"/>
                  <a:cs typeface="Arial"/>
                </a:rPr>
                <a:t>personal</a:t>
              </a:r>
              <a:r>
                <a:rPr sz="1200" spc="-25" dirty="0">
                  <a:solidFill>
                    <a:srgbClr val="231F20"/>
                  </a:solidFill>
                  <a:latin typeface="HelveticaNeueLT Pro 45 Lt" panose="020B0403020202020204" pitchFamily="34" charset="0"/>
                  <a:cs typeface="Arial"/>
                </a:rPr>
                <a:t> </a:t>
              </a:r>
              <a:r>
                <a:rPr sz="1200" spc="-10" dirty="0">
                  <a:solidFill>
                    <a:srgbClr val="231F20"/>
                  </a:solidFill>
                  <a:latin typeface="HelveticaNeueLT Pro 45 Lt" panose="020B0403020202020204" pitchFamily="34" charset="0"/>
                  <a:cs typeface="Arial"/>
                </a:rPr>
                <a:t>capabilities,</a:t>
              </a:r>
              <a:endParaRPr sz="1200" dirty="0">
                <a:latin typeface="HelveticaNeueLT Pro 45 Lt" panose="020B0403020202020204" pitchFamily="34" charset="0"/>
                <a:cs typeface="Arial"/>
              </a:endParaRPr>
            </a:p>
            <a:p>
              <a:pPr marL="241300">
                <a:lnSpc>
                  <a:spcPts val="1380"/>
                </a:lnSpc>
              </a:pPr>
              <a:r>
                <a:rPr sz="1200" spc="-25" dirty="0">
                  <a:solidFill>
                    <a:srgbClr val="231F20"/>
                  </a:solidFill>
                  <a:latin typeface="HelveticaNeueLT Pro 45 Lt" panose="020B0403020202020204" pitchFamily="34" charset="0"/>
                  <a:cs typeface="Arial"/>
                </a:rPr>
                <a:t>Language</a:t>
              </a:r>
              <a:r>
                <a:rPr sz="1200" spc="-40" dirty="0">
                  <a:solidFill>
                    <a:srgbClr val="231F20"/>
                  </a:solidFill>
                  <a:latin typeface="HelveticaNeueLT Pro 45 Lt" panose="020B0403020202020204" pitchFamily="34" charset="0"/>
                  <a:cs typeface="Arial"/>
                </a:rPr>
                <a:t> </a:t>
              </a:r>
              <a:r>
                <a:rPr sz="1200" dirty="0">
                  <a:solidFill>
                    <a:srgbClr val="231F20"/>
                  </a:solidFill>
                  <a:latin typeface="HelveticaNeueLT Pro 45 Lt" panose="020B0403020202020204" pitchFamily="34" charset="0"/>
                  <a:cs typeface="Arial"/>
                </a:rPr>
                <a:t>and</a:t>
              </a:r>
              <a:r>
                <a:rPr sz="1200" spc="-35" dirty="0">
                  <a:solidFill>
                    <a:srgbClr val="231F20"/>
                  </a:solidFill>
                  <a:latin typeface="HelveticaNeueLT Pro 45 Lt" panose="020B0403020202020204" pitchFamily="34" charset="0"/>
                  <a:cs typeface="Arial"/>
                </a:rPr>
                <a:t> </a:t>
              </a:r>
              <a:r>
                <a:rPr sz="1200" spc="-10" dirty="0">
                  <a:solidFill>
                    <a:srgbClr val="231F20"/>
                  </a:solidFill>
                  <a:latin typeface="HelveticaNeueLT Pro 45 Lt" panose="020B0403020202020204" pitchFamily="34" charset="0"/>
                  <a:cs typeface="Arial"/>
                </a:rPr>
                <a:t>literacy.</a:t>
              </a:r>
              <a:endParaRPr sz="1200" dirty="0">
                <a:latin typeface="HelveticaNeueLT Pro 45 Lt" panose="020B0403020202020204" pitchFamily="34" charset="0"/>
                <a:cs typeface="Arial"/>
              </a:endParaRPr>
            </a:p>
          </p:txBody>
        </p:sp>
        <p:sp>
          <p:nvSpPr>
            <p:cNvPr id="24" name="object 7">
              <a:extLst>
                <a:ext uri="{FF2B5EF4-FFF2-40B4-BE49-F238E27FC236}">
                  <a16:creationId xmlns:a16="http://schemas.microsoft.com/office/drawing/2014/main" id="{96B9A1AF-0CB1-C1F8-57C3-6F0CDB43FE73}"/>
                </a:ext>
              </a:extLst>
            </p:cNvPr>
            <p:cNvSpPr>
              <a:spLocks noGrp="1" noRot="1" noMove="1" noResize="1" noEditPoints="1" noAdjustHandles="1" noChangeArrowheads="1" noChangeShapeType="1"/>
            </p:cNvSpPr>
            <p:nvPr/>
          </p:nvSpPr>
          <p:spPr>
            <a:xfrm>
              <a:off x="4332700" y="5736705"/>
              <a:ext cx="5870575" cy="1353820"/>
            </a:xfrm>
            <a:custGeom>
              <a:avLst/>
              <a:gdLst/>
              <a:ahLst/>
              <a:cxnLst/>
              <a:rect l="l" t="t" r="r" b="b"/>
              <a:pathLst>
                <a:path w="5870575" h="1353820">
                  <a:moveTo>
                    <a:pt x="152400" y="0"/>
                  </a:moveTo>
                  <a:lnTo>
                    <a:pt x="104231" y="7769"/>
                  </a:lnTo>
                  <a:lnTo>
                    <a:pt x="62396" y="29405"/>
                  </a:lnTo>
                  <a:lnTo>
                    <a:pt x="29405" y="62396"/>
                  </a:lnTo>
                  <a:lnTo>
                    <a:pt x="7769" y="104231"/>
                  </a:lnTo>
                  <a:lnTo>
                    <a:pt x="0" y="152400"/>
                  </a:lnTo>
                  <a:lnTo>
                    <a:pt x="0" y="1201000"/>
                  </a:lnTo>
                  <a:lnTo>
                    <a:pt x="7769" y="1249169"/>
                  </a:lnTo>
                  <a:lnTo>
                    <a:pt x="29405" y="1291004"/>
                  </a:lnTo>
                  <a:lnTo>
                    <a:pt x="62396" y="1323995"/>
                  </a:lnTo>
                  <a:lnTo>
                    <a:pt x="104231" y="1345630"/>
                  </a:lnTo>
                  <a:lnTo>
                    <a:pt x="152400" y="1353400"/>
                  </a:lnTo>
                  <a:lnTo>
                    <a:pt x="5717946" y="1353400"/>
                  </a:lnTo>
                  <a:lnTo>
                    <a:pt x="5766119" y="1345630"/>
                  </a:lnTo>
                  <a:lnTo>
                    <a:pt x="5807955" y="1323995"/>
                  </a:lnTo>
                  <a:lnTo>
                    <a:pt x="5840944" y="1291004"/>
                  </a:lnTo>
                  <a:lnTo>
                    <a:pt x="5862577" y="1249169"/>
                  </a:lnTo>
                  <a:lnTo>
                    <a:pt x="5870346" y="1201000"/>
                  </a:lnTo>
                  <a:lnTo>
                    <a:pt x="5870346" y="152400"/>
                  </a:lnTo>
                  <a:lnTo>
                    <a:pt x="5862577" y="104231"/>
                  </a:lnTo>
                  <a:lnTo>
                    <a:pt x="5840944" y="62396"/>
                  </a:lnTo>
                  <a:lnTo>
                    <a:pt x="5807955" y="29405"/>
                  </a:lnTo>
                  <a:lnTo>
                    <a:pt x="5766119" y="7769"/>
                  </a:lnTo>
                  <a:lnTo>
                    <a:pt x="5717946" y="0"/>
                  </a:lnTo>
                  <a:lnTo>
                    <a:pt x="152400" y="0"/>
                  </a:lnTo>
                  <a:close/>
                </a:path>
              </a:pathLst>
            </a:custGeom>
            <a:ln w="25400">
              <a:solidFill>
                <a:srgbClr val="231F20"/>
              </a:solidFill>
            </a:ln>
          </p:spPr>
          <p:txBody>
            <a:bodyPr wrap="square" lIns="0" tIns="0" rIns="0" bIns="0" rtlCol="0"/>
            <a:lstStyle/>
            <a:p>
              <a:endParaRPr/>
            </a:p>
          </p:txBody>
        </p:sp>
        <p:sp>
          <p:nvSpPr>
            <p:cNvPr id="25" name="object 8">
              <a:extLst>
                <a:ext uri="{FF2B5EF4-FFF2-40B4-BE49-F238E27FC236}">
                  <a16:creationId xmlns:a16="http://schemas.microsoft.com/office/drawing/2014/main" id="{A0E3D886-758A-037D-3E7A-36D8B8C8732D}"/>
                </a:ext>
              </a:extLst>
            </p:cNvPr>
            <p:cNvSpPr txBox="1">
              <a:spLocks noGrp="1" noRot="1" noMove="1" noResize="1" noEditPoints="1" noAdjustHandles="1" noChangeArrowheads="1" noChangeShapeType="1"/>
            </p:cNvSpPr>
            <p:nvPr/>
          </p:nvSpPr>
          <p:spPr>
            <a:xfrm>
              <a:off x="4484950" y="4489565"/>
              <a:ext cx="5616872" cy="1115455"/>
            </a:xfrm>
            <a:prstGeom prst="rect">
              <a:avLst/>
            </a:prstGeom>
          </p:spPr>
          <p:txBody>
            <a:bodyPr vert="horz" wrap="square" lIns="0" tIns="0" rIns="0" bIns="0" rtlCol="0">
              <a:spAutoFit/>
            </a:bodyPr>
            <a:lstStyle/>
            <a:p>
              <a:pPr marL="171450" indent="-171450">
                <a:buClr>
                  <a:srgbClr val="EE2A24"/>
                </a:buClr>
                <a:buFont typeface="HelveticaNeueLT Pro 45 Lt" panose="020B0403020202020204" pitchFamily="34" charset="0"/>
                <a:buChar char="-"/>
              </a:pPr>
              <a:r>
                <a:rPr lang="en-GB" sz="1200" dirty="0">
                  <a:solidFill>
                    <a:schemeClr val="tx1"/>
                  </a:solidFill>
                  <a:latin typeface="HelveticaNeueLT Pro 45 Lt" panose="020B0403020202020204" pitchFamily="34" charset="0"/>
                </a:rPr>
                <a:t>Invite learners to </a:t>
              </a:r>
              <a:r>
                <a:rPr lang="en-GB" sz="1200" dirty="0">
                  <a:latin typeface="HelveticaNeueLT Pro 45 Lt" panose="020B0403020202020204" pitchFamily="34" charset="0"/>
                </a:rPr>
                <a:t>choose their own audience rather than selecting this on their behalf. Encourage learners to ensure their video is suitable for their audience.</a:t>
              </a:r>
            </a:p>
            <a:p>
              <a:pPr marL="171450" indent="-171450">
                <a:buClr>
                  <a:srgbClr val="EE2A24"/>
                </a:buClr>
                <a:buFont typeface="HelveticaNeueLT Pro 45 Lt" panose="020B0403020202020204" pitchFamily="34" charset="0"/>
                <a:buChar char="-"/>
              </a:pPr>
              <a:r>
                <a:rPr lang="en-GB" sz="1200" dirty="0">
                  <a:solidFill>
                    <a:schemeClr val="tx1"/>
                  </a:solidFill>
                  <a:latin typeface="HelveticaNeueLT Pro 45 Lt" panose="020B0403020202020204" pitchFamily="34" charset="0"/>
                </a:rPr>
                <a:t>Instead of making videos, invite learners to write the script of what they would include in a video. Encourage them to think of the audience, content, and purpose of the video. Use the script template to create the scripts, or create storyboards. Invite learners to practice their scripts with a partner.</a:t>
              </a:r>
            </a:p>
          </p:txBody>
        </p:sp>
        <p:sp>
          <p:nvSpPr>
            <p:cNvPr id="26" name="object 9">
              <a:extLst>
                <a:ext uri="{FF2B5EF4-FFF2-40B4-BE49-F238E27FC236}">
                  <a16:creationId xmlns:a16="http://schemas.microsoft.com/office/drawing/2014/main" id="{19F4801C-D8CC-58C8-D4F4-65C3B154E3BF}"/>
                </a:ext>
              </a:extLst>
            </p:cNvPr>
            <p:cNvSpPr>
              <a:spLocks noGrp="1" noRot="1" noMove="1" noResize="1" noEditPoints="1" noAdjustHandles="1" noChangeArrowheads="1" noChangeShapeType="1"/>
            </p:cNvSpPr>
            <p:nvPr/>
          </p:nvSpPr>
          <p:spPr>
            <a:xfrm>
              <a:off x="4340950" y="4464005"/>
              <a:ext cx="5870575" cy="1175385"/>
            </a:xfrm>
            <a:custGeom>
              <a:avLst/>
              <a:gdLst/>
              <a:ahLst/>
              <a:cxnLst/>
              <a:rect l="l" t="t" r="r" b="b"/>
              <a:pathLst>
                <a:path w="5870575" h="1175385">
                  <a:moveTo>
                    <a:pt x="152400" y="0"/>
                  </a:moveTo>
                  <a:lnTo>
                    <a:pt x="104231" y="7769"/>
                  </a:lnTo>
                  <a:lnTo>
                    <a:pt x="62396" y="29405"/>
                  </a:lnTo>
                  <a:lnTo>
                    <a:pt x="29405" y="62396"/>
                  </a:lnTo>
                  <a:lnTo>
                    <a:pt x="7769" y="104231"/>
                  </a:lnTo>
                  <a:lnTo>
                    <a:pt x="0" y="152399"/>
                  </a:lnTo>
                  <a:lnTo>
                    <a:pt x="0" y="1022896"/>
                  </a:lnTo>
                  <a:lnTo>
                    <a:pt x="7769" y="1071069"/>
                  </a:lnTo>
                  <a:lnTo>
                    <a:pt x="29405" y="1112904"/>
                  </a:lnTo>
                  <a:lnTo>
                    <a:pt x="62396" y="1145893"/>
                  </a:lnTo>
                  <a:lnTo>
                    <a:pt x="104231" y="1167527"/>
                  </a:lnTo>
                  <a:lnTo>
                    <a:pt x="152400" y="1175296"/>
                  </a:lnTo>
                  <a:lnTo>
                    <a:pt x="5717946" y="1175296"/>
                  </a:lnTo>
                  <a:lnTo>
                    <a:pt x="5766119" y="1167527"/>
                  </a:lnTo>
                  <a:lnTo>
                    <a:pt x="5807955" y="1145893"/>
                  </a:lnTo>
                  <a:lnTo>
                    <a:pt x="5840944" y="1112904"/>
                  </a:lnTo>
                  <a:lnTo>
                    <a:pt x="5862577" y="1071069"/>
                  </a:lnTo>
                  <a:lnTo>
                    <a:pt x="5870346" y="1022896"/>
                  </a:lnTo>
                  <a:lnTo>
                    <a:pt x="5870346" y="152399"/>
                  </a:lnTo>
                  <a:lnTo>
                    <a:pt x="5862577" y="104231"/>
                  </a:lnTo>
                  <a:lnTo>
                    <a:pt x="5840944" y="62396"/>
                  </a:lnTo>
                  <a:lnTo>
                    <a:pt x="5807955" y="29405"/>
                  </a:lnTo>
                  <a:lnTo>
                    <a:pt x="5766119" y="7769"/>
                  </a:lnTo>
                  <a:lnTo>
                    <a:pt x="5717946" y="0"/>
                  </a:lnTo>
                  <a:lnTo>
                    <a:pt x="152400" y="0"/>
                  </a:lnTo>
                  <a:close/>
                </a:path>
              </a:pathLst>
            </a:custGeom>
            <a:ln w="25399">
              <a:solidFill>
                <a:srgbClr val="231F20"/>
              </a:solidFill>
            </a:ln>
          </p:spPr>
          <p:txBody>
            <a:bodyPr wrap="square" lIns="0" tIns="0" rIns="0" bIns="0" rtlCol="0"/>
            <a:lstStyle/>
            <a:p>
              <a:endParaRPr/>
            </a:p>
          </p:txBody>
        </p:sp>
        <p:sp>
          <p:nvSpPr>
            <p:cNvPr id="27" name="object 10">
              <a:extLst>
                <a:ext uri="{FF2B5EF4-FFF2-40B4-BE49-F238E27FC236}">
                  <a16:creationId xmlns:a16="http://schemas.microsoft.com/office/drawing/2014/main" id="{EC737246-BA7C-C50F-7273-4AA70D9BF137}"/>
                </a:ext>
              </a:extLst>
            </p:cNvPr>
            <p:cNvSpPr txBox="1">
              <a:spLocks noGrp="1" noRot="1" noMove="1" noResize="1" noEditPoints="1" noAdjustHandles="1" noChangeArrowheads="1" noChangeShapeType="1"/>
            </p:cNvSpPr>
            <p:nvPr/>
          </p:nvSpPr>
          <p:spPr>
            <a:xfrm>
              <a:off x="4484949" y="2122967"/>
              <a:ext cx="5525135" cy="2057910"/>
            </a:xfrm>
            <a:prstGeom prst="rect">
              <a:avLst/>
            </a:prstGeom>
          </p:spPr>
          <p:txBody>
            <a:bodyPr vert="horz" wrap="square" lIns="0" tIns="12700" rIns="0" bIns="0" rtlCol="0" anchor="t">
              <a:spAutoFit/>
            </a:bodyPr>
            <a:lstStyle/>
            <a:p>
              <a:pPr marL="228600" indent="-228600">
                <a:buClr>
                  <a:srgbClr val="EE2A24"/>
                </a:buClr>
                <a:buFont typeface="+mj-lt"/>
                <a:buAutoNum type="arabicPeriod"/>
              </a:pPr>
              <a:r>
                <a:rPr lang="en-GB" sz="1200" dirty="0">
                  <a:latin typeface="HelveticaNeueLT Pro 45 Lt"/>
                </a:rPr>
                <a:t>Start by inviting learners to take a pause [3].</a:t>
              </a:r>
            </a:p>
            <a:p>
              <a:pPr marL="228600" indent="-228600">
                <a:buClr>
                  <a:srgbClr val="EE2A24"/>
                </a:buClr>
                <a:buFont typeface="+mj-lt"/>
                <a:buAutoNum type="arabicPeriod"/>
              </a:pPr>
              <a:r>
                <a:rPr lang="en-GB" sz="1200" dirty="0">
                  <a:latin typeface="HelveticaNeueLT Pro 45 Lt"/>
                </a:rPr>
                <a:t>Introduce the objective and the big question [4,5].</a:t>
              </a:r>
            </a:p>
            <a:p>
              <a:pPr marL="228600" indent="-228600">
                <a:buClr>
                  <a:srgbClr val="EE2A24"/>
                </a:buClr>
                <a:buFont typeface="+mj-lt"/>
                <a:buAutoNum type="arabicPeriod"/>
              </a:pPr>
              <a:r>
                <a:rPr lang="en-GB" sz="1200" dirty="0">
                  <a:latin typeface="HelveticaNeueLT Pro 45 Lt"/>
                </a:rPr>
                <a:t>Recap what eco-anxiety is, if needed [6].</a:t>
              </a:r>
            </a:p>
            <a:p>
              <a:pPr marL="228600" indent="-228600">
                <a:buClr>
                  <a:srgbClr val="EE2A24"/>
                </a:buClr>
                <a:buFont typeface="+mj-lt"/>
                <a:buAutoNum type="arabicPeriod"/>
              </a:pPr>
              <a:r>
                <a:rPr lang="en-GB" sz="1200" dirty="0">
                  <a:latin typeface="HelveticaNeueLT Pro 45 Lt"/>
                </a:rPr>
                <a:t>Introduce the challenge to learners – to make a draft video for social media sharing how to cope with eco-anxiety [7].</a:t>
              </a:r>
              <a:endParaRPr lang="en-GB" sz="1200" dirty="0">
                <a:latin typeface="HelveticaNeueLT Pro 45 Lt" panose="020B0403020202020204" pitchFamily="34" charset="0"/>
              </a:endParaRPr>
            </a:p>
            <a:p>
              <a:pPr marL="228600" indent="-228600">
                <a:buClr>
                  <a:srgbClr val="EE2A24"/>
                </a:buClr>
                <a:buFont typeface="+mj-lt"/>
                <a:buAutoNum type="arabicPeriod"/>
              </a:pPr>
              <a:r>
                <a:rPr lang="en-GB" sz="1200" dirty="0">
                  <a:latin typeface="HelveticaNeueLT Pro 45 Lt"/>
                </a:rPr>
                <a:t>Share the steps of how to make the video [7-9].</a:t>
              </a:r>
            </a:p>
            <a:p>
              <a:pPr marL="228600" indent="-228600">
                <a:buClr>
                  <a:srgbClr val="EE2A24"/>
                </a:buClr>
                <a:buFont typeface="+mj-lt"/>
                <a:buAutoNum type="arabicPeriod"/>
              </a:pPr>
              <a:r>
                <a:rPr lang="en-GB" sz="1200" dirty="0">
                  <a:latin typeface="HelveticaNeueLT Pro 45 Lt"/>
                </a:rPr>
                <a:t>Invite learners to discuss how they’ll share their learning [10].</a:t>
              </a:r>
            </a:p>
            <a:p>
              <a:pPr marL="228600" indent="-228600">
                <a:buClr>
                  <a:srgbClr val="EE2A24"/>
                </a:buClr>
                <a:buFont typeface="+mj-lt"/>
                <a:buAutoNum type="arabicPeriod"/>
              </a:pPr>
              <a:r>
                <a:rPr lang="en-GB" sz="1200" dirty="0">
                  <a:latin typeface="HelveticaNeueLT Pro 45 Lt"/>
                </a:rPr>
                <a:t>Introduce or review progress towards the Weather Together Award [11-13].</a:t>
              </a:r>
            </a:p>
            <a:p>
              <a:pPr marL="228600" indent="-228600">
                <a:buClr>
                  <a:srgbClr val="EE2A24"/>
                </a:buClr>
                <a:buFont typeface="+mj-lt"/>
                <a:buAutoNum type="arabicPeriod"/>
              </a:pPr>
              <a:r>
                <a:rPr lang="en-GB" sz="1200" dirty="0">
                  <a:latin typeface="HelveticaNeueLT Pro 45 Lt"/>
                </a:rPr>
                <a:t>Ask learners to reflect on how they will use their learning and share it with others [14].</a:t>
              </a:r>
              <a:endParaRPr lang="en-GB" sz="1200" dirty="0">
                <a:latin typeface="HelveticaNeueLT Pro 45 Lt" panose="020B0403020202020204" pitchFamily="34" charset="0"/>
              </a:endParaRPr>
            </a:p>
            <a:p>
              <a:pPr marL="228600" indent="-228600">
                <a:buClr>
                  <a:srgbClr val="EE2A24"/>
                </a:buClr>
                <a:buFont typeface="+mj-lt"/>
                <a:buAutoNum type="arabicPeriod"/>
              </a:pPr>
              <a:r>
                <a:rPr lang="en-GB" sz="1200" dirty="0">
                  <a:latin typeface="HelveticaNeueLT Pro 45 Lt"/>
                </a:rPr>
                <a:t>Refer back to the big question to review progress [15].</a:t>
              </a:r>
            </a:p>
          </p:txBody>
        </p:sp>
        <p:sp>
          <p:nvSpPr>
            <p:cNvPr id="31" name="object 11">
              <a:extLst>
                <a:ext uri="{FF2B5EF4-FFF2-40B4-BE49-F238E27FC236}">
                  <a16:creationId xmlns:a16="http://schemas.microsoft.com/office/drawing/2014/main" id="{B7352061-3235-EF83-1C15-CCB888CE9760}"/>
                </a:ext>
              </a:extLst>
            </p:cNvPr>
            <p:cNvSpPr>
              <a:spLocks noGrp="1" noRot="1" noMove="1" noResize="1" noEditPoints="1" noAdjustHandles="1" noChangeArrowheads="1" noChangeShapeType="1"/>
            </p:cNvSpPr>
            <p:nvPr/>
          </p:nvSpPr>
          <p:spPr>
            <a:xfrm>
              <a:off x="4340950" y="2009855"/>
              <a:ext cx="5870575" cy="2352040"/>
            </a:xfrm>
            <a:custGeom>
              <a:avLst/>
              <a:gdLst/>
              <a:ahLst/>
              <a:cxnLst/>
              <a:rect l="l" t="t" r="r" b="b"/>
              <a:pathLst>
                <a:path w="5870575" h="2352040">
                  <a:moveTo>
                    <a:pt x="152400" y="0"/>
                  </a:moveTo>
                  <a:lnTo>
                    <a:pt x="104231" y="7769"/>
                  </a:lnTo>
                  <a:lnTo>
                    <a:pt x="62396" y="29405"/>
                  </a:lnTo>
                  <a:lnTo>
                    <a:pt x="29405" y="62396"/>
                  </a:lnTo>
                  <a:lnTo>
                    <a:pt x="7769" y="104231"/>
                  </a:lnTo>
                  <a:lnTo>
                    <a:pt x="0" y="152400"/>
                  </a:lnTo>
                  <a:lnTo>
                    <a:pt x="0" y="2199055"/>
                  </a:lnTo>
                  <a:lnTo>
                    <a:pt x="7769" y="2247223"/>
                  </a:lnTo>
                  <a:lnTo>
                    <a:pt x="29405" y="2289058"/>
                  </a:lnTo>
                  <a:lnTo>
                    <a:pt x="62396" y="2322049"/>
                  </a:lnTo>
                  <a:lnTo>
                    <a:pt x="104231" y="2343685"/>
                  </a:lnTo>
                  <a:lnTo>
                    <a:pt x="152400" y="2351455"/>
                  </a:lnTo>
                  <a:lnTo>
                    <a:pt x="5717946" y="2351455"/>
                  </a:lnTo>
                  <a:lnTo>
                    <a:pt x="5766119" y="2343685"/>
                  </a:lnTo>
                  <a:lnTo>
                    <a:pt x="5807955" y="2322049"/>
                  </a:lnTo>
                  <a:lnTo>
                    <a:pt x="5840944" y="2289058"/>
                  </a:lnTo>
                  <a:lnTo>
                    <a:pt x="5862577" y="2247223"/>
                  </a:lnTo>
                  <a:lnTo>
                    <a:pt x="5870346" y="2199055"/>
                  </a:lnTo>
                  <a:lnTo>
                    <a:pt x="5870346" y="152400"/>
                  </a:lnTo>
                  <a:lnTo>
                    <a:pt x="5862577" y="104231"/>
                  </a:lnTo>
                  <a:lnTo>
                    <a:pt x="5840944" y="62396"/>
                  </a:lnTo>
                  <a:lnTo>
                    <a:pt x="5807955" y="29405"/>
                  </a:lnTo>
                  <a:lnTo>
                    <a:pt x="5766119" y="7769"/>
                  </a:lnTo>
                  <a:lnTo>
                    <a:pt x="5717946" y="0"/>
                  </a:lnTo>
                  <a:lnTo>
                    <a:pt x="152400" y="0"/>
                  </a:lnTo>
                  <a:close/>
                </a:path>
              </a:pathLst>
            </a:custGeom>
            <a:ln w="25400">
              <a:solidFill>
                <a:srgbClr val="231F20"/>
              </a:solidFill>
            </a:ln>
          </p:spPr>
          <p:txBody>
            <a:bodyPr wrap="square" lIns="0" tIns="0" rIns="0" bIns="0" rtlCol="0"/>
            <a:lstStyle/>
            <a:p>
              <a:endParaRPr/>
            </a:p>
          </p:txBody>
        </p:sp>
        <p:sp>
          <p:nvSpPr>
            <p:cNvPr id="35" name="object 12">
              <a:extLst>
                <a:ext uri="{FF2B5EF4-FFF2-40B4-BE49-F238E27FC236}">
                  <a16:creationId xmlns:a16="http://schemas.microsoft.com/office/drawing/2014/main" id="{2336F90B-DCE1-A122-C64C-3F156D569C5A}"/>
                </a:ext>
              </a:extLst>
            </p:cNvPr>
            <p:cNvSpPr txBox="1">
              <a:spLocks noGrp="1" noRot="1" noMove="1" noResize="1" noEditPoints="1" noAdjustHandles="1" noChangeArrowheads="1" noChangeShapeType="1"/>
            </p:cNvSpPr>
            <p:nvPr/>
          </p:nvSpPr>
          <p:spPr>
            <a:xfrm>
              <a:off x="3122148" y="1241817"/>
              <a:ext cx="918599" cy="508668"/>
            </a:xfrm>
            <a:prstGeom prst="rect">
              <a:avLst/>
            </a:prstGeom>
          </p:spPr>
          <p:txBody>
            <a:bodyPr vert="horz" wrap="square" lIns="0" tIns="12700" rIns="0" bIns="0" rtlCol="0">
              <a:spAutoFit/>
            </a:bodyPr>
            <a:lstStyle/>
            <a:p>
              <a:pPr marL="80645" marR="5080" indent="-68580">
                <a:lnSpc>
                  <a:spcPct val="100000"/>
                </a:lnSpc>
                <a:spcBef>
                  <a:spcPts val="100"/>
                </a:spcBef>
              </a:pPr>
              <a:r>
                <a:rPr sz="1600" b="1" spc="-10">
                  <a:solidFill>
                    <a:srgbClr val="231F20"/>
                  </a:solidFill>
                  <a:latin typeface="HelveticaNeueLT Pro 65 Md" panose="020B0804020202020204" pitchFamily="34" charset="0"/>
                  <a:cs typeface="Arial"/>
                </a:rPr>
                <a:t>Success criteria</a:t>
              </a:r>
              <a:endParaRPr sz="1600">
                <a:latin typeface="HelveticaNeueLT Pro 65 Md" panose="020B0804020202020204" pitchFamily="34" charset="0"/>
                <a:cs typeface="Arial"/>
              </a:endParaRPr>
            </a:p>
          </p:txBody>
        </p:sp>
        <p:sp>
          <p:nvSpPr>
            <p:cNvPr id="36" name="object 13">
              <a:extLst>
                <a:ext uri="{FF2B5EF4-FFF2-40B4-BE49-F238E27FC236}">
                  <a16:creationId xmlns:a16="http://schemas.microsoft.com/office/drawing/2014/main" id="{E9937A6F-1E25-499C-0F54-2EFA2100D747}"/>
                </a:ext>
              </a:extLst>
            </p:cNvPr>
            <p:cNvSpPr>
              <a:spLocks noGrp="1" noRot="1" noMove="1" noResize="1" noEditPoints="1" noAdjustHandles="1" noChangeArrowheads="1" noChangeShapeType="1"/>
            </p:cNvSpPr>
            <p:nvPr/>
          </p:nvSpPr>
          <p:spPr>
            <a:xfrm>
              <a:off x="3000150" y="1092705"/>
              <a:ext cx="1204595" cy="812165"/>
            </a:xfrm>
            <a:custGeom>
              <a:avLst/>
              <a:gdLst/>
              <a:ahLst/>
              <a:cxnLst/>
              <a:rect l="l" t="t" r="r" b="b"/>
              <a:pathLst>
                <a:path w="1204595" h="812164">
                  <a:moveTo>
                    <a:pt x="152400" y="0"/>
                  </a:moveTo>
                  <a:lnTo>
                    <a:pt x="104231" y="7769"/>
                  </a:lnTo>
                  <a:lnTo>
                    <a:pt x="62396" y="29405"/>
                  </a:lnTo>
                  <a:lnTo>
                    <a:pt x="29405" y="62396"/>
                  </a:lnTo>
                  <a:lnTo>
                    <a:pt x="7769" y="104231"/>
                  </a:lnTo>
                  <a:lnTo>
                    <a:pt x="0" y="152400"/>
                  </a:lnTo>
                  <a:lnTo>
                    <a:pt x="0" y="659206"/>
                  </a:lnTo>
                  <a:lnTo>
                    <a:pt x="7769" y="707374"/>
                  </a:lnTo>
                  <a:lnTo>
                    <a:pt x="29405" y="749209"/>
                  </a:lnTo>
                  <a:lnTo>
                    <a:pt x="62396" y="782200"/>
                  </a:lnTo>
                  <a:lnTo>
                    <a:pt x="104231" y="803836"/>
                  </a:lnTo>
                  <a:lnTo>
                    <a:pt x="152400" y="811606"/>
                  </a:lnTo>
                  <a:lnTo>
                    <a:pt x="1051979" y="811606"/>
                  </a:lnTo>
                  <a:lnTo>
                    <a:pt x="1100147" y="803836"/>
                  </a:lnTo>
                  <a:lnTo>
                    <a:pt x="1141982" y="782200"/>
                  </a:lnTo>
                  <a:lnTo>
                    <a:pt x="1174973" y="749209"/>
                  </a:lnTo>
                  <a:lnTo>
                    <a:pt x="1196609" y="707374"/>
                  </a:lnTo>
                  <a:lnTo>
                    <a:pt x="1204379" y="659206"/>
                  </a:lnTo>
                  <a:lnTo>
                    <a:pt x="1204379" y="152400"/>
                  </a:lnTo>
                  <a:lnTo>
                    <a:pt x="1196609" y="104231"/>
                  </a:lnTo>
                  <a:lnTo>
                    <a:pt x="1174973" y="62396"/>
                  </a:lnTo>
                  <a:lnTo>
                    <a:pt x="1141982" y="29405"/>
                  </a:lnTo>
                  <a:lnTo>
                    <a:pt x="1100147" y="7769"/>
                  </a:lnTo>
                  <a:lnTo>
                    <a:pt x="1051979" y="0"/>
                  </a:lnTo>
                  <a:lnTo>
                    <a:pt x="152400" y="0"/>
                  </a:lnTo>
                  <a:close/>
                </a:path>
              </a:pathLst>
            </a:custGeom>
            <a:ln w="25400">
              <a:solidFill>
                <a:srgbClr val="231F20"/>
              </a:solidFill>
            </a:ln>
          </p:spPr>
          <p:txBody>
            <a:bodyPr wrap="square" lIns="0" tIns="0" rIns="0" bIns="0" rtlCol="0"/>
            <a:lstStyle/>
            <a:p>
              <a:endParaRPr/>
            </a:p>
          </p:txBody>
        </p:sp>
        <p:sp>
          <p:nvSpPr>
            <p:cNvPr id="37" name="object 14">
              <a:extLst>
                <a:ext uri="{FF2B5EF4-FFF2-40B4-BE49-F238E27FC236}">
                  <a16:creationId xmlns:a16="http://schemas.microsoft.com/office/drawing/2014/main" id="{BD91F8F9-9493-6C9B-2296-C51D90DF5910}"/>
                </a:ext>
              </a:extLst>
            </p:cNvPr>
            <p:cNvSpPr txBox="1">
              <a:spLocks noGrp="1" noRot="1" noMove="1" noResize="1" noEditPoints="1" noAdjustHandles="1" noChangeArrowheads="1" noChangeShapeType="1"/>
            </p:cNvSpPr>
            <p:nvPr/>
          </p:nvSpPr>
          <p:spPr>
            <a:xfrm>
              <a:off x="3033897" y="2920301"/>
              <a:ext cx="1204595" cy="508668"/>
            </a:xfrm>
            <a:prstGeom prst="rect">
              <a:avLst/>
            </a:prstGeom>
          </p:spPr>
          <p:txBody>
            <a:bodyPr vert="horz" wrap="square" lIns="0" tIns="12700" rIns="0" bIns="0" rtlCol="0">
              <a:spAutoFit/>
            </a:bodyPr>
            <a:lstStyle/>
            <a:p>
              <a:pPr marL="17780" marR="5080" indent="-5715">
                <a:lnSpc>
                  <a:spcPct val="100000"/>
                </a:lnSpc>
                <a:spcBef>
                  <a:spcPts val="100"/>
                </a:spcBef>
              </a:pPr>
              <a:r>
                <a:rPr sz="1600" b="1">
                  <a:solidFill>
                    <a:srgbClr val="231F20"/>
                  </a:solidFill>
                  <a:latin typeface="HelveticaNeueLT Pro 65 Md" panose="020B0804020202020204" pitchFamily="34" charset="0"/>
                  <a:cs typeface="Arial"/>
                </a:rPr>
                <a:t>How</a:t>
              </a:r>
              <a:r>
                <a:rPr sz="1600" b="1" spc="45">
                  <a:solidFill>
                    <a:srgbClr val="231F20"/>
                  </a:solidFill>
                  <a:latin typeface="HelveticaNeueLT Pro 65 Md" panose="020B0804020202020204" pitchFamily="34" charset="0"/>
                  <a:cs typeface="Arial"/>
                </a:rPr>
                <a:t> </a:t>
              </a:r>
              <a:r>
                <a:rPr sz="1600" b="1">
                  <a:solidFill>
                    <a:srgbClr val="231F20"/>
                  </a:solidFill>
                  <a:latin typeface="HelveticaNeueLT Pro 65 Md" panose="020B0804020202020204" pitchFamily="34" charset="0"/>
                  <a:cs typeface="Arial"/>
                </a:rPr>
                <a:t>to</a:t>
              </a:r>
              <a:r>
                <a:rPr sz="1600" b="1" spc="50">
                  <a:solidFill>
                    <a:srgbClr val="231F20"/>
                  </a:solidFill>
                  <a:latin typeface="HelveticaNeueLT Pro 65 Md" panose="020B0804020202020204" pitchFamily="34" charset="0"/>
                  <a:cs typeface="Arial"/>
                </a:rPr>
                <a:t> </a:t>
              </a:r>
              <a:r>
                <a:rPr sz="1600" b="1" spc="-30">
                  <a:solidFill>
                    <a:srgbClr val="231F20"/>
                  </a:solidFill>
                  <a:latin typeface="HelveticaNeueLT Pro 65 Md" panose="020B0804020202020204" pitchFamily="34" charset="0"/>
                  <a:cs typeface="Arial"/>
                </a:rPr>
                <a:t>run </a:t>
              </a:r>
              <a:r>
                <a:rPr sz="1600" b="1">
                  <a:solidFill>
                    <a:srgbClr val="231F20"/>
                  </a:solidFill>
                  <a:latin typeface="HelveticaNeueLT Pro 65 Md" panose="020B0804020202020204" pitchFamily="34" charset="0"/>
                  <a:cs typeface="Arial"/>
                </a:rPr>
                <a:t>the</a:t>
              </a:r>
              <a:r>
                <a:rPr sz="1600" b="1" spc="20">
                  <a:solidFill>
                    <a:srgbClr val="231F20"/>
                  </a:solidFill>
                  <a:latin typeface="HelveticaNeueLT Pro 65 Md" panose="020B0804020202020204" pitchFamily="34" charset="0"/>
                  <a:cs typeface="Arial"/>
                </a:rPr>
                <a:t> </a:t>
              </a:r>
              <a:r>
                <a:rPr sz="1600" b="1" spc="-10">
                  <a:solidFill>
                    <a:srgbClr val="231F20"/>
                  </a:solidFill>
                  <a:latin typeface="HelveticaNeueLT Pro 65 Md" panose="020B0804020202020204" pitchFamily="34" charset="0"/>
                  <a:cs typeface="Arial"/>
                </a:rPr>
                <a:t>activity</a:t>
              </a:r>
              <a:endParaRPr sz="1600">
                <a:latin typeface="HelveticaNeueLT Pro 65 Md" panose="020B0804020202020204" pitchFamily="34" charset="0"/>
                <a:cs typeface="Arial"/>
              </a:endParaRPr>
            </a:p>
          </p:txBody>
        </p:sp>
        <p:sp>
          <p:nvSpPr>
            <p:cNvPr id="38" name="object 15">
              <a:extLst>
                <a:ext uri="{FF2B5EF4-FFF2-40B4-BE49-F238E27FC236}">
                  <a16:creationId xmlns:a16="http://schemas.microsoft.com/office/drawing/2014/main" id="{623D7040-EBD5-C7FE-F37C-BF346B2FC32E}"/>
                </a:ext>
              </a:extLst>
            </p:cNvPr>
            <p:cNvSpPr>
              <a:spLocks noGrp="1" noRot="1" noMove="1" noResize="1" noEditPoints="1" noAdjustHandles="1" noChangeArrowheads="1" noChangeShapeType="1"/>
            </p:cNvSpPr>
            <p:nvPr/>
          </p:nvSpPr>
          <p:spPr>
            <a:xfrm>
              <a:off x="3000150" y="2009855"/>
              <a:ext cx="1204595" cy="2352040"/>
            </a:xfrm>
            <a:custGeom>
              <a:avLst/>
              <a:gdLst/>
              <a:ahLst/>
              <a:cxnLst/>
              <a:rect l="l" t="t" r="r" b="b"/>
              <a:pathLst>
                <a:path w="1204595" h="2352040">
                  <a:moveTo>
                    <a:pt x="152400" y="0"/>
                  </a:moveTo>
                  <a:lnTo>
                    <a:pt x="104231" y="7769"/>
                  </a:lnTo>
                  <a:lnTo>
                    <a:pt x="62396" y="29405"/>
                  </a:lnTo>
                  <a:lnTo>
                    <a:pt x="29405" y="62396"/>
                  </a:lnTo>
                  <a:lnTo>
                    <a:pt x="7769" y="104231"/>
                  </a:lnTo>
                  <a:lnTo>
                    <a:pt x="0" y="152400"/>
                  </a:lnTo>
                  <a:lnTo>
                    <a:pt x="0" y="2199055"/>
                  </a:lnTo>
                  <a:lnTo>
                    <a:pt x="7769" y="2247223"/>
                  </a:lnTo>
                  <a:lnTo>
                    <a:pt x="29405" y="2289058"/>
                  </a:lnTo>
                  <a:lnTo>
                    <a:pt x="62396" y="2322049"/>
                  </a:lnTo>
                  <a:lnTo>
                    <a:pt x="104231" y="2343685"/>
                  </a:lnTo>
                  <a:lnTo>
                    <a:pt x="152400" y="2351455"/>
                  </a:lnTo>
                  <a:lnTo>
                    <a:pt x="1051979" y="2351455"/>
                  </a:lnTo>
                  <a:lnTo>
                    <a:pt x="1100147" y="2343685"/>
                  </a:lnTo>
                  <a:lnTo>
                    <a:pt x="1141982" y="2322049"/>
                  </a:lnTo>
                  <a:lnTo>
                    <a:pt x="1174973" y="2289058"/>
                  </a:lnTo>
                  <a:lnTo>
                    <a:pt x="1196609" y="2247223"/>
                  </a:lnTo>
                  <a:lnTo>
                    <a:pt x="1204379" y="2199055"/>
                  </a:lnTo>
                  <a:lnTo>
                    <a:pt x="1204379" y="152400"/>
                  </a:lnTo>
                  <a:lnTo>
                    <a:pt x="1196609" y="104231"/>
                  </a:lnTo>
                  <a:lnTo>
                    <a:pt x="1174973" y="62396"/>
                  </a:lnTo>
                  <a:lnTo>
                    <a:pt x="1141982" y="29405"/>
                  </a:lnTo>
                  <a:lnTo>
                    <a:pt x="1100147" y="7769"/>
                  </a:lnTo>
                  <a:lnTo>
                    <a:pt x="1051979" y="0"/>
                  </a:lnTo>
                  <a:lnTo>
                    <a:pt x="152400" y="0"/>
                  </a:lnTo>
                  <a:close/>
                </a:path>
              </a:pathLst>
            </a:custGeom>
            <a:ln w="25399">
              <a:solidFill>
                <a:srgbClr val="231F20"/>
              </a:solidFill>
            </a:ln>
          </p:spPr>
          <p:txBody>
            <a:bodyPr wrap="square" lIns="0" tIns="0" rIns="0" bIns="0" rtlCol="0"/>
            <a:lstStyle/>
            <a:p>
              <a:endParaRPr/>
            </a:p>
          </p:txBody>
        </p:sp>
        <p:sp>
          <p:nvSpPr>
            <p:cNvPr id="39" name="object 16">
              <a:extLst>
                <a:ext uri="{FF2B5EF4-FFF2-40B4-BE49-F238E27FC236}">
                  <a16:creationId xmlns:a16="http://schemas.microsoft.com/office/drawing/2014/main" id="{73CA9D39-8949-BFD5-EF0B-DF8231BBEF39}"/>
                </a:ext>
              </a:extLst>
            </p:cNvPr>
            <p:cNvSpPr txBox="1">
              <a:spLocks noGrp="1" noRot="1" noMove="1" noResize="1" noEditPoints="1" noAdjustHandles="1" noChangeArrowheads="1" noChangeShapeType="1"/>
            </p:cNvSpPr>
            <p:nvPr/>
          </p:nvSpPr>
          <p:spPr>
            <a:xfrm>
              <a:off x="3196751" y="4786377"/>
              <a:ext cx="800735" cy="513080"/>
            </a:xfrm>
            <a:prstGeom prst="rect">
              <a:avLst/>
            </a:prstGeom>
          </p:spPr>
          <p:txBody>
            <a:bodyPr vert="horz" wrap="square" lIns="0" tIns="12700" rIns="0" bIns="0" rtlCol="0">
              <a:spAutoFit/>
            </a:bodyPr>
            <a:lstStyle/>
            <a:p>
              <a:pPr marL="123189" marR="5080" indent="-111125">
                <a:lnSpc>
                  <a:spcPct val="100000"/>
                </a:lnSpc>
                <a:spcBef>
                  <a:spcPts val="100"/>
                </a:spcBef>
              </a:pPr>
              <a:r>
                <a:rPr sz="1600" b="1">
                  <a:solidFill>
                    <a:srgbClr val="231F20"/>
                  </a:solidFill>
                  <a:latin typeface="HelveticaNeueLT Pro 65 Md" panose="020B0804020202020204" pitchFamily="34" charset="0"/>
                  <a:cs typeface="Arial"/>
                </a:rPr>
                <a:t>Ways</a:t>
              </a:r>
              <a:r>
                <a:rPr sz="1600" b="1" spc="-85">
                  <a:solidFill>
                    <a:srgbClr val="231F20"/>
                  </a:solidFill>
                  <a:latin typeface="HelveticaNeueLT Pro 65 Md" panose="020B0804020202020204" pitchFamily="34" charset="0"/>
                  <a:cs typeface="Arial"/>
                </a:rPr>
                <a:t> </a:t>
              </a:r>
              <a:r>
                <a:rPr sz="1600" b="1" spc="-25">
                  <a:solidFill>
                    <a:srgbClr val="231F20"/>
                  </a:solidFill>
                  <a:latin typeface="HelveticaNeueLT Pro 65 Md" panose="020B0804020202020204" pitchFamily="34" charset="0"/>
                  <a:cs typeface="Arial"/>
                </a:rPr>
                <a:t>to </a:t>
              </a:r>
              <a:r>
                <a:rPr sz="1600" b="1" spc="-10">
                  <a:solidFill>
                    <a:srgbClr val="231F20"/>
                  </a:solidFill>
                  <a:latin typeface="HelveticaNeueLT Pro 65 Md" panose="020B0804020202020204" pitchFamily="34" charset="0"/>
                  <a:cs typeface="Arial"/>
                </a:rPr>
                <a:t>adapt</a:t>
              </a:r>
              <a:endParaRPr sz="1600">
                <a:latin typeface="HelveticaNeueLT Pro 65 Md" panose="020B0804020202020204" pitchFamily="34" charset="0"/>
                <a:cs typeface="Arial"/>
              </a:endParaRPr>
            </a:p>
          </p:txBody>
        </p:sp>
        <p:sp>
          <p:nvSpPr>
            <p:cNvPr id="41" name="object 17">
              <a:extLst>
                <a:ext uri="{FF2B5EF4-FFF2-40B4-BE49-F238E27FC236}">
                  <a16:creationId xmlns:a16="http://schemas.microsoft.com/office/drawing/2014/main" id="{0D4B41F1-3346-C635-8718-41795FB88843}"/>
                </a:ext>
              </a:extLst>
            </p:cNvPr>
            <p:cNvSpPr>
              <a:spLocks noGrp="1" noRot="1" noMove="1" noResize="1" noEditPoints="1" noAdjustHandles="1" noChangeArrowheads="1" noChangeShapeType="1"/>
            </p:cNvSpPr>
            <p:nvPr/>
          </p:nvSpPr>
          <p:spPr>
            <a:xfrm>
              <a:off x="3000150" y="4464005"/>
              <a:ext cx="1204595" cy="1175385"/>
            </a:xfrm>
            <a:custGeom>
              <a:avLst/>
              <a:gdLst/>
              <a:ahLst/>
              <a:cxnLst/>
              <a:rect l="l" t="t" r="r" b="b"/>
              <a:pathLst>
                <a:path w="1204595" h="1175385">
                  <a:moveTo>
                    <a:pt x="152400" y="0"/>
                  </a:moveTo>
                  <a:lnTo>
                    <a:pt x="104231" y="7769"/>
                  </a:lnTo>
                  <a:lnTo>
                    <a:pt x="62396" y="29405"/>
                  </a:lnTo>
                  <a:lnTo>
                    <a:pt x="29405" y="62396"/>
                  </a:lnTo>
                  <a:lnTo>
                    <a:pt x="7769" y="104231"/>
                  </a:lnTo>
                  <a:lnTo>
                    <a:pt x="0" y="152399"/>
                  </a:lnTo>
                  <a:lnTo>
                    <a:pt x="0" y="1022896"/>
                  </a:lnTo>
                  <a:lnTo>
                    <a:pt x="7769" y="1071069"/>
                  </a:lnTo>
                  <a:lnTo>
                    <a:pt x="29405" y="1112904"/>
                  </a:lnTo>
                  <a:lnTo>
                    <a:pt x="62396" y="1145893"/>
                  </a:lnTo>
                  <a:lnTo>
                    <a:pt x="104231" y="1167527"/>
                  </a:lnTo>
                  <a:lnTo>
                    <a:pt x="152400" y="1175296"/>
                  </a:lnTo>
                  <a:lnTo>
                    <a:pt x="1051979" y="1175296"/>
                  </a:lnTo>
                  <a:lnTo>
                    <a:pt x="1100147" y="1167527"/>
                  </a:lnTo>
                  <a:lnTo>
                    <a:pt x="1141982" y="1145893"/>
                  </a:lnTo>
                  <a:lnTo>
                    <a:pt x="1174973" y="1112904"/>
                  </a:lnTo>
                  <a:lnTo>
                    <a:pt x="1196609" y="1071069"/>
                  </a:lnTo>
                  <a:lnTo>
                    <a:pt x="1204379" y="1022896"/>
                  </a:lnTo>
                  <a:lnTo>
                    <a:pt x="1204379" y="152399"/>
                  </a:lnTo>
                  <a:lnTo>
                    <a:pt x="1196609" y="104231"/>
                  </a:lnTo>
                  <a:lnTo>
                    <a:pt x="1174973" y="62396"/>
                  </a:lnTo>
                  <a:lnTo>
                    <a:pt x="1141982" y="29405"/>
                  </a:lnTo>
                  <a:lnTo>
                    <a:pt x="1100147" y="7769"/>
                  </a:lnTo>
                  <a:lnTo>
                    <a:pt x="1051979" y="0"/>
                  </a:lnTo>
                  <a:lnTo>
                    <a:pt x="152400" y="0"/>
                  </a:lnTo>
                  <a:close/>
                </a:path>
              </a:pathLst>
            </a:custGeom>
            <a:ln w="25399">
              <a:solidFill>
                <a:srgbClr val="231F20"/>
              </a:solidFill>
            </a:ln>
          </p:spPr>
          <p:txBody>
            <a:bodyPr wrap="square" lIns="0" tIns="0" rIns="0" bIns="0" rtlCol="0"/>
            <a:lstStyle/>
            <a:p>
              <a:endParaRPr/>
            </a:p>
          </p:txBody>
        </p:sp>
        <p:sp>
          <p:nvSpPr>
            <p:cNvPr id="42" name="object 18">
              <a:extLst>
                <a:ext uri="{FF2B5EF4-FFF2-40B4-BE49-F238E27FC236}">
                  <a16:creationId xmlns:a16="http://schemas.microsoft.com/office/drawing/2014/main" id="{EB4DE9E1-E693-28EC-7175-23F7C6F91146}"/>
                </a:ext>
              </a:extLst>
            </p:cNvPr>
            <p:cNvSpPr txBox="1">
              <a:spLocks noGrp="1" noRot="1" noMove="1" noResize="1" noEditPoints="1" noAdjustHandles="1" noChangeArrowheads="1" noChangeShapeType="1"/>
            </p:cNvSpPr>
            <p:nvPr/>
          </p:nvSpPr>
          <p:spPr>
            <a:xfrm>
              <a:off x="3022333" y="6148127"/>
              <a:ext cx="1157964" cy="513080"/>
            </a:xfrm>
            <a:prstGeom prst="rect">
              <a:avLst/>
            </a:prstGeom>
          </p:spPr>
          <p:txBody>
            <a:bodyPr vert="horz" wrap="square" lIns="0" tIns="12700" rIns="0" bIns="0" rtlCol="0">
              <a:spAutoFit/>
            </a:bodyPr>
            <a:lstStyle/>
            <a:p>
              <a:pPr marL="324485" marR="5080" indent="-312420">
                <a:lnSpc>
                  <a:spcPct val="100000"/>
                </a:lnSpc>
                <a:spcBef>
                  <a:spcPts val="100"/>
                </a:spcBef>
              </a:pPr>
              <a:r>
                <a:rPr sz="1600" b="1" spc="-10">
                  <a:solidFill>
                    <a:srgbClr val="231F20"/>
                  </a:solidFill>
                  <a:latin typeface="HelveticaNeueLT Pro 65 Md" panose="020B0804020202020204" pitchFamily="34" charset="0"/>
                  <a:cs typeface="Arial"/>
                </a:rPr>
                <a:t>Curriculum links</a:t>
              </a:r>
              <a:endParaRPr sz="1600">
                <a:latin typeface="HelveticaNeueLT Pro 65 Md" panose="020B0804020202020204" pitchFamily="34" charset="0"/>
                <a:cs typeface="Arial"/>
              </a:endParaRPr>
            </a:p>
          </p:txBody>
        </p:sp>
        <p:sp>
          <p:nvSpPr>
            <p:cNvPr id="43" name="object 19">
              <a:extLst>
                <a:ext uri="{FF2B5EF4-FFF2-40B4-BE49-F238E27FC236}">
                  <a16:creationId xmlns:a16="http://schemas.microsoft.com/office/drawing/2014/main" id="{E545EEBB-A724-66E6-79F7-8B6FEF1F61FC}"/>
                </a:ext>
              </a:extLst>
            </p:cNvPr>
            <p:cNvSpPr>
              <a:spLocks noGrp="1" noRot="1" noMove="1" noResize="1" noEditPoints="1" noAdjustHandles="1" noChangeArrowheads="1" noChangeShapeType="1"/>
            </p:cNvSpPr>
            <p:nvPr/>
          </p:nvSpPr>
          <p:spPr>
            <a:xfrm>
              <a:off x="3000150" y="5736705"/>
              <a:ext cx="1204595" cy="1353820"/>
            </a:xfrm>
            <a:custGeom>
              <a:avLst/>
              <a:gdLst/>
              <a:ahLst/>
              <a:cxnLst/>
              <a:rect l="l" t="t" r="r" b="b"/>
              <a:pathLst>
                <a:path w="1204595" h="1353820">
                  <a:moveTo>
                    <a:pt x="152400" y="0"/>
                  </a:moveTo>
                  <a:lnTo>
                    <a:pt x="104231" y="7769"/>
                  </a:lnTo>
                  <a:lnTo>
                    <a:pt x="62396" y="29405"/>
                  </a:lnTo>
                  <a:lnTo>
                    <a:pt x="29405" y="62396"/>
                  </a:lnTo>
                  <a:lnTo>
                    <a:pt x="7769" y="104231"/>
                  </a:lnTo>
                  <a:lnTo>
                    <a:pt x="0" y="152400"/>
                  </a:lnTo>
                  <a:lnTo>
                    <a:pt x="0" y="1201000"/>
                  </a:lnTo>
                  <a:lnTo>
                    <a:pt x="7769" y="1249169"/>
                  </a:lnTo>
                  <a:lnTo>
                    <a:pt x="29405" y="1291004"/>
                  </a:lnTo>
                  <a:lnTo>
                    <a:pt x="62396" y="1323995"/>
                  </a:lnTo>
                  <a:lnTo>
                    <a:pt x="104231" y="1345630"/>
                  </a:lnTo>
                  <a:lnTo>
                    <a:pt x="152400" y="1353400"/>
                  </a:lnTo>
                  <a:lnTo>
                    <a:pt x="1051979" y="1353400"/>
                  </a:lnTo>
                  <a:lnTo>
                    <a:pt x="1100147" y="1345630"/>
                  </a:lnTo>
                  <a:lnTo>
                    <a:pt x="1141982" y="1323995"/>
                  </a:lnTo>
                  <a:lnTo>
                    <a:pt x="1174973" y="1291004"/>
                  </a:lnTo>
                  <a:lnTo>
                    <a:pt x="1196609" y="1249169"/>
                  </a:lnTo>
                  <a:lnTo>
                    <a:pt x="1204379" y="1201000"/>
                  </a:lnTo>
                  <a:lnTo>
                    <a:pt x="1204379" y="152400"/>
                  </a:lnTo>
                  <a:lnTo>
                    <a:pt x="1196609" y="104231"/>
                  </a:lnTo>
                  <a:lnTo>
                    <a:pt x="1174973" y="62396"/>
                  </a:lnTo>
                  <a:lnTo>
                    <a:pt x="1141982" y="29405"/>
                  </a:lnTo>
                  <a:lnTo>
                    <a:pt x="1100147" y="7769"/>
                  </a:lnTo>
                  <a:lnTo>
                    <a:pt x="1051979" y="0"/>
                  </a:lnTo>
                  <a:lnTo>
                    <a:pt x="152400" y="0"/>
                  </a:lnTo>
                  <a:close/>
                </a:path>
              </a:pathLst>
            </a:custGeom>
            <a:ln w="25400">
              <a:solidFill>
                <a:srgbClr val="231F20"/>
              </a:solidFill>
            </a:ln>
          </p:spPr>
          <p:txBody>
            <a:bodyPr wrap="square" lIns="0" tIns="0" rIns="0" bIns="0" rtlCol="0"/>
            <a:lstStyle/>
            <a:p>
              <a:endParaRPr/>
            </a:p>
          </p:txBody>
        </p:sp>
        <p:sp>
          <p:nvSpPr>
            <p:cNvPr id="44" name="object 20">
              <a:extLst>
                <a:ext uri="{FF2B5EF4-FFF2-40B4-BE49-F238E27FC236}">
                  <a16:creationId xmlns:a16="http://schemas.microsoft.com/office/drawing/2014/main" id="{75172B39-453D-4802-F022-B4DADFEC8C9B}"/>
                </a:ext>
              </a:extLst>
            </p:cNvPr>
            <p:cNvSpPr txBox="1">
              <a:spLocks noGrp="1" noRot="1" noMove="1" noResize="1" noEditPoints="1" noAdjustHandles="1" noChangeArrowheads="1" noChangeShapeType="1"/>
            </p:cNvSpPr>
            <p:nvPr/>
          </p:nvSpPr>
          <p:spPr>
            <a:xfrm>
              <a:off x="676083" y="3926805"/>
              <a:ext cx="1467485" cy="269240"/>
            </a:xfrm>
            <a:prstGeom prst="rect">
              <a:avLst/>
            </a:prstGeom>
          </p:spPr>
          <p:txBody>
            <a:bodyPr vert="horz" wrap="square" lIns="0" tIns="12700" rIns="0" bIns="0" rtlCol="0">
              <a:spAutoFit/>
            </a:bodyPr>
            <a:lstStyle/>
            <a:p>
              <a:pPr marL="12700">
                <a:lnSpc>
                  <a:spcPct val="100000"/>
                </a:lnSpc>
                <a:spcBef>
                  <a:spcPts val="100"/>
                </a:spcBef>
              </a:pPr>
              <a:r>
                <a:rPr sz="1600" b="1">
                  <a:solidFill>
                    <a:srgbClr val="231F20"/>
                  </a:solidFill>
                  <a:latin typeface="Arial"/>
                  <a:cs typeface="Arial"/>
                </a:rPr>
                <a:t>What</a:t>
              </a:r>
              <a:r>
                <a:rPr sz="1600" b="1" spc="-45">
                  <a:solidFill>
                    <a:srgbClr val="231F20"/>
                  </a:solidFill>
                  <a:latin typeface="Arial"/>
                  <a:cs typeface="Arial"/>
                </a:rPr>
                <a:t> </a:t>
              </a:r>
              <a:r>
                <a:rPr sz="1600" b="1" spc="-10">
                  <a:solidFill>
                    <a:srgbClr val="231F20"/>
                  </a:solidFill>
                  <a:latin typeface="Arial"/>
                  <a:cs typeface="Arial"/>
                </a:rPr>
                <a:t>you</a:t>
              </a:r>
              <a:r>
                <a:rPr sz="1600" b="1" spc="-40">
                  <a:solidFill>
                    <a:srgbClr val="231F20"/>
                  </a:solidFill>
                  <a:latin typeface="Arial"/>
                  <a:cs typeface="Arial"/>
                </a:rPr>
                <a:t> </a:t>
              </a:r>
              <a:r>
                <a:rPr sz="1600" b="1" spc="-20">
                  <a:solidFill>
                    <a:srgbClr val="231F20"/>
                  </a:solidFill>
                  <a:latin typeface="Arial"/>
                  <a:cs typeface="Arial"/>
                </a:rPr>
                <a:t>need</a:t>
              </a:r>
              <a:endParaRPr sz="1600">
                <a:latin typeface="Arial"/>
                <a:cs typeface="Arial"/>
              </a:endParaRPr>
            </a:p>
          </p:txBody>
        </p:sp>
        <p:sp>
          <p:nvSpPr>
            <p:cNvPr id="45" name="object 21">
              <a:extLst>
                <a:ext uri="{FF2B5EF4-FFF2-40B4-BE49-F238E27FC236}">
                  <a16:creationId xmlns:a16="http://schemas.microsoft.com/office/drawing/2014/main" id="{10AC3D8F-5F24-DE9F-A308-38008399DFAC}"/>
                </a:ext>
              </a:extLst>
            </p:cNvPr>
            <p:cNvSpPr txBox="1">
              <a:spLocks noGrp="1" noRot="1" noMove="1" noResize="1" noEditPoints="1" noAdjustHandles="1" noChangeArrowheads="1" noChangeShapeType="1"/>
            </p:cNvSpPr>
            <p:nvPr/>
          </p:nvSpPr>
          <p:spPr>
            <a:xfrm>
              <a:off x="621549" y="4265911"/>
              <a:ext cx="1963552" cy="2462457"/>
            </a:xfrm>
            <a:prstGeom prst="rect">
              <a:avLst/>
            </a:prstGeom>
          </p:spPr>
          <p:txBody>
            <a:bodyPr vert="horz" wrap="square" lIns="0" tIns="0" rIns="0" bIns="0" rtlCol="0" anchor="t">
              <a:spAutoFit/>
            </a:bodyPr>
            <a:lstStyle/>
            <a:p>
              <a:pPr marL="184150" indent="-171450">
                <a:lnSpc>
                  <a:spcPts val="1600"/>
                </a:lnSpc>
                <a:buClr>
                  <a:srgbClr val="DC2327"/>
                </a:buClr>
                <a:buSzPct val="150000"/>
                <a:buFont typeface="Arial" panose="020B0604020202020204" pitchFamily="34" charset="0"/>
                <a:buChar char="-"/>
                <a:tabLst>
                  <a:tab pos="240665" algn="l"/>
                  <a:tab pos="241300" algn="l"/>
                </a:tabLst>
              </a:pPr>
              <a:r>
                <a:rPr lang="en-GB" sz="1200" dirty="0">
                  <a:solidFill>
                    <a:srgbClr val="231F20"/>
                  </a:solidFill>
                  <a:latin typeface="Arial"/>
                  <a:cs typeface="Arial"/>
                </a:rPr>
                <a:t>Print </a:t>
              </a:r>
              <a:r>
                <a:rPr lang="en-GB" sz="1200" dirty="0">
                  <a:solidFill>
                    <a:srgbClr val="231F20"/>
                  </a:solidFill>
                  <a:latin typeface="Arial"/>
                  <a:cs typeface="Arial"/>
                  <a:hlinkClick r:id="rId3"/>
                </a:rPr>
                <a:t>eco-anxiety video script</a:t>
              </a:r>
              <a:r>
                <a:rPr lang="en-GB" sz="1200" dirty="0">
                  <a:solidFill>
                    <a:srgbClr val="231F20"/>
                  </a:solidFill>
                  <a:latin typeface="Arial"/>
                  <a:cs typeface="Arial"/>
                </a:rPr>
                <a:t>, enough for one each.</a:t>
              </a:r>
            </a:p>
            <a:p>
              <a:pPr marL="184150" indent="-171450">
                <a:lnSpc>
                  <a:spcPts val="1600"/>
                </a:lnSpc>
                <a:buClr>
                  <a:srgbClr val="DC2327"/>
                </a:buClr>
                <a:buSzPct val="150000"/>
                <a:buFont typeface="Arial" panose="020B0604020202020204" pitchFamily="34" charset="0"/>
                <a:buChar char="-"/>
                <a:tabLst>
                  <a:tab pos="240665" algn="l"/>
                  <a:tab pos="241300" algn="l"/>
                </a:tabLst>
              </a:pPr>
              <a:r>
                <a:rPr lang="en-GB" sz="1200" dirty="0">
                  <a:solidFill>
                    <a:srgbClr val="231F20"/>
                  </a:solidFill>
                  <a:latin typeface="Arial"/>
                  <a:cs typeface="Arial"/>
                </a:rPr>
                <a:t>Printed copies of the </a:t>
              </a:r>
              <a:r>
                <a:rPr lang="en-GB" sz="1200" dirty="0">
                  <a:solidFill>
                    <a:srgbClr val="231F20"/>
                  </a:solidFill>
                  <a:latin typeface="Arial"/>
                  <a:cs typeface="Arial"/>
                  <a:hlinkClick r:id="rId4"/>
                </a:rPr>
                <a:t>coping with eco-anxiety factsheet</a:t>
              </a:r>
              <a:r>
                <a:rPr lang="en-GB" sz="1200" dirty="0">
                  <a:solidFill>
                    <a:srgbClr val="231F20"/>
                  </a:solidFill>
                  <a:latin typeface="Arial"/>
                  <a:cs typeface="Arial"/>
                </a:rPr>
                <a:t>.</a:t>
              </a:r>
            </a:p>
            <a:p>
              <a:pPr marL="184150" indent="-171450">
                <a:lnSpc>
                  <a:spcPts val="1600"/>
                </a:lnSpc>
                <a:buClr>
                  <a:srgbClr val="DC2327"/>
                </a:buClr>
                <a:buSzPct val="150000"/>
                <a:buFont typeface="Arial" panose="020B0604020202020204" pitchFamily="34" charset="0"/>
                <a:buChar char="-"/>
                <a:tabLst>
                  <a:tab pos="240665" algn="l"/>
                  <a:tab pos="241300" algn="l"/>
                </a:tabLst>
              </a:pPr>
              <a:r>
                <a:rPr lang="en-GB" sz="1200" dirty="0">
                  <a:solidFill>
                    <a:srgbClr val="231F20"/>
                  </a:solidFill>
                  <a:latin typeface="Arial"/>
                  <a:cs typeface="Arial"/>
                </a:rPr>
                <a:t>Optional: Print the </a:t>
              </a:r>
              <a:r>
                <a:rPr lang="en-GB" sz="1200" dirty="0">
                  <a:solidFill>
                    <a:srgbClr val="231F20"/>
                  </a:solidFill>
                  <a:latin typeface="Arial"/>
                  <a:cs typeface="Arial"/>
                  <a:hlinkClick r:id="rId5"/>
                </a:rPr>
                <a:t>Weather Together award tracker</a:t>
              </a:r>
              <a:r>
                <a:rPr lang="en-GB" sz="1200" dirty="0">
                  <a:solidFill>
                    <a:srgbClr val="231F20"/>
                  </a:solidFill>
                  <a:latin typeface="Arial"/>
                  <a:cs typeface="Arial"/>
                </a:rPr>
                <a:t>, enough for one each (if not done previously).</a:t>
              </a:r>
            </a:p>
            <a:p>
              <a:pPr marL="241300" indent="-228600">
                <a:lnSpc>
                  <a:spcPts val="1600"/>
                </a:lnSpc>
                <a:buClr>
                  <a:srgbClr val="DC2327"/>
                </a:buClr>
                <a:buSzPct val="150000"/>
                <a:buChar char="-"/>
                <a:tabLst>
                  <a:tab pos="240665" algn="l"/>
                  <a:tab pos="241300" algn="l"/>
                </a:tabLst>
              </a:pPr>
              <a:endParaRPr sz="1200" dirty="0">
                <a:latin typeface="Arial"/>
                <a:cs typeface="Arial"/>
              </a:endParaRPr>
            </a:p>
          </p:txBody>
        </p:sp>
        <p:sp>
          <p:nvSpPr>
            <p:cNvPr id="46" name="object 23">
              <a:extLst>
                <a:ext uri="{FF2B5EF4-FFF2-40B4-BE49-F238E27FC236}">
                  <a16:creationId xmlns:a16="http://schemas.microsoft.com/office/drawing/2014/main" id="{1C2131EF-3C70-3FC1-041A-BBC7AAB0296E}"/>
                </a:ext>
              </a:extLst>
            </p:cNvPr>
            <p:cNvSpPr>
              <a:spLocks noGrp="1" noRot="1" noMove="1" noResize="1" noEditPoints="1" noAdjustHandles="1" noChangeArrowheads="1" noChangeShapeType="1"/>
            </p:cNvSpPr>
            <p:nvPr/>
          </p:nvSpPr>
          <p:spPr>
            <a:xfrm>
              <a:off x="552700" y="3810704"/>
              <a:ext cx="2163445" cy="3088640"/>
            </a:xfrm>
            <a:custGeom>
              <a:avLst/>
              <a:gdLst/>
              <a:ahLst/>
              <a:cxnLst/>
              <a:rect l="l" t="t" r="r" b="b"/>
              <a:pathLst>
                <a:path w="2163445" h="3088640">
                  <a:moveTo>
                    <a:pt x="152400" y="0"/>
                  </a:moveTo>
                  <a:lnTo>
                    <a:pt x="104231" y="7769"/>
                  </a:lnTo>
                  <a:lnTo>
                    <a:pt x="62396" y="29405"/>
                  </a:lnTo>
                  <a:lnTo>
                    <a:pt x="29405" y="62396"/>
                  </a:lnTo>
                  <a:lnTo>
                    <a:pt x="7769" y="104231"/>
                  </a:lnTo>
                  <a:lnTo>
                    <a:pt x="0" y="152400"/>
                  </a:lnTo>
                  <a:lnTo>
                    <a:pt x="0" y="2936201"/>
                  </a:lnTo>
                  <a:lnTo>
                    <a:pt x="7769" y="2984370"/>
                  </a:lnTo>
                  <a:lnTo>
                    <a:pt x="29405" y="3026205"/>
                  </a:lnTo>
                  <a:lnTo>
                    <a:pt x="62396" y="3059196"/>
                  </a:lnTo>
                  <a:lnTo>
                    <a:pt x="104231" y="3080831"/>
                  </a:lnTo>
                  <a:lnTo>
                    <a:pt x="152400" y="3088601"/>
                  </a:lnTo>
                  <a:lnTo>
                    <a:pt x="2010803" y="3088601"/>
                  </a:lnTo>
                  <a:lnTo>
                    <a:pt x="2058971" y="3080831"/>
                  </a:lnTo>
                  <a:lnTo>
                    <a:pt x="2100806" y="3059196"/>
                  </a:lnTo>
                  <a:lnTo>
                    <a:pt x="2133797" y="3026205"/>
                  </a:lnTo>
                  <a:lnTo>
                    <a:pt x="2155433" y="2984370"/>
                  </a:lnTo>
                  <a:lnTo>
                    <a:pt x="2163203" y="2936201"/>
                  </a:lnTo>
                  <a:lnTo>
                    <a:pt x="2163203" y="152400"/>
                  </a:lnTo>
                  <a:lnTo>
                    <a:pt x="2155433" y="104231"/>
                  </a:lnTo>
                  <a:lnTo>
                    <a:pt x="2133797" y="62396"/>
                  </a:lnTo>
                  <a:lnTo>
                    <a:pt x="2100806" y="29405"/>
                  </a:lnTo>
                  <a:lnTo>
                    <a:pt x="2058971" y="7769"/>
                  </a:lnTo>
                  <a:lnTo>
                    <a:pt x="2010803" y="0"/>
                  </a:lnTo>
                  <a:lnTo>
                    <a:pt x="152400" y="0"/>
                  </a:lnTo>
                  <a:close/>
                </a:path>
              </a:pathLst>
            </a:custGeom>
            <a:ln w="25400">
              <a:solidFill>
                <a:srgbClr val="231F20"/>
              </a:solidFill>
            </a:ln>
          </p:spPr>
          <p:txBody>
            <a:bodyPr wrap="square" lIns="0" tIns="0" rIns="0" bIns="0" rtlCol="0"/>
            <a:lstStyle/>
            <a:p>
              <a:endParaRPr/>
            </a:p>
          </p:txBody>
        </p:sp>
        <p:sp>
          <p:nvSpPr>
            <p:cNvPr id="47" name="object 24">
              <a:extLst>
                <a:ext uri="{FF2B5EF4-FFF2-40B4-BE49-F238E27FC236}">
                  <a16:creationId xmlns:a16="http://schemas.microsoft.com/office/drawing/2014/main" id="{698604A1-8A2B-B558-5978-B202DA5859EF}"/>
                </a:ext>
              </a:extLst>
            </p:cNvPr>
            <p:cNvSpPr>
              <a:spLocks noGrp="1" noRot="1" noMove="1" noResize="1" noEditPoints="1" noAdjustHandles="1" noChangeArrowheads="1" noChangeShapeType="1"/>
            </p:cNvSpPr>
            <p:nvPr/>
          </p:nvSpPr>
          <p:spPr>
            <a:xfrm>
              <a:off x="546750" y="2604705"/>
              <a:ext cx="2169160" cy="1149985"/>
            </a:xfrm>
            <a:custGeom>
              <a:avLst/>
              <a:gdLst/>
              <a:ahLst/>
              <a:cxnLst/>
              <a:rect l="l" t="t" r="r" b="b"/>
              <a:pathLst>
                <a:path w="2169160" h="1149985">
                  <a:moveTo>
                    <a:pt x="152400" y="0"/>
                  </a:moveTo>
                  <a:lnTo>
                    <a:pt x="104231" y="7769"/>
                  </a:lnTo>
                  <a:lnTo>
                    <a:pt x="62396" y="29405"/>
                  </a:lnTo>
                  <a:lnTo>
                    <a:pt x="29405" y="62396"/>
                  </a:lnTo>
                  <a:lnTo>
                    <a:pt x="7769" y="104231"/>
                  </a:lnTo>
                  <a:lnTo>
                    <a:pt x="0" y="152400"/>
                  </a:lnTo>
                  <a:lnTo>
                    <a:pt x="0" y="997077"/>
                  </a:lnTo>
                  <a:lnTo>
                    <a:pt x="7769" y="1045245"/>
                  </a:lnTo>
                  <a:lnTo>
                    <a:pt x="29405" y="1087080"/>
                  </a:lnTo>
                  <a:lnTo>
                    <a:pt x="62396" y="1120071"/>
                  </a:lnTo>
                  <a:lnTo>
                    <a:pt x="104231" y="1141707"/>
                  </a:lnTo>
                  <a:lnTo>
                    <a:pt x="152400" y="1149477"/>
                  </a:lnTo>
                  <a:lnTo>
                    <a:pt x="2016747" y="1149477"/>
                  </a:lnTo>
                  <a:lnTo>
                    <a:pt x="2064920" y="1141707"/>
                  </a:lnTo>
                  <a:lnTo>
                    <a:pt x="2106755" y="1120071"/>
                  </a:lnTo>
                  <a:lnTo>
                    <a:pt x="2139745" y="1087080"/>
                  </a:lnTo>
                  <a:lnTo>
                    <a:pt x="2161378" y="1045245"/>
                  </a:lnTo>
                  <a:lnTo>
                    <a:pt x="2169147" y="997077"/>
                  </a:lnTo>
                  <a:lnTo>
                    <a:pt x="2169147" y="152400"/>
                  </a:lnTo>
                  <a:lnTo>
                    <a:pt x="2161378" y="104231"/>
                  </a:lnTo>
                  <a:lnTo>
                    <a:pt x="2139745" y="62396"/>
                  </a:lnTo>
                  <a:lnTo>
                    <a:pt x="2106755" y="29405"/>
                  </a:lnTo>
                  <a:lnTo>
                    <a:pt x="2064920" y="7769"/>
                  </a:lnTo>
                  <a:lnTo>
                    <a:pt x="2016747" y="0"/>
                  </a:lnTo>
                  <a:lnTo>
                    <a:pt x="152400" y="0"/>
                  </a:lnTo>
                  <a:close/>
                </a:path>
              </a:pathLst>
            </a:custGeom>
            <a:ln w="25400">
              <a:solidFill>
                <a:srgbClr val="231F20"/>
              </a:solidFill>
            </a:ln>
          </p:spPr>
          <p:txBody>
            <a:bodyPr wrap="square" lIns="0" tIns="0" rIns="0" bIns="0" rtlCol="0"/>
            <a:lstStyle/>
            <a:p>
              <a:endParaRPr/>
            </a:p>
          </p:txBody>
        </p:sp>
        <p:sp>
          <p:nvSpPr>
            <p:cNvPr id="48" name="object 25">
              <a:extLst>
                <a:ext uri="{FF2B5EF4-FFF2-40B4-BE49-F238E27FC236}">
                  <a16:creationId xmlns:a16="http://schemas.microsoft.com/office/drawing/2014/main" id="{64ABE3CE-2294-037B-224E-D5D763C4A736}"/>
                </a:ext>
              </a:extLst>
            </p:cNvPr>
            <p:cNvSpPr txBox="1">
              <a:spLocks noGrp="1" noRot="1" noMove="1" noResize="1" noEditPoints="1" noAdjustHandles="1" noChangeArrowheads="1" noChangeShapeType="1"/>
            </p:cNvSpPr>
            <p:nvPr/>
          </p:nvSpPr>
          <p:spPr>
            <a:xfrm>
              <a:off x="1235858" y="1460309"/>
              <a:ext cx="1349243" cy="260789"/>
            </a:xfrm>
            <a:prstGeom prst="rect">
              <a:avLst/>
            </a:prstGeom>
          </p:spPr>
          <p:txBody>
            <a:bodyPr vert="horz" wrap="square" lIns="0" tIns="12700" rIns="0" bIns="0" rtlCol="0">
              <a:spAutoFit/>
            </a:bodyPr>
            <a:lstStyle/>
            <a:p>
              <a:pPr marL="12700">
                <a:lnSpc>
                  <a:spcPct val="100000"/>
                </a:lnSpc>
                <a:spcBef>
                  <a:spcPts val="100"/>
                </a:spcBef>
              </a:pPr>
              <a:r>
                <a:rPr lang="en-GB" sz="1600" b="1" spc="-10">
                  <a:solidFill>
                    <a:srgbClr val="231F20"/>
                  </a:solidFill>
                  <a:latin typeface="HelveticaNeueLT Pro 65 Md" panose="020B0804020202020204" pitchFamily="34" charset="0"/>
                  <a:cs typeface="Arial"/>
                </a:rPr>
                <a:t>Whole group</a:t>
              </a:r>
              <a:endParaRPr sz="1600">
                <a:latin typeface="HelveticaNeueLT Pro 65 Md" panose="020B0804020202020204" pitchFamily="34" charset="0"/>
                <a:cs typeface="Arial"/>
              </a:endParaRPr>
            </a:p>
          </p:txBody>
        </p:sp>
        <p:sp>
          <p:nvSpPr>
            <p:cNvPr id="49" name="object 26">
              <a:extLst>
                <a:ext uri="{FF2B5EF4-FFF2-40B4-BE49-F238E27FC236}">
                  <a16:creationId xmlns:a16="http://schemas.microsoft.com/office/drawing/2014/main" id="{75655571-A4F4-F676-8130-A531774A9FAE}"/>
                </a:ext>
              </a:extLst>
            </p:cNvPr>
            <p:cNvSpPr>
              <a:spLocks noGrp="1" noRot="1" noMove="1" noResize="1" noEditPoints="1" noAdjustHandles="1" noChangeArrowheads="1" noChangeShapeType="1"/>
            </p:cNvSpPr>
            <p:nvPr/>
          </p:nvSpPr>
          <p:spPr>
            <a:xfrm>
              <a:off x="552700" y="1303030"/>
              <a:ext cx="2163445" cy="601345"/>
            </a:xfrm>
            <a:custGeom>
              <a:avLst/>
              <a:gdLst/>
              <a:ahLst/>
              <a:cxnLst/>
              <a:rect l="l" t="t" r="r" b="b"/>
              <a:pathLst>
                <a:path w="2163445" h="601344">
                  <a:moveTo>
                    <a:pt x="152400" y="0"/>
                  </a:moveTo>
                  <a:lnTo>
                    <a:pt x="104231" y="7769"/>
                  </a:lnTo>
                  <a:lnTo>
                    <a:pt x="62396" y="29405"/>
                  </a:lnTo>
                  <a:lnTo>
                    <a:pt x="29405" y="62396"/>
                  </a:lnTo>
                  <a:lnTo>
                    <a:pt x="7769" y="104231"/>
                  </a:lnTo>
                  <a:lnTo>
                    <a:pt x="0" y="152400"/>
                  </a:lnTo>
                  <a:lnTo>
                    <a:pt x="0" y="448868"/>
                  </a:lnTo>
                  <a:lnTo>
                    <a:pt x="7769" y="497041"/>
                  </a:lnTo>
                  <a:lnTo>
                    <a:pt x="29405" y="538877"/>
                  </a:lnTo>
                  <a:lnTo>
                    <a:pt x="62396" y="571866"/>
                  </a:lnTo>
                  <a:lnTo>
                    <a:pt x="104231" y="593500"/>
                  </a:lnTo>
                  <a:lnTo>
                    <a:pt x="152400" y="601268"/>
                  </a:lnTo>
                  <a:lnTo>
                    <a:pt x="2010803" y="601268"/>
                  </a:lnTo>
                  <a:lnTo>
                    <a:pt x="2058971" y="593500"/>
                  </a:lnTo>
                  <a:lnTo>
                    <a:pt x="2100806" y="571866"/>
                  </a:lnTo>
                  <a:lnTo>
                    <a:pt x="2133797" y="538877"/>
                  </a:lnTo>
                  <a:lnTo>
                    <a:pt x="2155433" y="497041"/>
                  </a:lnTo>
                  <a:lnTo>
                    <a:pt x="2163203" y="448868"/>
                  </a:lnTo>
                  <a:lnTo>
                    <a:pt x="2163203" y="152400"/>
                  </a:lnTo>
                  <a:lnTo>
                    <a:pt x="2155433" y="104231"/>
                  </a:lnTo>
                  <a:lnTo>
                    <a:pt x="2133797" y="62396"/>
                  </a:lnTo>
                  <a:lnTo>
                    <a:pt x="2100806" y="29405"/>
                  </a:lnTo>
                  <a:lnTo>
                    <a:pt x="2058971" y="7769"/>
                  </a:lnTo>
                  <a:lnTo>
                    <a:pt x="2010803" y="0"/>
                  </a:lnTo>
                  <a:lnTo>
                    <a:pt x="152400" y="0"/>
                  </a:lnTo>
                  <a:close/>
                </a:path>
              </a:pathLst>
            </a:custGeom>
            <a:ln w="25400">
              <a:solidFill>
                <a:srgbClr val="231F20"/>
              </a:solidFill>
            </a:ln>
          </p:spPr>
          <p:txBody>
            <a:bodyPr wrap="square" lIns="0" tIns="0" rIns="0" bIns="0" rtlCol="0"/>
            <a:lstStyle/>
            <a:p>
              <a:endParaRPr/>
            </a:p>
          </p:txBody>
        </p:sp>
        <p:sp>
          <p:nvSpPr>
            <p:cNvPr id="51" name="object 27">
              <a:extLst>
                <a:ext uri="{FF2B5EF4-FFF2-40B4-BE49-F238E27FC236}">
                  <a16:creationId xmlns:a16="http://schemas.microsoft.com/office/drawing/2014/main" id="{2BD30AD4-E642-E145-6D7D-4B8D62D994A1}"/>
                </a:ext>
              </a:extLst>
            </p:cNvPr>
            <p:cNvSpPr txBox="1">
              <a:spLocks noGrp="1" noRot="1" noMove="1" noResize="1" noEditPoints="1" noAdjustHandles="1" noChangeArrowheads="1" noChangeShapeType="1"/>
            </p:cNvSpPr>
            <p:nvPr/>
          </p:nvSpPr>
          <p:spPr>
            <a:xfrm>
              <a:off x="1213050" y="2111021"/>
              <a:ext cx="1155296" cy="260789"/>
            </a:xfrm>
            <a:prstGeom prst="rect">
              <a:avLst/>
            </a:prstGeom>
          </p:spPr>
          <p:txBody>
            <a:bodyPr vert="horz" wrap="square" lIns="0" tIns="12700" rIns="0" bIns="0" rtlCol="0">
              <a:spAutoFit/>
            </a:bodyPr>
            <a:lstStyle/>
            <a:p>
              <a:pPr marL="12700">
                <a:lnSpc>
                  <a:spcPct val="100000"/>
                </a:lnSpc>
                <a:spcBef>
                  <a:spcPts val="100"/>
                </a:spcBef>
              </a:pPr>
              <a:r>
                <a:rPr lang="en-GB" sz="1600" b="1" spc="-10">
                  <a:solidFill>
                    <a:srgbClr val="231F20"/>
                  </a:solidFill>
                  <a:latin typeface="HelveticaNeueLT Pro 65 Md" panose="020B0804020202020204" pitchFamily="34" charset="0"/>
                  <a:cs typeface="Arial"/>
                </a:rPr>
                <a:t>Videos</a:t>
              </a:r>
              <a:endParaRPr sz="1600">
                <a:latin typeface="HelveticaNeueLT Pro 65 Md" panose="020B0804020202020204" pitchFamily="34" charset="0"/>
                <a:cs typeface="Arial"/>
              </a:endParaRPr>
            </a:p>
          </p:txBody>
        </p:sp>
        <p:sp>
          <p:nvSpPr>
            <p:cNvPr id="52" name="object 28">
              <a:extLst>
                <a:ext uri="{FF2B5EF4-FFF2-40B4-BE49-F238E27FC236}">
                  <a16:creationId xmlns:a16="http://schemas.microsoft.com/office/drawing/2014/main" id="{904730FD-FEBB-8F1E-7840-A271019117B4}"/>
                </a:ext>
              </a:extLst>
            </p:cNvPr>
            <p:cNvSpPr>
              <a:spLocks noGrp="1" noRot="1" noMove="1" noResize="1" noEditPoints="1" noAdjustHandles="1" noChangeArrowheads="1" noChangeShapeType="1"/>
            </p:cNvSpPr>
            <p:nvPr/>
          </p:nvSpPr>
          <p:spPr>
            <a:xfrm>
              <a:off x="546750" y="1953742"/>
              <a:ext cx="2169160" cy="601345"/>
            </a:xfrm>
            <a:custGeom>
              <a:avLst/>
              <a:gdLst/>
              <a:ahLst/>
              <a:cxnLst/>
              <a:rect l="l" t="t" r="r" b="b"/>
              <a:pathLst>
                <a:path w="2169160" h="601344">
                  <a:moveTo>
                    <a:pt x="152400" y="0"/>
                  </a:moveTo>
                  <a:lnTo>
                    <a:pt x="104231" y="7769"/>
                  </a:lnTo>
                  <a:lnTo>
                    <a:pt x="62396" y="29405"/>
                  </a:lnTo>
                  <a:lnTo>
                    <a:pt x="29405" y="62396"/>
                  </a:lnTo>
                  <a:lnTo>
                    <a:pt x="7769" y="104231"/>
                  </a:lnTo>
                  <a:lnTo>
                    <a:pt x="0" y="152400"/>
                  </a:lnTo>
                  <a:lnTo>
                    <a:pt x="0" y="448868"/>
                  </a:lnTo>
                  <a:lnTo>
                    <a:pt x="7769" y="497041"/>
                  </a:lnTo>
                  <a:lnTo>
                    <a:pt x="29405" y="538877"/>
                  </a:lnTo>
                  <a:lnTo>
                    <a:pt x="62396" y="571866"/>
                  </a:lnTo>
                  <a:lnTo>
                    <a:pt x="104231" y="593500"/>
                  </a:lnTo>
                  <a:lnTo>
                    <a:pt x="152400" y="601268"/>
                  </a:lnTo>
                  <a:lnTo>
                    <a:pt x="2016747" y="601268"/>
                  </a:lnTo>
                  <a:lnTo>
                    <a:pt x="2064920" y="593500"/>
                  </a:lnTo>
                  <a:lnTo>
                    <a:pt x="2106755" y="571866"/>
                  </a:lnTo>
                  <a:lnTo>
                    <a:pt x="2139745" y="538877"/>
                  </a:lnTo>
                  <a:lnTo>
                    <a:pt x="2161378" y="497041"/>
                  </a:lnTo>
                  <a:lnTo>
                    <a:pt x="2169147" y="448868"/>
                  </a:lnTo>
                  <a:lnTo>
                    <a:pt x="2169147" y="152400"/>
                  </a:lnTo>
                  <a:lnTo>
                    <a:pt x="2161378" y="104231"/>
                  </a:lnTo>
                  <a:lnTo>
                    <a:pt x="2139745" y="62396"/>
                  </a:lnTo>
                  <a:lnTo>
                    <a:pt x="2106755" y="29405"/>
                  </a:lnTo>
                  <a:lnTo>
                    <a:pt x="2064920" y="7769"/>
                  </a:lnTo>
                  <a:lnTo>
                    <a:pt x="2016747" y="0"/>
                  </a:lnTo>
                  <a:lnTo>
                    <a:pt x="152400" y="0"/>
                  </a:lnTo>
                  <a:close/>
                </a:path>
              </a:pathLst>
            </a:custGeom>
            <a:ln w="25400">
              <a:solidFill>
                <a:srgbClr val="231F20"/>
              </a:solidFill>
            </a:ln>
          </p:spPr>
          <p:txBody>
            <a:bodyPr wrap="square" lIns="0" tIns="0" rIns="0" bIns="0" rtlCol="0"/>
            <a:lstStyle/>
            <a:p>
              <a:endParaRPr/>
            </a:p>
          </p:txBody>
        </p:sp>
        <p:sp>
          <p:nvSpPr>
            <p:cNvPr id="53" name="object 29">
              <a:extLst>
                <a:ext uri="{FF2B5EF4-FFF2-40B4-BE49-F238E27FC236}">
                  <a16:creationId xmlns:a16="http://schemas.microsoft.com/office/drawing/2014/main" id="{CD624169-2AEE-B64B-695F-05F77938307C}"/>
                </a:ext>
              </a:extLst>
            </p:cNvPr>
            <p:cNvSpPr txBox="1">
              <a:spLocks noGrp="1" noRot="1" noMove="1" noResize="1" noEditPoints="1" noAdjustHandles="1" noChangeArrowheads="1" noChangeShapeType="1"/>
            </p:cNvSpPr>
            <p:nvPr/>
          </p:nvSpPr>
          <p:spPr>
            <a:xfrm>
              <a:off x="1232004" y="809595"/>
              <a:ext cx="1256112" cy="260789"/>
            </a:xfrm>
            <a:prstGeom prst="rect">
              <a:avLst/>
            </a:prstGeom>
          </p:spPr>
          <p:txBody>
            <a:bodyPr vert="horz" wrap="square" lIns="0" tIns="12700" rIns="0" bIns="0" rtlCol="0">
              <a:spAutoFit/>
            </a:bodyPr>
            <a:lstStyle/>
            <a:p>
              <a:pPr marL="12700">
                <a:lnSpc>
                  <a:spcPct val="100000"/>
                </a:lnSpc>
                <a:spcBef>
                  <a:spcPts val="100"/>
                </a:spcBef>
              </a:pPr>
              <a:r>
                <a:rPr lang="en-GB" sz="1600" b="1" spc="-20">
                  <a:solidFill>
                    <a:srgbClr val="231F20"/>
                  </a:solidFill>
                  <a:latin typeface="HelveticaNeueLT Pro 65 Md" panose="020B0804020202020204" pitchFamily="34" charset="0"/>
                  <a:cs typeface="Arial"/>
                </a:rPr>
                <a:t>25</a:t>
              </a:r>
              <a:r>
                <a:rPr sz="1600" b="1" spc="-20">
                  <a:solidFill>
                    <a:srgbClr val="231F20"/>
                  </a:solidFill>
                  <a:latin typeface="HelveticaNeueLT Pro 65 Md" panose="020B0804020202020204" pitchFamily="34" charset="0"/>
                  <a:cs typeface="Arial"/>
                </a:rPr>
                <a:t> </a:t>
              </a:r>
              <a:r>
                <a:rPr sz="1600" b="1" spc="-10">
                  <a:solidFill>
                    <a:srgbClr val="231F20"/>
                  </a:solidFill>
                  <a:latin typeface="HelveticaNeueLT Pro 65 Md" panose="020B0804020202020204" pitchFamily="34" charset="0"/>
                  <a:cs typeface="Arial"/>
                </a:rPr>
                <a:t>Minutes</a:t>
              </a:r>
              <a:endParaRPr sz="1600">
                <a:latin typeface="HelveticaNeueLT Pro 65 Md" panose="020B0804020202020204" pitchFamily="34" charset="0"/>
                <a:cs typeface="Arial"/>
              </a:endParaRPr>
            </a:p>
          </p:txBody>
        </p:sp>
        <p:sp>
          <p:nvSpPr>
            <p:cNvPr id="56" name="object 31">
              <a:extLst>
                <a:ext uri="{FF2B5EF4-FFF2-40B4-BE49-F238E27FC236}">
                  <a16:creationId xmlns:a16="http://schemas.microsoft.com/office/drawing/2014/main" id="{A1590FD5-0215-A1A8-AF50-2D388D8A88E5}"/>
                </a:ext>
              </a:extLst>
            </p:cNvPr>
            <p:cNvSpPr>
              <a:spLocks noGrp="1" noRot="1" noMove="1" noResize="1" noEditPoints="1" noAdjustHandles="1" noChangeArrowheads="1" noChangeShapeType="1"/>
            </p:cNvSpPr>
            <p:nvPr/>
          </p:nvSpPr>
          <p:spPr>
            <a:xfrm>
              <a:off x="552700" y="652317"/>
              <a:ext cx="2163445" cy="601345"/>
            </a:xfrm>
            <a:custGeom>
              <a:avLst/>
              <a:gdLst/>
              <a:ahLst/>
              <a:cxnLst/>
              <a:rect l="l" t="t" r="r" b="b"/>
              <a:pathLst>
                <a:path w="2163445" h="601344">
                  <a:moveTo>
                    <a:pt x="152400" y="0"/>
                  </a:moveTo>
                  <a:lnTo>
                    <a:pt x="104231" y="7769"/>
                  </a:lnTo>
                  <a:lnTo>
                    <a:pt x="62396" y="29405"/>
                  </a:lnTo>
                  <a:lnTo>
                    <a:pt x="29405" y="62396"/>
                  </a:lnTo>
                  <a:lnTo>
                    <a:pt x="7769" y="104231"/>
                  </a:lnTo>
                  <a:lnTo>
                    <a:pt x="0" y="152400"/>
                  </a:lnTo>
                  <a:lnTo>
                    <a:pt x="0" y="448868"/>
                  </a:lnTo>
                  <a:lnTo>
                    <a:pt x="7769" y="497041"/>
                  </a:lnTo>
                  <a:lnTo>
                    <a:pt x="29405" y="538877"/>
                  </a:lnTo>
                  <a:lnTo>
                    <a:pt x="62396" y="571866"/>
                  </a:lnTo>
                  <a:lnTo>
                    <a:pt x="104231" y="593500"/>
                  </a:lnTo>
                  <a:lnTo>
                    <a:pt x="152400" y="601268"/>
                  </a:lnTo>
                  <a:lnTo>
                    <a:pt x="2010803" y="601268"/>
                  </a:lnTo>
                  <a:lnTo>
                    <a:pt x="2058971" y="593500"/>
                  </a:lnTo>
                  <a:lnTo>
                    <a:pt x="2100806" y="571866"/>
                  </a:lnTo>
                  <a:lnTo>
                    <a:pt x="2133797" y="538877"/>
                  </a:lnTo>
                  <a:lnTo>
                    <a:pt x="2155433" y="497041"/>
                  </a:lnTo>
                  <a:lnTo>
                    <a:pt x="2163203" y="448868"/>
                  </a:lnTo>
                  <a:lnTo>
                    <a:pt x="2163203" y="152400"/>
                  </a:lnTo>
                  <a:lnTo>
                    <a:pt x="2155433" y="104231"/>
                  </a:lnTo>
                  <a:lnTo>
                    <a:pt x="2133797" y="62396"/>
                  </a:lnTo>
                  <a:lnTo>
                    <a:pt x="2100806" y="29405"/>
                  </a:lnTo>
                  <a:lnTo>
                    <a:pt x="2058971" y="7769"/>
                  </a:lnTo>
                  <a:lnTo>
                    <a:pt x="2010803" y="0"/>
                  </a:lnTo>
                  <a:lnTo>
                    <a:pt x="152400" y="0"/>
                  </a:lnTo>
                  <a:close/>
                </a:path>
              </a:pathLst>
            </a:custGeom>
            <a:ln w="25400">
              <a:solidFill>
                <a:srgbClr val="231F20"/>
              </a:solidFill>
            </a:ln>
          </p:spPr>
          <p:txBody>
            <a:bodyPr wrap="square" lIns="0" tIns="0" rIns="0" bIns="0" rtlCol="0"/>
            <a:lstStyle/>
            <a:p>
              <a:endParaRPr/>
            </a:p>
          </p:txBody>
        </p:sp>
        <p:pic>
          <p:nvPicPr>
            <p:cNvPr id="57" name="object 32">
              <a:extLst>
                <a:ext uri="{FF2B5EF4-FFF2-40B4-BE49-F238E27FC236}">
                  <a16:creationId xmlns:a16="http://schemas.microsoft.com/office/drawing/2014/main" id="{EC2E8DD4-84CC-54CE-E58A-EABEF312E6A1}"/>
                </a:ext>
              </a:extLst>
            </p:cNvPr>
            <p:cNvPicPr>
              <a:picLocks noGrp="1" noRot="1" noMove="1" noResize="1" noEditPoints="1" noAdjustHandles="1" noChangeArrowheads="1" noChangeShapeType="1" noCrop="1"/>
            </p:cNvPicPr>
            <p:nvPr/>
          </p:nvPicPr>
          <p:blipFill>
            <a:blip r:embed="rId6" cstate="print"/>
            <a:stretch>
              <a:fillRect/>
            </a:stretch>
          </p:blipFill>
          <p:spPr>
            <a:xfrm>
              <a:off x="566445" y="1288618"/>
              <a:ext cx="693546" cy="602983"/>
            </a:xfrm>
            <a:prstGeom prst="rect">
              <a:avLst/>
            </a:prstGeom>
          </p:spPr>
        </p:pic>
        <p:pic>
          <p:nvPicPr>
            <p:cNvPr id="58" name="object 33">
              <a:extLst>
                <a:ext uri="{FF2B5EF4-FFF2-40B4-BE49-F238E27FC236}">
                  <a16:creationId xmlns:a16="http://schemas.microsoft.com/office/drawing/2014/main" id="{2C8B3233-E4B4-F4F6-2BEE-4817BF581B12}"/>
                </a:ext>
              </a:extLst>
            </p:cNvPr>
            <p:cNvPicPr>
              <a:picLocks noGrp="1" noRot="1" noMove="1" noResize="1" noEditPoints="1" noAdjustHandles="1" noChangeArrowheads="1" noChangeShapeType="1" noCrop="1"/>
            </p:cNvPicPr>
            <p:nvPr/>
          </p:nvPicPr>
          <p:blipFill>
            <a:blip r:embed="rId7" cstate="print"/>
            <a:stretch>
              <a:fillRect/>
            </a:stretch>
          </p:blipFill>
          <p:spPr>
            <a:xfrm>
              <a:off x="621550" y="695553"/>
              <a:ext cx="453593" cy="514794"/>
            </a:xfrm>
            <a:prstGeom prst="rect">
              <a:avLst/>
            </a:prstGeom>
          </p:spPr>
        </p:pic>
        <p:pic>
          <p:nvPicPr>
            <p:cNvPr id="59" name="object 34">
              <a:extLst>
                <a:ext uri="{FF2B5EF4-FFF2-40B4-BE49-F238E27FC236}">
                  <a16:creationId xmlns:a16="http://schemas.microsoft.com/office/drawing/2014/main" id="{036D62B9-DC2D-0386-802D-37B488B12199}"/>
                </a:ext>
              </a:extLst>
            </p:cNvPr>
            <p:cNvPicPr>
              <a:picLocks noGrp="1" noRot="1" noMove="1" noResize="1" noEditPoints="1" noAdjustHandles="1" noChangeArrowheads="1" noChangeShapeType="1" noCrop="1"/>
            </p:cNvPicPr>
            <p:nvPr/>
          </p:nvPicPr>
          <p:blipFill>
            <a:blip r:embed="rId8" cstate="print"/>
            <a:stretch>
              <a:fillRect/>
            </a:stretch>
          </p:blipFill>
          <p:spPr>
            <a:xfrm>
              <a:off x="583818" y="2915589"/>
              <a:ext cx="612622" cy="540003"/>
            </a:xfrm>
            <a:prstGeom prst="rect">
              <a:avLst/>
            </a:prstGeom>
          </p:spPr>
        </p:pic>
        <p:pic>
          <p:nvPicPr>
            <p:cNvPr id="60" name="object 35">
              <a:extLst>
                <a:ext uri="{FF2B5EF4-FFF2-40B4-BE49-F238E27FC236}">
                  <a16:creationId xmlns:a16="http://schemas.microsoft.com/office/drawing/2014/main" id="{3EA273A5-898F-6E1B-7CAA-B89DD38DCB90}"/>
                </a:ext>
              </a:extLst>
            </p:cNvPr>
            <p:cNvPicPr>
              <a:picLocks noGrp="1" noRot="1" noMove="1" noResize="1" noEditPoints="1" noAdjustHandles="1" noChangeArrowheads="1" noChangeShapeType="1" noCrop="1"/>
            </p:cNvPicPr>
            <p:nvPr/>
          </p:nvPicPr>
          <p:blipFill>
            <a:blip r:embed="rId9" cstate="print"/>
            <a:stretch>
              <a:fillRect/>
            </a:stretch>
          </p:blipFill>
          <p:spPr>
            <a:xfrm>
              <a:off x="10267201" y="401202"/>
              <a:ext cx="367195" cy="1710426"/>
            </a:xfrm>
            <a:prstGeom prst="rect">
              <a:avLst/>
            </a:prstGeom>
          </p:spPr>
        </p:pic>
        <p:pic>
          <p:nvPicPr>
            <p:cNvPr id="61" name="object 36">
              <a:extLst>
                <a:ext uri="{FF2B5EF4-FFF2-40B4-BE49-F238E27FC236}">
                  <a16:creationId xmlns:a16="http://schemas.microsoft.com/office/drawing/2014/main" id="{D531B309-A2C5-EEC2-903F-F2C469883869}"/>
                </a:ext>
              </a:extLst>
            </p:cNvPr>
            <p:cNvPicPr>
              <a:picLocks noGrp="1" noRot="1" noMove="1" noResize="1" noEditPoints="1" noAdjustHandles="1" noChangeArrowheads="1" noChangeShapeType="1" noCrop="1"/>
            </p:cNvPicPr>
            <p:nvPr/>
          </p:nvPicPr>
          <p:blipFill>
            <a:blip r:embed="rId10" cstate="print"/>
            <a:stretch>
              <a:fillRect/>
            </a:stretch>
          </p:blipFill>
          <p:spPr>
            <a:xfrm>
              <a:off x="640587" y="1997151"/>
              <a:ext cx="504405" cy="492150"/>
            </a:xfrm>
            <a:prstGeom prst="rect">
              <a:avLst/>
            </a:prstGeom>
          </p:spPr>
        </p:pic>
        <p:sp>
          <p:nvSpPr>
            <p:cNvPr id="62" name="object 37">
              <a:extLst>
                <a:ext uri="{FF2B5EF4-FFF2-40B4-BE49-F238E27FC236}">
                  <a16:creationId xmlns:a16="http://schemas.microsoft.com/office/drawing/2014/main" id="{6C7AA590-909A-B123-1A17-8154E35E63C3}"/>
                </a:ext>
              </a:extLst>
            </p:cNvPr>
            <p:cNvSpPr txBox="1">
              <a:spLocks noGrp="1" noRot="1" noMove="1" noResize="1" noEditPoints="1" noAdjustHandles="1" noChangeArrowheads="1" noChangeShapeType="1"/>
            </p:cNvSpPr>
            <p:nvPr/>
          </p:nvSpPr>
          <p:spPr>
            <a:xfrm>
              <a:off x="320850" y="7127564"/>
              <a:ext cx="9893300" cy="177800"/>
            </a:xfrm>
            <a:prstGeom prst="rect">
              <a:avLst/>
            </a:prstGeom>
          </p:spPr>
          <p:txBody>
            <a:bodyPr vert="horz" wrap="square" lIns="0" tIns="12700" rIns="0" bIns="0" rtlCol="0">
              <a:spAutoFit/>
            </a:bodyPr>
            <a:lstStyle/>
            <a:p>
              <a:pPr marL="12700">
                <a:lnSpc>
                  <a:spcPct val="100000"/>
                </a:lnSpc>
                <a:spcBef>
                  <a:spcPts val="100"/>
                </a:spcBef>
              </a:pPr>
              <a:r>
                <a:rPr sz="1000" i="1">
                  <a:solidFill>
                    <a:srgbClr val="231F20"/>
                  </a:solidFill>
                  <a:latin typeface="Arial"/>
                  <a:cs typeface="Arial"/>
                </a:rPr>
                <a:t>The</a:t>
              </a:r>
              <a:r>
                <a:rPr sz="1000" i="1" spc="-20">
                  <a:solidFill>
                    <a:srgbClr val="231F20"/>
                  </a:solidFill>
                  <a:latin typeface="Arial"/>
                  <a:cs typeface="Arial"/>
                </a:rPr>
                <a:t> </a:t>
              </a:r>
              <a:r>
                <a:rPr sz="1000" i="1">
                  <a:solidFill>
                    <a:srgbClr val="231F20"/>
                  </a:solidFill>
                  <a:latin typeface="Arial"/>
                  <a:cs typeface="Arial"/>
                </a:rPr>
                <a:t>British</a:t>
              </a:r>
              <a:r>
                <a:rPr sz="1000" i="1" spc="-10">
                  <a:solidFill>
                    <a:srgbClr val="231F20"/>
                  </a:solidFill>
                  <a:latin typeface="Arial"/>
                  <a:cs typeface="Arial"/>
                </a:rPr>
                <a:t> </a:t>
              </a:r>
              <a:r>
                <a:rPr sz="1000" i="1">
                  <a:solidFill>
                    <a:srgbClr val="231F20"/>
                  </a:solidFill>
                  <a:latin typeface="Arial"/>
                  <a:cs typeface="Arial"/>
                </a:rPr>
                <a:t>Red</a:t>
              </a:r>
              <a:r>
                <a:rPr sz="1000" i="1" spc="-15">
                  <a:solidFill>
                    <a:srgbClr val="231F20"/>
                  </a:solidFill>
                  <a:latin typeface="Arial"/>
                  <a:cs typeface="Arial"/>
                </a:rPr>
                <a:t> </a:t>
              </a:r>
              <a:r>
                <a:rPr sz="1000" i="1">
                  <a:solidFill>
                    <a:srgbClr val="231F20"/>
                  </a:solidFill>
                  <a:latin typeface="Arial"/>
                  <a:cs typeface="Arial"/>
                </a:rPr>
                <a:t>Cross</a:t>
              </a:r>
              <a:r>
                <a:rPr sz="1000" i="1" spc="-15">
                  <a:solidFill>
                    <a:srgbClr val="231F20"/>
                  </a:solidFill>
                  <a:latin typeface="Arial"/>
                  <a:cs typeface="Arial"/>
                </a:rPr>
                <a:t> </a:t>
              </a:r>
              <a:r>
                <a:rPr sz="1000" i="1">
                  <a:solidFill>
                    <a:srgbClr val="231F20"/>
                  </a:solidFill>
                  <a:latin typeface="Arial"/>
                  <a:cs typeface="Arial"/>
                </a:rPr>
                <a:t>Society</a:t>
              </a:r>
              <a:r>
                <a:rPr sz="1000" i="1" spc="-5">
                  <a:solidFill>
                    <a:srgbClr val="231F20"/>
                  </a:solidFill>
                  <a:latin typeface="Arial"/>
                  <a:cs typeface="Arial"/>
                </a:rPr>
                <a:t> </a:t>
              </a:r>
              <a:r>
                <a:rPr sz="1000" i="1">
                  <a:solidFill>
                    <a:srgbClr val="231F20"/>
                  </a:solidFill>
                  <a:latin typeface="Arial"/>
                  <a:cs typeface="Arial"/>
                </a:rPr>
                <a:t>©</a:t>
              </a:r>
              <a:r>
                <a:rPr sz="1000" i="1" spc="-10">
                  <a:solidFill>
                    <a:srgbClr val="231F20"/>
                  </a:solidFill>
                  <a:latin typeface="Arial"/>
                  <a:cs typeface="Arial"/>
                </a:rPr>
                <a:t> </a:t>
              </a:r>
              <a:r>
                <a:rPr sz="1000" i="1">
                  <a:solidFill>
                    <a:srgbClr val="231F20"/>
                  </a:solidFill>
                  <a:latin typeface="Arial"/>
                  <a:cs typeface="Arial"/>
                </a:rPr>
                <a:t>2022</a:t>
              </a:r>
              <a:r>
                <a:rPr sz="1000" i="1" spc="-15">
                  <a:solidFill>
                    <a:srgbClr val="231F20"/>
                  </a:solidFill>
                  <a:latin typeface="Arial"/>
                  <a:cs typeface="Arial"/>
                </a:rPr>
                <a:t> </a:t>
              </a:r>
              <a:r>
                <a:rPr sz="1000" i="1">
                  <a:solidFill>
                    <a:srgbClr val="231F20"/>
                  </a:solidFill>
                  <a:latin typeface="Arial"/>
                  <a:cs typeface="Arial"/>
                </a:rPr>
                <a:t>incorporated</a:t>
              </a:r>
              <a:r>
                <a:rPr sz="1000" i="1" spc="-15">
                  <a:solidFill>
                    <a:srgbClr val="231F20"/>
                  </a:solidFill>
                  <a:latin typeface="Arial"/>
                  <a:cs typeface="Arial"/>
                </a:rPr>
                <a:t> </a:t>
              </a:r>
              <a:r>
                <a:rPr sz="1000" i="1">
                  <a:solidFill>
                    <a:srgbClr val="231F20"/>
                  </a:solidFill>
                  <a:latin typeface="Arial"/>
                  <a:cs typeface="Arial"/>
                </a:rPr>
                <a:t>by</a:t>
              </a:r>
              <a:r>
                <a:rPr sz="1000" i="1" spc="-10">
                  <a:solidFill>
                    <a:srgbClr val="231F20"/>
                  </a:solidFill>
                  <a:latin typeface="Arial"/>
                  <a:cs typeface="Arial"/>
                </a:rPr>
                <a:t> </a:t>
              </a:r>
              <a:r>
                <a:rPr sz="1000" i="1">
                  <a:solidFill>
                    <a:srgbClr val="231F20"/>
                  </a:solidFill>
                  <a:latin typeface="Arial"/>
                  <a:cs typeface="Arial"/>
                </a:rPr>
                <a:t>Royal</a:t>
              </a:r>
              <a:r>
                <a:rPr sz="1000" i="1" spc="-15">
                  <a:solidFill>
                    <a:srgbClr val="231F20"/>
                  </a:solidFill>
                  <a:latin typeface="Arial"/>
                  <a:cs typeface="Arial"/>
                </a:rPr>
                <a:t> </a:t>
              </a:r>
              <a:r>
                <a:rPr sz="1000" i="1">
                  <a:solidFill>
                    <a:srgbClr val="231F20"/>
                  </a:solidFill>
                  <a:latin typeface="Arial"/>
                  <a:cs typeface="Arial"/>
                </a:rPr>
                <a:t>Charter</a:t>
              </a:r>
              <a:r>
                <a:rPr sz="1000" i="1" spc="-15">
                  <a:solidFill>
                    <a:srgbClr val="231F20"/>
                  </a:solidFill>
                  <a:latin typeface="Arial"/>
                  <a:cs typeface="Arial"/>
                </a:rPr>
                <a:t> </a:t>
              </a:r>
              <a:r>
                <a:rPr sz="1000" i="1">
                  <a:solidFill>
                    <a:srgbClr val="231F20"/>
                  </a:solidFill>
                  <a:latin typeface="Arial"/>
                  <a:cs typeface="Arial"/>
                </a:rPr>
                <a:t>1908,</a:t>
              </a:r>
              <a:r>
                <a:rPr sz="1000" i="1" spc="-15">
                  <a:solidFill>
                    <a:srgbClr val="231F20"/>
                  </a:solidFill>
                  <a:latin typeface="Arial"/>
                  <a:cs typeface="Arial"/>
                </a:rPr>
                <a:t> </a:t>
              </a:r>
              <a:r>
                <a:rPr sz="1000" i="1">
                  <a:solidFill>
                    <a:srgbClr val="231F20"/>
                  </a:solidFill>
                  <a:latin typeface="Arial"/>
                  <a:cs typeface="Arial"/>
                </a:rPr>
                <a:t>is</a:t>
              </a:r>
              <a:r>
                <a:rPr sz="1000" i="1" spc="-15">
                  <a:solidFill>
                    <a:srgbClr val="231F20"/>
                  </a:solidFill>
                  <a:latin typeface="Arial"/>
                  <a:cs typeface="Arial"/>
                </a:rPr>
                <a:t> </a:t>
              </a:r>
              <a:r>
                <a:rPr sz="1000" i="1">
                  <a:solidFill>
                    <a:srgbClr val="231F20"/>
                  </a:solidFill>
                  <a:latin typeface="Arial"/>
                  <a:cs typeface="Arial"/>
                </a:rPr>
                <a:t>a</a:t>
              </a:r>
              <a:r>
                <a:rPr sz="1000" i="1" spc="-10">
                  <a:solidFill>
                    <a:srgbClr val="231F20"/>
                  </a:solidFill>
                  <a:latin typeface="Arial"/>
                  <a:cs typeface="Arial"/>
                </a:rPr>
                <a:t> </a:t>
              </a:r>
              <a:r>
                <a:rPr sz="1000" i="1">
                  <a:solidFill>
                    <a:srgbClr val="231F20"/>
                  </a:solidFill>
                  <a:latin typeface="Arial"/>
                  <a:cs typeface="Arial"/>
                </a:rPr>
                <a:t>charity</a:t>
              </a:r>
              <a:r>
                <a:rPr sz="1000" i="1" spc="-10">
                  <a:solidFill>
                    <a:srgbClr val="231F20"/>
                  </a:solidFill>
                  <a:latin typeface="Arial"/>
                  <a:cs typeface="Arial"/>
                </a:rPr>
                <a:t> </a:t>
              </a:r>
              <a:r>
                <a:rPr sz="1000" i="1">
                  <a:solidFill>
                    <a:srgbClr val="231F20"/>
                  </a:solidFill>
                  <a:latin typeface="Arial"/>
                  <a:cs typeface="Arial"/>
                </a:rPr>
                <a:t>registered</a:t>
              </a:r>
              <a:r>
                <a:rPr sz="1000" i="1" spc="-10">
                  <a:solidFill>
                    <a:srgbClr val="231F20"/>
                  </a:solidFill>
                  <a:latin typeface="Arial"/>
                  <a:cs typeface="Arial"/>
                </a:rPr>
                <a:t> </a:t>
              </a:r>
              <a:r>
                <a:rPr sz="1000" i="1">
                  <a:solidFill>
                    <a:srgbClr val="231F20"/>
                  </a:solidFill>
                  <a:latin typeface="Arial"/>
                  <a:cs typeface="Arial"/>
                </a:rPr>
                <a:t>in</a:t>
              </a:r>
              <a:r>
                <a:rPr sz="1000" i="1" spc="-15">
                  <a:solidFill>
                    <a:srgbClr val="231F20"/>
                  </a:solidFill>
                  <a:latin typeface="Arial"/>
                  <a:cs typeface="Arial"/>
                </a:rPr>
                <a:t> </a:t>
              </a:r>
              <a:r>
                <a:rPr sz="1000" i="1">
                  <a:solidFill>
                    <a:srgbClr val="231F20"/>
                  </a:solidFill>
                  <a:latin typeface="Arial"/>
                  <a:cs typeface="Arial"/>
                </a:rPr>
                <a:t>England</a:t>
              </a:r>
              <a:r>
                <a:rPr sz="1000" i="1" spc="-5">
                  <a:solidFill>
                    <a:srgbClr val="231F20"/>
                  </a:solidFill>
                  <a:latin typeface="Arial"/>
                  <a:cs typeface="Arial"/>
                </a:rPr>
                <a:t> </a:t>
              </a:r>
              <a:r>
                <a:rPr sz="1000" i="1">
                  <a:solidFill>
                    <a:srgbClr val="231F20"/>
                  </a:solidFill>
                  <a:latin typeface="Arial"/>
                  <a:cs typeface="Arial"/>
                </a:rPr>
                <a:t>and</a:t>
              </a:r>
              <a:r>
                <a:rPr sz="1000" i="1" spc="-15">
                  <a:solidFill>
                    <a:srgbClr val="231F20"/>
                  </a:solidFill>
                  <a:latin typeface="Arial"/>
                  <a:cs typeface="Arial"/>
                </a:rPr>
                <a:t> </a:t>
              </a:r>
              <a:r>
                <a:rPr sz="1000" i="1">
                  <a:solidFill>
                    <a:srgbClr val="231F20"/>
                  </a:solidFill>
                  <a:latin typeface="Arial"/>
                  <a:cs typeface="Arial"/>
                </a:rPr>
                <a:t>Wales</a:t>
              </a:r>
              <a:r>
                <a:rPr sz="1000" i="1" spc="-15">
                  <a:solidFill>
                    <a:srgbClr val="231F20"/>
                  </a:solidFill>
                  <a:latin typeface="Arial"/>
                  <a:cs typeface="Arial"/>
                </a:rPr>
                <a:t> </a:t>
              </a:r>
              <a:r>
                <a:rPr sz="1000" i="1">
                  <a:solidFill>
                    <a:srgbClr val="231F20"/>
                  </a:solidFill>
                  <a:latin typeface="Arial"/>
                  <a:cs typeface="Arial"/>
                </a:rPr>
                <a:t>(220949),</a:t>
              </a:r>
              <a:r>
                <a:rPr sz="1000" i="1" spc="-10">
                  <a:solidFill>
                    <a:srgbClr val="231F20"/>
                  </a:solidFill>
                  <a:latin typeface="Arial"/>
                  <a:cs typeface="Arial"/>
                </a:rPr>
                <a:t> </a:t>
              </a:r>
              <a:r>
                <a:rPr sz="1000" i="1">
                  <a:solidFill>
                    <a:srgbClr val="231F20"/>
                  </a:solidFill>
                  <a:latin typeface="Arial"/>
                  <a:cs typeface="Arial"/>
                </a:rPr>
                <a:t>Scotland</a:t>
              </a:r>
              <a:r>
                <a:rPr sz="1000" i="1" spc="-10">
                  <a:solidFill>
                    <a:srgbClr val="231F20"/>
                  </a:solidFill>
                  <a:latin typeface="Arial"/>
                  <a:cs typeface="Arial"/>
                </a:rPr>
                <a:t> </a:t>
              </a:r>
              <a:r>
                <a:rPr sz="1000" i="1">
                  <a:solidFill>
                    <a:srgbClr val="231F20"/>
                  </a:solidFill>
                  <a:latin typeface="Arial"/>
                  <a:cs typeface="Arial"/>
                </a:rPr>
                <a:t>(SC037738)</a:t>
              </a:r>
              <a:r>
                <a:rPr sz="1000" i="1" spc="-5">
                  <a:solidFill>
                    <a:srgbClr val="231F20"/>
                  </a:solidFill>
                  <a:latin typeface="Arial"/>
                  <a:cs typeface="Arial"/>
                </a:rPr>
                <a:t> </a:t>
              </a:r>
              <a:r>
                <a:rPr sz="1000" i="1">
                  <a:solidFill>
                    <a:srgbClr val="231F20"/>
                  </a:solidFill>
                  <a:latin typeface="Arial"/>
                  <a:cs typeface="Arial"/>
                </a:rPr>
                <a:t>and</a:t>
              </a:r>
              <a:r>
                <a:rPr sz="1000" i="1" spc="-15">
                  <a:solidFill>
                    <a:srgbClr val="231F20"/>
                  </a:solidFill>
                  <a:latin typeface="Arial"/>
                  <a:cs typeface="Arial"/>
                </a:rPr>
                <a:t> </a:t>
              </a:r>
              <a:r>
                <a:rPr sz="1000" i="1">
                  <a:solidFill>
                    <a:srgbClr val="231F20"/>
                  </a:solidFill>
                  <a:latin typeface="Arial"/>
                  <a:cs typeface="Arial"/>
                </a:rPr>
                <a:t>Isle</a:t>
              </a:r>
              <a:r>
                <a:rPr sz="1000" i="1" spc="-10">
                  <a:solidFill>
                    <a:srgbClr val="231F20"/>
                  </a:solidFill>
                  <a:latin typeface="Arial"/>
                  <a:cs typeface="Arial"/>
                </a:rPr>
                <a:t> </a:t>
              </a:r>
              <a:r>
                <a:rPr sz="1000" i="1">
                  <a:solidFill>
                    <a:srgbClr val="231F20"/>
                  </a:solidFill>
                  <a:latin typeface="Arial"/>
                  <a:cs typeface="Arial"/>
                </a:rPr>
                <a:t>of</a:t>
              </a:r>
              <a:r>
                <a:rPr sz="1000" i="1" spc="-15">
                  <a:solidFill>
                    <a:srgbClr val="231F20"/>
                  </a:solidFill>
                  <a:latin typeface="Arial"/>
                  <a:cs typeface="Arial"/>
                </a:rPr>
                <a:t> </a:t>
              </a:r>
              <a:r>
                <a:rPr sz="1000" i="1">
                  <a:solidFill>
                    <a:srgbClr val="231F20"/>
                  </a:solidFill>
                  <a:latin typeface="Arial"/>
                  <a:cs typeface="Arial"/>
                </a:rPr>
                <a:t>Man</a:t>
              </a:r>
              <a:r>
                <a:rPr sz="1000" i="1" spc="-5">
                  <a:solidFill>
                    <a:srgbClr val="231F20"/>
                  </a:solidFill>
                  <a:latin typeface="Arial"/>
                  <a:cs typeface="Arial"/>
                </a:rPr>
                <a:t> </a:t>
              </a:r>
              <a:r>
                <a:rPr sz="1000" i="1" spc="-10">
                  <a:solidFill>
                    <a:srgbClr val="231F20"/>
                  </a:solidFill>
                  <a:latin typeface="Arial"/>
                  <a:cs typeface="Arial"/>
                </a:rPr>
                <a:t>(0752)</a:t>
              </a:r>
              <a:endParaRPr sz="1000">
                <a:latin typeface="Arial"/>
                <a:cs typeface="Arial"/>
              </a:endParaRPr>
            </a:p>
          </p:txBody>
        </p:sp>
        <p:sp>
          <p:nvSpPr>
            <p:cNvPr id="63" name="object 38">
              <a:extLst>
                <a:ext uri="{FF2B5EF4-FFF2-40B4-BE49-F238E27FC236}">
                  <a16:creationId xmlns:a16="http://schemas.microsoft.com/office/drawing/2014/main" id="{51F18687-9A6F-3897-3BD3-DE98618A4EAF}"/>
                </a:ext>
              </a:extLst>
            </p:cNvPr>
            <p:cNvSpPr txBox="1">
              <a:spLocks noGrp="1" noRot="1" noMove="1" noResize="1" noEditPoints="1" noAdjustHandles="1" noChangeArrowheads="1" noChangeShapeType="1"/>
            </p:cNvSpPr>
            <p:nvPr/>
          </p:nvSpPr>
          <p:spPr>
            <a:xfrm>
              <a:off x="1196440" y="2716237"/>
              <a:ext cx="1315795" cy="756547"/>
            </a:xfrm>
            <a:prstGeom prst="rect">
              <a:avLst/>
            </a:prstGeom>
          </p:spPr>
          <p:txBody>
            <a:bodyPr vert="horz" wrap="square" lIns="0" tIns="12700" rIns="0" bIns="0" rtlCol="0">
              <a:spAutoFit/>
            </a:bodyPr>
            <a:lstStyle/>
            <a:p>
              <a:pPr marL="12700" marR="5080">
                <a:lnSpc>
                  <a:spcPct val="100000"/>
                </a:lnSpc>
                <a:spcBef>
                  <a:spcPts val="100"/>
                </a:spcBef>
              </a:pPr>
              <a:r>
                <a:rPr lang="en-GB" sz="1600" b="1" spc="-20" dirty="0">
                  <a:solidFill>
                    <a:srgbClr val="DC2327"/>
                  </a:solidFill>
                  <a:latin typeface="HelveticaNeueLT Pro 65 Md" panose="020B0804020202020204" pitchFamily="34" charset="0"/>
                  <a:cs typeface="Arial"/>
                </a:rPr>
                <a:t>Share</a:t>
              </a:r>
              <a:r>
                <a:rPr sz="1600" b="1" spc="-60" dirty="0">
                  <a:solidFill>
                    <a:srgbClr val="DC2327"/>
                  </a:solidFill>
                  <a:latin typeface="HelveticaNeueLT Pro 65 Md" panose="020B0804020202020204" pitchFamily="34" charset="0"/>
                  <a:cs typeface="Arial"/>
                </a:rPr>
                <a:t> </a:t>
              </a:r>
              <a:r>
                <a:rPr lang="en-GB" sz="1600" b="1" dirty="0">
                  <a:latin typeface="HelveticaNeueLT Pro 65 Md" panose="020B0804020202020204" pitchFamily="34" charset="0"/>
                  <a:cs typeface="Arial"/>
                </a:rPr>
                <a:t>ways to cope with eco-anxiety</a:t>
              </a:r>
              <a:endParaRPr sz="1600" dirty="0">
                <a:latin typeface="HelveticaNeueLT Pro 65 Md" panose="020B0804020202020204" pitchFamily="34" charset="0"/>
                <a:cs typeface="Arial"/>
              </a:endParaRPr>
            </a:p>
          </p:txBody>
        </p:sp>
      </p:grpSp>
      <p:sp>
        <p:nvSpPr>
          <p:cNvPr id="1024" name="Rectangle: Rounded Corners 1023">
            <a:extLst>
              <a:ext uri="{FF2B5EF4-FFF2-40B4-BE49-F238E27FC236}">
                <a16:creationId xmlns:a16="http://schemas.microsoft.com/office/drawing/2014/main" id="{CB282153-EAD4-89B7-8B6B-DBB6D553954F}"/>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nvSpPr>
        <p:spPr>
          <a:xfrm>
            <a:off x="966828" y="67160"/>
            <a:ext cx="2518326" cy="6546628"/>
          </a:xfrm>
          <a:prstGeom prst="roundRect">
            <a:avLst>
              <a:gd name="adj" fmla="val 9023"/>
            </a:avLst>
          </a:prstGeom>
          <a:noFill/>
          <a:ln w="76200">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7080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DB0FCF-B315-1EDD-4B39-E089358C9D2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l="43096" t="41579" r="26668" b="17290"/>
          <a:stretch/>
        </p:blipFill>
        <p:spPr>
          <a:xfrm rot="4867004">
            <a:off x="-1282849" y="-1813938"/>
            <a:ext cx="7825997" cy="9064612"/>
          </a:xfrm>
          <a:prstGeom prst="rect">
            <a:avLst/>
          </a:prstGeom>
        </p:spPr>
      </p:pic>
      <p:sp>
        <p:nvSpPr>
          <p:cNvPr id="2" name="Title 1">
            <a:extLst>
              <a:ext uri="{FF2B5EF4-FFF2-40B4-BE49-F238E27FC236}">
                <a16:creationId xmlns:a16="http://schemas.microsoft.com/office/drawing/2014/main" id="{7E0C2721-A3D2-4500-EAF4-7E5351E294EE}"/>
              </a:ext>
            </a:extLst>
          </p:cNvPr>
          <p:cNvSpPr>
            <a:spLocks noGrp="1" noRot="1" noMove="1" noResize="1" noEditPoints="1" noAdjustHandles="1" noChangeArrowheads="1" noChangeShapeType="1"/>
          </p:cNvSpPr>
          <p:nvPr>
            <p:ph type="title"/>
          </p:nvPr>
        </p:nvSpPr>
        <p:spPr>
          <a:xfrm>
            <a:off x="679622" y="203852"/>
            <a:ext cx="10478529" cy="1151152"/>
          </a:xfrm>
          <a:solidFill>
            <a:schemeClr val="bg1"/>
          </a:solidFill>
        </p:spPr>
        <p:txBody>
          <a:bodyPr>
            <a:normAutofit/>
          </a:bodyPr>
          <a:lstStyle/>
          <a:p>
            <a:r>
              <a:rPr lang="en-GB" sz="4000">
                <a:latin typeface="HelveticaNeueLT Pro 55 Roman" panose="020B0604020202020204" pitchFamily="34" charset="0"/>
              </a:rPr>
              <a:t>Ways to share your learning </a:t>
            </a:r>
          </a:p>
        </p:txBody>
      </p:sp>
      <p:sp>
        <p:nvSpPr>
          <p:cNvPr id="6" name="Content Placeholder 5">
            <a:extLst>
              <a:ext uri="{FF2B5EF4-FFF2-40B4-BE49-F238E27FC236}">
                <a16:creationId xmlns:a16="http://schemas.microsoft.com/office/drawing/2014/main" id="{30FF519D-882D-3401-2A8E-471F1912203F}"/>
              </a:ext>
            </a:extLst>
          </p:cNvPr>
          <p:cNvSpPr>
            <a:spLocks noGrp="1" noRot="1" noMove="1" noResize="1" noEditPoints="1" noAdjustHandles="1" noChangeArrowheads="1" noChangeShapeType="1"/>
          </p:cNvSpPr>
          <p:nvPr>
            <p:ph idx="1"/>
          </p:nvPr>
        </p:nvSpPr>
        <p:spPr>
          <a:xfrm>
            <a:off x="2679699" y="4681774"/>
            <a:ext cx="8626289" cy="951379"/>
          </a:xfrm>
          <a:solidFill>
            <a:schemeClr val="bg1"/>
          </a:solidFill>
        </p:spPr>
        <p:txBody>
          <a:bodyPr vert="horz" lIns="91440" tIns="45720" rIns="91440" bIns="45720" rtlCol="0" anchor="ctr">
            <a:normAutofit fontScale="85000" lnSpcReduction="10000"/>
          </a:bodyPr>
          <a:lstStyle/>
          <a:p>
            <a:pPr marL="0" indent="0">
              <a:lnSpc>
                <a:spcPct val="120000"/>
              </a:lnSpc>
              <a:buNone/>
            </a:pPr>
            <a:r>
              <a:rPr lang="en-GB" sz="2600">
                <a:latin typeface="Arial"/>
                <a:cs typeface="Arial"/>
              </a:rPr>
              <a:t>Create your own how-to guide for ways to cope with eco-anxiety that can be shared with teachers and students in your school.</a:t>
            </a:r>
          </a:p>
        </p:txBody>
      </p:sp>
      <p:sp>
        <p:nvSpPr>
          <p:cNvPr id="3" name="TextBox 2">
            <a:extLst>
              <a:ext uri="{FF2B5EF4-FFF2-40B4-BE49-F238E27FC236}">
                <a16:creationId xmlns:a16="http://schemas.microsoft.com/office/drawing/2014/main" id="{72CD2B43-783D-3851-C09A-B401AB67A805}"/>
              </a:ext>
            </a:extLst>
          </p:cNvPr>
          <p:cNvSpPr txBox="1">
            <a:spLocks noGrp="1" noRot="1" noMove="1" noResize="1" noEditPoints="1" noAdjustHandles="1" noChangeArrowheads="1" noChangeShapeType="1"/>
          </p:cNvSpPr>
          <p:nvPr/>
        </p:nvSpPr>
        <p:spPr>
          <a:xfrm rot="16200000">
            <a:off x="10759736" y="870049"/>
            <a:ext cx="1677282" cy="584775"/>
          </a:xfrm>
          <a:prstGeom prst="rect">
            <a:avLst/>
          </a:prstGeom>
          <a:noFill/>
        </p:spPr>
        <p:txBody>
          <a:bodyPr wrap="square" rtlCol="0">
            <a:spAutoFit/>
          </a:bodyPr>
          <a:lstStyle/>
          <a:p>
            <a:r>
              <a:rPr lang="en-GB" sz="3200" b="1">
                <a:solidFill>
                  <a:srgbClr val="FF0000"/>
                </a:solidFill>
                <a:latin typeface="HelveticaNeueLT Pro 55 Roman" panose="020B0604020202020204"/>
              </a:rPr>
              <a:t>Share</a:t>
            </a:r>
          </a:p>
        </p:txBody>
      </p:sp>
      <p:sp>
        <p:nvSpPr>
          <p:cNvPr id="7" name="Content Placeholder 5">
            <a:extLst>
              <a:ext uri="{FF2B5EF4-FFF2-40B4-BE49-F238E27FC236}">
                <a16:creationId xmlns:a16="http://schemas.microsoft.com/office/drawing/2014/main" id="{97D7B1AD-5910-A844-5447-AC39F78FBB3A}"/>
              </a:ext>
            </a:extLst>
          </p:cNvPr>
          <p:cNvSpPr txBox="1">
            <a:spLocks noGrp="1" noRot="1" noMove="1" noResize="1" noEditPoints="1" noAdjustHandles="1" noChangeArrowheads="1" noChangeShapeType="1"/>
          </p:cNvSpPr>
          <p:nvPr/>
        </p:nvSpPr>
        <p:spPr>
          <a:xfrm>
            <a:off x="2679699" y="1493272"/>
            <a:ext cx="8626289" cy="1478527"/>
          </a:xfrm>
          <a:prstGeom prst="rect">
            <a:avLst/>
          </a:prstGeom>
          <a:solidFill>
            <a:schemeClr val="bg1"/>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EE2A24"/>
              </a:buClr>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E2A24"/>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E2A24"/>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a:t>Ask your responsible adults for permission to create and share the final version of your video with friends and family. Explain to them what it is about and the purpose of the video. Use your notes to create the video.</a:t>
            </a:r>
          </a:p>
        </p:txBody>
      </p:sp>
      <p:sp>
        <p:nvSpPr>
          <p:cNvPr id="8" name="Rectangle 7">
            <a:extLst>
              <a:ext uri="{FF2B5EF4-FFF2-40B4-BE49-F238E27FC236}">
                <a16:creationId xmlns:a16="http://schemas.microsoft.com/office/drawing/2014/main" id="{A777DA0C-828B-2092-CA2A-55E82661764A}"/>
              </a:ext>
            </a:extLst>
          </p:cNvPr>
          <p:cNvSpPr>
            <a:spLocks noGrp="1" noRot="1" noMove="1" noResize="1" noEditPoints="1" noAdjustHandles="1" noChangeArrowheads="1" noChangeShapeType="1"/>
          </p:cNvSpPr>
          <p:nvPr/>
        </p:nvSpPr>
        <p:spPr>
          <a:xfrm>
            <a:off x="673272" y="1465139"/>
            <a:ext cx="2000076" cy="15066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20000"/>
              </a:lnSpc>
              <a:buNone/>
            </a:pPr>
            <a:r>
              <a:rPr lang="en-GB" sz="2400" b="1">
                <a:latin typeface="Arial" panose="020B0604020202020204" pitchFamily="34" charset="0"/>
                <a:cs typeface="Arial" panose="020B0604020202020204" pitchFamily="34" charset="0"/>
              </a:rPr>
              <a:t>Option 1</a:t>
            </a:r>
          </a:p>
        </p:txBody>
      </p:sp>
      <p:sp>
        <p:nvSpPr>
          <p:cNvPr id="11" name="Rectangle 10">
            <a:extLst>
              <a:ext uri="{FF2B5EF4-FFF2-40B4-BE49-F238E27FC236}">
                <a16:creationId xmlns:a16="http://schemas.microsoft.com/office/drawing/2014/main" id="{8E5EE812-9D65-D683-58A6-0FD07B37802F}"/>
              </a:ext>
            </a:extLst>
          </p:cNvPr>
          <p:cNvSpPr>
            <a:spLocks noGrp="1" noRot="1" noMove="1" noResize="1" noEditPoints="1" noAdjustHandles="1" noChangeArrowheads="1" noChangeShapeType="1"/>
          </p:cNvSpPr>
          <p:nvPr/>
        </p:nvSpPr>
        <p:spPr>
          <a:xfrm>
            <a:off x="679622" y="2971799"/>
            <a:ext cx="2000078" cy="8588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20000"/>
              </a:lnSpc>
              <a:buNone/>
            </a:pPr>
            <a:r>
              <a:rPr lang="en-GB" sz="2400" b="1">
                <a:latin typeface="Arial" panose="020B0604020202020204" pitchFamily="34" charset="0"/>
                <a:cs typeface="Arial" panose="020B0604020202020204" pitchFamily="34" charset="0"/>
              </a:rPr>
              <a:t>Option 2</a:t>
            </a:r>
          </a:p>
        </p:txBody>
      </p:sp>
      <p:sp>
        <p:nvSpPr>
          <p:cNvPr id="12" name="Content Placeholder 5">
            <a:extLst>
              <a:ext uri="{FF2B5EF4-FFF2-40B4-BE49-F238E27FC236}">
                <a16:creationId xmlns:a16="http://schemas.microsoft.com/office/drawing/2014/main" id="{461B2AA8-0F9E-FDDA-4CEA-0EBA982E8FBC}"/>
              </a:ext>
            </a:extLst>
          </p:cNvPr>
          <p:cNvSpPr txBox="1">
            <a:spLocks noGrp="1" noRot="1" noMove="1" noResize="1" noEditPoints="1" noAdjustHandles="1" noChangeArrowheads="1" noChangeShapeType="1"/>
          </p:cNvSpPr>
          <p:nvPr/>
        </p:nvSpPr>
        <p:spPr>
          <a:xfrm>
            <a:off x="2679700" y="2971799"/>
            <a:ext cx="8478451" cy="854988"/>
          </a:xfrm>
          <a:prstGeom prst="rect">
            <a:avLst/>
          </a:prstGeom>
          <a:solidFill>
            <a:schemeClr val="bg1"/>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EE2A24"/>
              </a:buClr>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E2A24"/>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E2A24"/>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a:t>Use your notes to write a post that could be shared, with permission.</a:t>
            </a:r>
          </a:p>
        </p:txBody>
      </p:sp>
      <p:sp>
        <p:nvSpPr>
          <p:cNvPr id="13" name="Rectangle 12">
            <a:extLst>
              <a:ext uri="{FF2B5EF4-FFF2-40B4-BE49-F238E27FC236}">
                <a16:creationId xmlns:a16="http://schemas.microsoft.com/office/drawing/2014/main" id="{D4F002E4-99C0-EF77-380A-A307A51EC8F6}"/>
              </a:ext>
            </a:extLst>
          </p:cNvPr>
          <p:cNvSpPr>
            <a:spLocks noGrp="1" noRot="1" noMove="1" noResize="1" noEditPoints="1" noAdjustHandles="1" noChangeArrowheads="1" noChangeShapeType="1"/>
          </p:cNvSpPr>
          <p:nvPr/>
        </p:nvSpPr>
        <p:spPr>
          <a:xfrm>
            <a:off x="679622" y="3826787"/>
            <a:ext cx="2000078" cy="8588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20000"/>
              </a:lnSpc>
              <a:buNone/>
            </a:pPr>
            <a:r>
              <a:rPr lang="en-GB" sz="2400" b="1">
                <a:latin typeface="Arial" panose="020B0604020202020204" pitchFamily="34" charset="0"/>
                <a:cs typeface="Arial" panose="020B0604020202020204" pitchFamily="34" charset="0"/>
              </a:rPr>
              <a:t>Option 3</a:t>
            </a:r>
          </a:p>
        </p:txBody>
      </p:sp>
      <p:sp>
        <p:nvSpPr>
          <p:cNvPr id="14" name="Content Placeholder 5">
            <a:extLst>
              <a:ext uri="{FF2B5EF4-FFF2-40B4-BE49-F238E27FC236}">
                <a16:creationId xmlns:a16="http://schemas.microsoft.com/office/drawing/2014/main" id="{934F4B35-88EE-B254-53FE-9A33ABD6D9C4}"/>
              </a:ext>
            </a:extLst>
          </p:cNvPr>
          <p:cNvSpPr txBox="1">
            <a:spLocks noGrp="1" noRot="1" noMove="1" noResize="1" noEditPoints="1" noAdjustHandles="1" noChangeArrowheads="1" noChangeShapeType="1"/>
          </p:cNvSpPr>
          <p:nvPr/>
        </p:nvSpPr>
        <p:spPr>
          <a:xfrm>
            <a:off x="2679700" y="3826788"/>
            <a:ext cx="8164309" cy="854988"/>
          </a:xfrm>
          <a:prstGeom prst="rect">
            <a:avLst/>
          </a:prstGeom>
          <a:solidFill>
            <a:schemeClr val="bg1"/>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EE2A24"/>
              </a:buClr>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E2A24"/>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E2A24"/>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a:t>Talk to the people you live with about what you have learned. </a:t>
            </a:r>
          </a:p>
        </p:txBody>
      </p:sp>
      <p:sp>
        <p:nvSpPr>
          <p:cNvPr id="15" name="Rectangle 14">
            <a:extLst>
              <a:ext uri="{FF2B5EF4-FFF2-40B4-BE49-F238E27FC236}">
                <a16:creationId xmlns:a16="http://schemas.microsoft.com/office/drawing/2014/main" id="{85505614-5144-C6E4-B1E3-1E3D0E6120E5}"/>
              </a:ext>
            </a:extLst>
          </p:cNvPr>
          <p:cNvSpPr>
            <a:spLocks noGrp="1" noRot="1" noMove="1" noResize="1" noEditPoints="1" noAdjustHandles="1" noChangeArrowheads="1" noChangeShapeType="1"/>
          </p:cNvSpPr>
          <p:nvPr/>
        </p:nvSpPr>
        <p:spPr>
          <a:xfrm>
            <a:off x="673272" y="4685639"/>
            <a:ext cx="2000076" cy="95137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20000"/>
              </a:lnSpc>
              <a:buNone/>
            </a:pPr>
            <a:r>
              <a:rPr lang="en-GB" sz="2400" b="1">
                <a:latin typeface="Arial" panose="020B0604020202020204" pitchFamily="34" charset="0"/>
                <a:cs typeface="Arial" panose="020B0604020202020204" pitchFamily="34" charset="0"/>
              </a:rPr>
              <a:t>Option 4</a:t>
            </a:r>
          </a:p>
        </p:txBody>
      </p:sp>
      <p:pic>
        <p:nvPicPr>
          <p:cNvPr id="16" name="Picture 15" descr="An indicator showing the end of the slide and the start of the next.">
            <a:extLst>
              <a:ext uri="{FF2B5EF4-FFF2-40B4-BE49-F238E27FC236}">
                <a16:creationId xmlns:a16="http://schemas.microsoft.com/office/drawing/2014/main" id="{75C2055C-68F3-60AA-F8D7-73FA9D689D0B}"/>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val="0"/>
              </a:ext>
            </a:extLst>
          </a:blip>
          <a:srcRect t="9865"/>
          <a:stretch/>
        </p:blipFill>
        <p:spPr>
          <a:xfrm>
            <a:off x="10329461" y="67408"/>
            <a:ext cx="1184387" cy="615892"/>
          </a:xfrm>
          <a:prstGeom prst="rect">
            <a:avLst/>
          </a:prstGeom>
        </p:spPr>
      </p:pic>
    </p:spTree>
    <p:extLst>
      <p:ext uri="{BB962C8B-B14F-4D97-AF65-F5344CB8AC3E}">
        <p14:creationId xmlns:p14="http://schemas.microsoft.com/office/powerpoint/2010/main" val="225378384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0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14:presetBounceEnd="40000">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14:bounceEnd="40000">
                                          <p:cBhvr additive="base">
                                            <p:cTn id="17" dur="5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14:presetBounceEnd="4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40000">
                                          <p:cBhvr additive="base">
                                            <p:cTn id="27" dur="50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14:presetBounceEnd="40000">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14:bounceEnd="40000">
                                          <p:cBhvr additive="base">
                                            <p:cTn id="37" dur="500" fill="hold"/>
                                            <p:tgtEl>
                                              <p:spTgt spid="15"/>
                                            </p:tgtEl>
                                            <p:attrNameLst>
                                              <p:attrName>ppt_x</p:attrName>
                                            </p:attrNameLst>
                                          </p:cBhvr>
                                          <p:tavLst>
                                            <p:tav tm="0">
                                              <p:val>
                                                <p:strVal val="0-#ppt_w/2"/>
                                              </p:val>
                                            </p:tav>
                                            <p:tav tm="100000">
                                              <p:val>
                                                <p:strVal val="#ppt_x"/>
                                              </p:val>
                                            </p:tav>
                                          </p:tavLst>
                                        </p:anim>
                                        <p:anim calcmode="lin" valueType="num" p14:bounceEnd="40000">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6">
                                                <p:bg/>
                                              </p:spTgt>
                                            </p:tgtEl>
                                            <p:attrNameLst>
                                              <p:attrName>style.visibility</p:attrName>
                                            </p:attrNameLst>
                                          </p:cBhvr>
                                          <p:to>
                                            <p:strVal val="visible"/>
                                          </p:to>
                                        </p:set>
                                        <p:animEffect transition="in" filter="fade">
                                          <p:cBhvr>
                                            <p:cTn id="42" dur="500"/>
                                            <p:tgtEl>
                                              <p:spTgt spid="6">
                                                <p:bg/>
                                              </p:spTgt>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fade">
                                          <p:cBhvr>
                                            <p:cTn id="46" dur="500"/>
                                            <p:tgtEl>
                                              <p:spTgt spid="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P spid="8" grpId="0" animBg="1"/>
          <p:bldP spid="11" grpId="0" animBg="1"/>
          <p:bldP spid="12" grpId="0" animBg="1"/>
          <p:bldP spid="13" grpId="0" animBg="1"/>
          <p:bldP spid="14"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6">
                                                <p:bg/>
                                              </p:spTgt>
                                            </p:tgtEl>
                                            <p:attrNameLst>
                                              <p:attrName>style.visibility</p:attrName>
                                            </p:attrNameLst>
                                          </p:cBhvr>
                                          <p:to>
                                            <p:strVal val="visible"/>
                                          </p:to>
                                        </p:set>
                                        <p:animEffect transition="in" filter="fade">
                                          <p:cBhvr>
                                            <p:cTn id="42" dur="500"/>
                                            <p:tgtEl>
                                              <p:spTgt spid="6">
                                                <p:bg/>
                                              </p:spTgt>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fade">
                                          <p:cBhvr>
                                            <p:cTn id="46" dur="500"/>
                                            <p:tgtEl>
                                              <p:spTgt spid="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P spid="8" grpId="0" animBg="1"/>
          <p:bldP spid="11" grpId="0" animBg="1"/>
          <p:bldP spid="12" grpId="0" animBg="1"/>
          <p:bldP spid="13" grpId="0" animBg="1"/>
          <p:bldP spid="14" grpId="0" animBg="1"/>
          <p:bldP spid="15"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72C704-3408-9696-F201-2405E0E616BD}"/>
              </a:ext>
            </a:extLst>
          </p:cNvPr>
          <p:cNvSpPr>
            <a:spLocks noGrp="1" noRot="1" noMove="1" noResize="1" noEditPoints="1" noAdjustHandles="1" noChangeArrowheads="1" noChangeShapeType="1"/>
          </p:cNvSpPr>
          <p:nvPr/>
        </p:nvSpPr>
        <p:spPr>
          <a:xfrm rot="21418234">
            <a:off x="8200724" y="1001027"/>
            <a:ext cx="1626670" cy="96253"/>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A0E69ED-F481-370E-3BC8-F78D3F2724C6}"/>
              </a:ext>
            </a:extLst>
          </p:cNvPr>
          <p:cNvSpPr>
            <a:spLocks noGrp="1" noRot="1" noMove="1" noResize="1" noEditPoints="1" noAdjustHandles="1" noChangeArrowheads="1" noChangeShapeType="1"/>
          </p:cNvSpPr>
          <p:nvPr>
            <p:ph type="title" idx="4294967295"/>
          </p:nvPr>
        </p:nvSpPr>
        <p:spPr>
          <a:xfrm>
            <a:off x="457818" y="172295"/>
            <a:ext cx="10371138" cy="1325563"/>
          </a:xfrm>
        </p:spPr>
        <p:txBody>
          <a:bodyPr/>
          <a:lstStyle/>
          <a:p>
            <a:r>
              <a:rPr lang="en-GB" dirty="0">
                <a:latin typeface="HelveticaNeueLT Pro 55 Roman" panose="020B0604020202020204" pitchFamily="34" charset="0"/>
              </a:rPr>
              <a:t>Achieve the Weather Together award</a:t>
            </a:r>
          </a:p>
        </p:txBody>
      </p:sp>
      <p:sp>
        <p:nvSpPr>
          <p:cNvPr id="3" name="Content Placeholder 2">
            <a:extLst>
              <a:ext uri="{FF2B5EF4-FFF2-40B4-BE49-F238E27FC236}">
                <a16:creationId xmlns:a16="http://schemas.microsoft.com/office/drawing/2014/main" id="{2B7ABF1D-04FE-2602-6373-B1134F35FECE}"/>
              </a:ext>
            </a:extLst>
          </p:cNvPr>
          <p:cNvSpPr>
            <a:spLocks noGrp="1" noRot="1" noMove="1" noResize="1" noEditPoints="1" noAdjustHandles="1" noChangeArrowheads="1" noChangeShapeType="1"/>
          </p:cNvSpPr>
          <p:nvPr>
            <p:ph idx="4294967295"/>
          </p:nvPr>
        </p:nvSpPr>
        <p:spPr>
          <a:xfrm>
            <a:off x="332689" y="1563688"/>
            <a:ext cx="7689850" cy="2845739"/>
          </a:xfrm>
        </p:spPr>
        <p:txBody>
          <a:bodyPr>
            <a:normAutofit/>
          </a:bodyPr>
          <a:lstStyle/>
          <a:p>
            <a:pPr>
              <a:lnSpc>
                <a:spcPct val="120000"/>
              </a:lnSpc>
            </a:pPr>
            <a:r>
              <a:rPr lang="en-GB" sz="2000" dirty="0">
                <a:latin typeface="HelveticaNeueLT Pro 55 Roman" panose="020B0604020202020204" pitchFamily="34" charset="0"/>
              </a:rPr>
              <a:t>By sharing ways to prepare for and cope with flooding, you can become a Weather Together ambassador</a:t>
            </a:r>
          </a:p>
          <a:p>
            <a:pPr>
              <a:lnSpc>
                <a:spcPct val="120000"/>
              </a:lnSpc>
            </a:pPr>
            <a:r>
              <a:rPr lang="en-GB" sz="2000" dirty="0">
                <a:latin typeface="HelveticaNeueLT Pro 55 Roman" panose="020B0604020202020204" pitchFamily="34" charset="0"/>
              </a:rPr>
              <a:t>Every time you share, earn 50 points.</a:t>
            </a:r>
          </a:p>
          <a:p>
            <a:pPr>
              <a:lnSpc>
                <a:spcPct val="120000"/>
              </a:lnSpc>
            </a:pPr>
            <a:r>
              <a:rPr lang="en-GB" sz="2000" dirty="0">
                <a:latin typeface="HelveticaNeueLT Pro 55 Roman" panose="020B0604020202020204" pitchFamily="34" charset="0"/>
              </a:rPr>
              <a:t>Use the Weather Together award tracker to keep a record of your points. Ask a responsible adult to sign the tracker each time you share some advice.</a:t>
            </a:r>
          </a:p>
          <a:p>
            <a:pPr>
              <a:lnSpc>
                <a:spcPct val="120000"/>
              </a:lnSpc>
            </a:pPr>
            <a:endParaRPr lang="en-GB" dirty="0">
              <a:latin typeface="HelveticaNeueLT Pro 55 Roman" panose="020B0604020202020204" pitchFamily="34" charset="0"/>
            </a:endParaRPr>
          </a:p>
        </p:txBody>
      </p:sp>
      <p:sp>
        <p:nvSpPr>
          <p:cNvPr id="18" name="TextBox 17">
            <a:extLst>
              <a:ext uri="{FF2B5EF4-FFF2-40B4-BE49-F238E27FC236}">
                <a16:creationId xmlns:a16="http://schemas.microsoft.com/office/drawing/2014/main" id="{EC803291-23FF-FDFC-8904-5887570D9CE7}"/>
              </a:ext>
            </a:extLst>
          </p:cNvPr>
          <p:cNvSpPr txBox="1">
            <a:spLocks noGrp="1" noRot="1" noMove="1" noResize="1" noEditPoints="1" noAdjustHandles="1" noChangeArrowheads="1" noChangeShapeType="1"/>
          </p:cNvSpPr>
          <p:nvPr/>
        </p:nvSpPr>
        <p:spPr>
          <a:xfrm rot="16200000">
            <a:off x="10745371" y="912945"/>
            <a:ext cx="1736031" cy="584775"/>
          </a:xfrm>
          <a:prstGeom prst="rect">
            <a:avLst/>
          </a:prstGeom>
          <a:noFill/>
        </p:spPr>
        <p:txBody>
          <a:bodyPr wrap="square" rtlCol="0">
            <a:spAutoFit/>
          </a:bodyPr>
          <a:lstStyle/>
          <a:p>
            <a:r>
              <a:rPr lang="en-GB" sz="3200" b="1">
                <a:solidFill>
                  <a:srgbClr val="FF0000"/>
                </a:solidFill>
                <a:latin typeface="HelveticaNeueLT Pro 55 Roman" panose="020B0604020202020204"/>
              </a:rPr>
              <a:t>Award</a:t>
            </a:r>
          </a:p>
        </p:txBody>
      </p:sp>
      <p:pic>
        <p:nvPicPr>
          <p:cNvPr id="4" name="Picture 3">
            <a:extLst>
              <a:ext uri="{FF2B5EF4-FFF2-40B4-BE49-F238E27FC236}">
                <a16:creationId xmlns:a16="http://schemas.microsoft.com/office/drawing/2014/main" id="{C0021CA5-6ADD-E425-F54E-4E4A1B743D42}"/>
              </a:ext>
            </a:extLst>
          </p:cNvPr>
          <p:cNvPicPr>
            <a:picLocks noGrp="1" noRot="1" noChangeAspect="1" noMove="1" noResize="1" noEditPoints="1" noAdjustHandles="1" noChangeArrowheads="1" noChangeShapeType="1" noCrop="1"/>
          </p:cNvPicPr>
          <p:nvPr/>
        </p:nvPicPr>
        <p:blipFill>
          <a:blip r:embed="rId3"/>
          <a:stretch>
            <a:fillRect/>
          </a:stretch>
        </p:blipFill>
        <p:spPr>
          <a:xfrm>
            <a:off x="700132" y="4316242"/>
            <a:ext cx="961499" cy="1360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B8F1DC25-9677-06F0-8747-EF14077A3842}"/>
              </a:ext>
            </a:extLst>
          </p:cNvPr>
          <p:cNvPicPr>
            <a:picLocks noGrp="1" noRot="1" noChangeAspect="1" noMove="1" noResize="1" noEditPoints="1" noAdjustHandles="1" noChangeArrowheads="1" noChangeShapeType="1" noCrop="1"/>
          </p:cNvPicPr>
          <p:nvPr/>
        </p:nvPicPr>
        <p:blipFill>
          <a:blip r:embed="rId4"/>
          <a:stretch>
            <a:fillRect/>
          </a:stretch>
        </p:blipFill>
        <p:spPr>
          <a:xfrm>
            <a:off x="3496450" y="4325668"/>
            <a:ext cx="961499" cy="13634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8487AD72-9CFF-CBC7-F4A3-3E5D3E1A50B9}"/>
              </a:ext>
            </a:extLst>
          </p:cNvPr>
          <p:cNvPicPr>
            <a:picLocks noGrp="1" noRot="1" noChangeAspect="1" noMove="1" noResize="1" noEditPoints="1" noAdjustHandles="1" noChangeArrowheads="1" noChangeShapeType="1" noCrop="1"/>
          </p:cNvPicPr>
          <p:nvPr/>
        </p:nvPicPr>
        <p:blipFill>
          <a:blip r:embed="rId5"/>
          <a:stretch>
            <a:fillRect/>
          </a:stretch>
        </p:blipFill>
        <p:spPr>
          <a:xfrm>
            <a:off x="2100418" y="4313039"/>
            <a:ext cx="957245" cy="13634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5A8ECB3A-3B74-16A5-50AD-ABFCD0DD5070}"/>
              </a:ext>
            </a:extLst>
          </p:cNvPr>
          <p:cNvPicPr>
            <a:picLocks noGrp="1" noRot="1" noChangeAspect="1" noMove="1" noResize="1" noEditPoints="1" noAdjustHandles="1" noChangeArrowheads="1" noChangeShapeType="1" noCrop="1"/>
          </p:cNvPicPr>
          <p:nvPr/>
        </p:nvPicPr>
        <p:blipFill>
          <a:blip r:embed="rId6"/>
          <a:stretch>
            <a:fillRect/>
          </a:stretch>
        </p:blipFill>
        <p:spPr>
          <a:xfrm>
            <a:off x="8199317" y="1759616"/>
            <a:ext cx="2716712" cy="3888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n indicator showing the end of the slide and the start of the next.">
            <a:extLst>
              <a:ext uri="{FF2B5EF4-FFF2-40B4-BE49-F238E27FC236}">
                <a16:creationId xmlns:a16="http://schemas.microsoft.com/office/drawing/2014/main" id="{FCCD3F29-E09A-A576-8E0A-D26DED81390C}"/>
              </a:ext>
            </a:extLst>
          </p:cNvPr>
          <p:cNvPicPr>
            <a:picLocks noGrp="1" noRot="1" noChangeAspect="1" noMove="1" noResize="1" noEditPoints="1" noAdjustHandles="1" noChangeArrowheads="1" noChangeShapeType="1" noCrop="1"/>
          </p:cNvPicPr>
          <p:nvPr/>
        </p:nvPicPr>
        <p:blipFill rotWithShape="1">
          <a:blip r:embed="rId7" cstate="screen">
            <a:extLst>
              <a:ext uri="{28A0092B-C50C-407E-A947-70E740481C1C}">
                <a14:useLocalDpi xmlns:a14="http://schemas.microsoft.com/office/drawing/2010/main" val="0"/>
              </a:ext>
            </a:extLst>
          </a:blip>
          <a:srcRect t="9865"/>
          <a:stretch/>
        </p:blipFill>
        <p:spPr>
          <a:xfrm>
            <a:off x="10329461" y="67408"/>
            <a:ext cx="1184387" cy="615892"/>
          </a:xfrm>
          <a:prstGeom prst="rect">
            <a:avLst/>
          </a:prstGeom>
        </p:spPr>
      </p:pic>
    </p:spTree>
    <p:extLst>
      <p:ext uri="{BB962C8B-B14F-4D97-AF65-F5344CB8AC3E}">
        <p14:creationId xmlns:p14="http://schemas.microsoft.com/office/powerpoint/2010/main" val="300913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E0B138-B94A-E892-2C4F-1E3FBEA6487D}"/>
              </a:ext>
            </a:extLst>
          </p:cNvPr>
          <p:cNvSpPr>
            <a:spLocks noGrp="1" noRot="1" noMove="1" noResize="1" noEditPoints="1" noAdjustHandles="1" noChangeArrowheads="1" noChangeShapeType="1"/>
          </p:cNvSpPr>
          <p:nvPr/>
        </p:nvSpPr>
        <p:spPr>
          <a:xfrm rot="21418234">
            <a:off x="8200724" y="1283426"/>
            <a:ext cx="1626670" cy="96253"/>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7C9FF83-6236-D20E-04F0-9437AF3A61FD}"/>
              </a:ext>
            </a:extLst>
          </p:cNvPr>
          <p:cNvSpPr txBox="1">
            <a:spLocks noGrp="1" noRot="1" noMove="1" noResize="1" noEditPoints="1" noAdjustHandles="1" noChangeArrowheads="1" noChangeShapeType="1"/>
          </p:cNvSpPr>
          <p:nvPr/>
        </p:nvSpPr>
        <p:spPr>
          <a:xfrm rot="16200000">
            <a:off x="10261589" y="1386094"/>
            <a:ext cx="2682329" cy="584775"/>
          </a:xfrm>
          <a:prstGeom prst="rect">
            <a:avLst/>
          </a:prstGeom>
          <a:noFill/>
        </p:spPr>
        <p:txBody>
          <a:bodyPr wrap="square" rtlCol="0">
            <a:spAutoFit/>
          </a:bodyPr>
          <a:lstStyle/>
          <a:p>
            <a:r>
              <a:rPr lang="en-GB" sz="3200" b="1">
                <a:solidFill>
                  <a:srgbClr val="FF0000"/>
                </a:solidFill>
                <a:latin typeface="HelveticaNeueLT Pro 55 Roman" panose="020B0604020202020204"/>
              </a:rPr>
              <a:t>Certificates</a:t>
            </a:r>
          </a:p>
        </p:txBody>
      </p:sp>
      <p:pic>
        <p:nvPicPr>
          <p:cNvPr id="4" name="Picture 3">
            <a:extLst>
              <a:ext uri="{FF2B5EF4-FFF2-40B4-BE49-F238E27FC236}">
                <a16:creationId xmlns:a16="http://schemas.microsoft.com/office/drawing/2014/main" id="{360FA02B-3FEE-741D-94A2-B9E799B1BE33}"/>
              </a:ext>
            </a:extLst>
          </p:cNvPr>
          <p:cNvPicPr>
            <a:picLocks noGrp="1" noRot="1" noChangeAspect="1" noMove="1" noResize="1" noEditPoints="1" noAdjustHandles="1" noChangeArrowheads="1" noChangeShapeType="1" noCrop="1"/>
          </p:cNvPicPr>
          <p:nvPr/>
        </p:nvPicPr>
        <p:blipFill>
          <a:blip r:embed="rId3"/>
          <a:stretch>
            <a:fillRect/>
          </a:stretch>
        </p:blipFill>
        <p:spPr>
          <a:xfrm>
            <a:off x="940721" y="1758989"/>
            <a:ext cx="2656755" cy="3758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26A276FB-9872-F45D-D3ED-BF578EBB5C35}"/>
              </a:ext>
            </a:extLst>
          </p:cNvPr>
          <p:cNvPicPr>
            <a:picLocks noGrp="1" noRot="1" noChangeAspect="1" noMove="1" noResize="1" noEditPoints="1" noAdjustHandles="1" noChangeArrowheads="1" noChangeShapeType="1" noCrop="1"/>
          </p:cNvPicPr>
          <p:nvPr/>
        </p:nvPicPr>
        <p:blipFill>
          <a:blip r:embed="rId4"/>
          <a:stretch>
            <a:fillRect/>
          </a:stretch>
        </p:blipFill>
        <p:spPr>
          <a:xfrm>
            <a:off x="7823318" y="1758989"/>
            <a:ext cx="2656755" cy="37674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26FE6B38-DA0D-7438-42C6-8ACDB2B66E8E}"/>
              </a:ext>
            </a:extLst>
          </p:cNvPr>
          <p:cNvPicPr>
            <a:picLocks noGrp="1" noRot="1" noChangeAspect="1" noMove="1" noResize="1" noEditPoints="1" noAdjustHandles="1" noChangeArrowheads="1" noChangeShapeType="1" noCrop="1"/>
          </p:cNvPicPr>
          <p:nvPr/>
        </p:nvPicPr>
        <p:blipFill>
          <a:blip r:embed="rId5"/>
          <a:stretch>
            <a:fillRect/>
          </a:stretch>
        </p:blipFill>
        <p:spPr>
          <a:xfrm>
            <a:off x="4427769" y="1758989"/>
            <a:ext cx="2645000" cy="37674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le 1">
            <a:extLst>
              <a:ext uri="{FF2B5EF4-FFF2-40B4-BE49-F238E27FC236}">
                <a16:creationId xmlns:a16="http://schemas.microsoft.com/office/drawing/2014/main" id="{F569F82B-940C-2E4D-1D1B-015783451F4A}"/>
              </a:ext>
            </a:extLst>
          </p:cNvPr>
          <p:cNvSpPr txBox="1">
            <a:spLocks noGrp="1" noRot="1" noMove="1" noResize="1" noEditPoints="1" noAdjustHandles="1" noChangeArrowheads="1" noChangeShapeType="1"/>
          </p:cNvSpPr>
          <p:nvPr/>
        </p:nvSpPr>
        <p:spPr>
          <a:xfrm>
            <a:off x="448193" y="506079"/>
            <a:ext cx="103711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a:latin typeface="HelveticaNeueLT Pro 55 Roman" panose="020B0604020202020204" pitchFamily="34" charset="0"/>
              </a:rPr>
              <a:t>Achieve the Weather Together award</a:t>
            </a:r>
          </a:p>
        </p:txBody>
      </p:sp>
      <p:pic>
        <p:nvPicPr>
          <p:cNvPr id="2" name="Picture 1" descr="An indicator showing the end of the slide and the start of the next.">
            <a:extLst>
              <a:ext uri="{FF2B5EF4-FFF2-40B4-BE49-F238E27FC236}">
                <a16:creationId xmlns:a16="http://schemas.microsoft.com/office/drawing/2014/main" id="{3EC9B081-E16C-00C2-BFEA-E52414FB8043}"/>
              </a:ext>
            </a:extLst>
          </p:cNvPr>
          <p:cNvPicPr>
            <a:picLocks noGrp="1" noRot="1" noChangeAspect="1" noMove="1" noResize="1" noEditPoints="1" noAdjustHandles="1" noChangeArrowheads="1" noChangeShapeType="1" noCrop="1"/>
          </p:cNvPicPr>
          <p:nvPr/>
        </p:nvPicPr>
        <p:blipFill rotWithShape="1">
          <a:blip r:embed="rId6" cstate="screen">
            <a:extLst>
              <a:ext uri="{28A0092B-C50C-407E-A947-70E740481C1C}">
                <a14:useLocalDpi xmlns:a14="http://schemas.microsoft.com/office/drawing/2010/main" val="0"/>
              </a:ext>
            </a:extLst>
          </a:blip>
          <a:srcRect t="9865"/>
          <a:stretch/>
        </p:blipFill>
        <p:spPr>
          <a:xfrm>
            <a:off x="10329461" y="67408"/>
            <a:ext cx="1184387" cy="615892"/>
          </a:xfrm>
          <a:prstGeom prst="rect">
            <a:avLst/>
          </a:prstGeom>
        </p:spPr>
      </p:pic>
    </p:spTree>
    <p:extLst>
      <p:ext uri="{BB962C8B-B14F-4D97-AF65-F5344CB8AC3E}">
        <p14:creationId xmlns:p14="http://schemas.microsoft.com/office/powerpoint/2010/main" val="267007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086F54-AC38-E5D5-FAE1-C6268FB4B796}"/>
              </a:ext>
            </a:extLst>
          </p:cNvPr>
          <p:cNvSpPr>
            <a:spLocks noGrp="1" noRot="1" noMove="1" noResize="1" noEditPoints="1" noAdjustHandles="1" noChangeArrowheads="1" noChangeShapeType="1"/>
          </p:cNvSpPr>
          <p:nvPr/>
        </p:nvSpPr>
        <p:spPr>
          <a:xfrm rot="21418234">
            <a:off x="7154244" y="1133364"/>
            <a:ext cx="1626670" cy="96253"/>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A0E69ED-F481-370E-3BC8-F78D3F2724C6}"/>
              </a:ext>
            </a:extLst>
          </p:cNvPr>
          <p:cNvSpPr>
            <a:spLocks noGrp="1" noRot="1" noMove="1" noResize="1" noEditPoints="1" noAdjustHandles="1" noChangeArrowheads="1" noChangeShapeType="1"/>
          </p:cNvSpPr>
          <p:nvPr>
            <p:ph type="title"/>
          </p:nvPr>
        </p:nvSpPr>
        <p:spPr>
          <a:xfrm>
            <a:off x="417790" y="339724"/>
            <a:ext cx="10834516" cy="1325563"/>
          </a:xfrm>
        </p:spPr>
        <p:txBody>
          <a:bodyPr/>
          <a:lstStyle/>
          <a:p>
            <a:r>
              <a:rPr lang="en-GB">
                <a:latin typeface="HelveticaNeueLT Pro 55 Roman" panose="020B0604020202020204" pitchFamily="34" charset="0"/>
              </a:rPr>
              <a:t>Weather Together award – how’s it going?</a:t>
            </a:r>
          </a:p>
        </p:txBody>
      </p:sp>
      <p:sp>
        <p:nvSpPr>
          <p:cNvPr id="3" name="Content Placeholder 2">
            <a:extLst>
              <a:ext uri="{FF2B5EF4-FFF2-40B4-BE49-F238E27FC236}">
                <a16:creationId xmlns:a16="http://schemas.microsoft.com/office/drawing/2014/main" id="{2B7ABF1D-04FE-2602-6373-B1134F35FECE}"/>
              </a:ext>
            </a:extLst>
          </p:cNvPr>
          <p:cNvSpPr>
            <a:spLocks noGrp="1" noRot="1" noMove="1" noResize="1" noEditPoints="1" noAdjustHandles="1" noChangeArrowheads="1" noChangeShapeType="1"/>
          </p:cNvSpPr>
          <p:nvPr>
            <p:ph idx="1"/>
          </p:nvPr>
        </p:nvSpPr>
        <p:spPr>
          <a:xfrm>
            <a:off x="587912" y="1665287"/>
            <a:ext cx="7503466" cy="4351338"/>
          </a:xfrm>
        </p:spPr>
        <p:txBody>
          <a:bodyPr>
            <a:normAutofit/>
          </a:bodyPr>
          <a:lstStyle/>
          <a:p>
            <a:pPr marL="0" indent="0">
              <a:lnSpc>
                <a:spcPct val="120000"/>
              </a:lnSpc>
              <a:buNone/>
            </a:pPr>
            <a:r>
              <a:rPr lang="en-GB" sz="2400">
                <a:latin typeface="HelveticaNeueLT Pro 55 Roman" panose="020B0604020202020204" pitchFamily="34" charset="0"/>
              </a:rPr>
              <a:t>If you’ve already made a start at working towards the award, take a moment to review how it’s going.</a:t>
            </a:r>
          </a:p>
          <a:p>
            <a:pPr lvl="1">
              <a:lnSpc>
                <a:spcPct val="120000"/>
              </a:lnSpc>
            </a:pPr>
            <a:r>
              <a:rPr lang="en-GB" sz="2400">
                <a:latin typeface="HelveticaNeueLT Pro 55 Roman" panose="020B0604020202020204" pitchFamily="34" charset="0"/>
              </a:rPr>
              <a:t>How have you shared information?</a:t>
            </a:r>
          </a:p>
          <a:p>
            <a:pPr lvl="1">
              <a:lnSpc>
                <a:spcPct val="120000"/>
              </a:lnSpc>
            </a:pPr>
            <a:r>
              <a:rPr lang="en-GB" sz="2400">
                <a:latin typeface="HelveticaNeueLT Pro 55 Roman" panose="020B0604020202020204" pitchFamily="34" charset="0"/>
              </a:rPr>
              <a:t>What worked?</a:t>
            </a:r>
          </a:p>
          <a:p>
            <a:pPr lvl="1">
              <a:lnSpc>
                <a:spcPct val="120000"/>
              </a:lnSpc>
            </a:pPr>
            <a:r>
              <a:rPr lang="en-GB" sz="2400">
                <a:latin typeface="HelveticaNeueLT Pro 55 Roman" panose="020B0604020202020204" pitchFamily="34" charset="0"/>
              </a:rPr>
              <a:t>What are you pleased with?</a:t>
            </a:r>
          </a:p>
          <a:p>
            <a:pPr lvl="1">
              <a:lnSpc>
                <a:spcPct val="120000"/>
              </a:lnSpc>
            </a:pPr>
            <a:r>
              <a:rPr lang="en-GB" sz="2400">
                <a:latin typeface="HelveticaNeueLT Pro 55 Roman" panose="020B0604020202020204" pitchFamily="34" charset="0"/>
              </a:rPr>
              <a:t>Is there anything you’d change for next time?</a:t>
            </a:r>
          </a:p>
          <a:p>
            <a:pPr lvl="1">
              <a:lnSpc>
                <a:spcPct val="120000"/>
              </a:lnSpc>
            </a:pPr>
            <a:r>
              <a:rPr lang="en-GB" sz="2400">
                <a:latin typeface="HelveticaNeueLT Pro 55 Roman" panose="020B0604020202020204" pitchFamily="34" charset="0"/>
              </a:rPr>
              <a:t>How is your progress towards the next certificate?</a:t>
            </a:r>
          </a:p>
          <a:p>
            <a:pPr>
              <a:lnSpc>
                <a:spcPct val="120000"/>
              </a:lnSpc>
            </a:pPr>
            <a:endParaRPr lang="en-GB">
              <a:latin typeface="HelveticaNeueLT Pro 55 Roman" panose="020B0604020202020204" pitchFamily="34" charset="0"/>
            </a:endParaRPr>
          </a:p>
        </p:txBody>
      </p:sp>
      <p:sp>
        <p:nvSpPr>
          <p:cNvPr id="7" name="TextBox 6">
            <a:extLst>
              <a:ext uri="{FF2B5EF4-FFF2-40B4-BE49-F238E27FC236}">
                <a16:creationId xmlns:a16="http://schemas.microsoft.com/office/drawing/2014/main" id="{00B1438A-1B1D-04A4-5FD5-1CD9E13417D2}"/>
              </a:ext>
            </a:extLst>
          </p:cNvPr>
          <p:cNvSpPr txBox="1">
            <a:spLocks noGrp="1" noRot="1" noMove="1" noResize="1" noEditPoints="1" noAdjustHandles="1" noChangeArrowheads="1" noChangeShapeType="1"/>
          </p:cNvSpPr>
          <p:nvPr/>
        </p:nvSpPr>
        <p:spPr>
          <a:xfrm rot="16200000">
            <a:off x="10639044" y="1019270"/>
            <a:ext cx="1948683" cy="584775"/>
          </a:xfrm>
          <a:prstGeom prst="rect">
            <a:avLst/>
          </a:prstGeom>
          <a:noFill/>
        </p:spPr>
        <p:txBody>
          <a:bodyPr wrap="square" rtlCol="0">
            <a:spAutoFit/>
          </a:bodyPr>
          <a:lstStyle/>
          <a:p>
            <a:r>
              <a:rPr lang="en-GB" sz="3200" b="1">
                <a:solidFill>
                  <a:srgbClr val="FF0000"/>
                </a:solidFill>
                <a:latin typeface="HelveticaNeueLT Pro 55 Roman" panose="020B0604020202020204"/>
              </a:rPr>
              <a:t>Review</a:t>
            </a:r>
          </a:p>
        </p:txBody>
      </p:sp>
      <p:pic>
        <p:nvPicPr>
          <p:cNvPr id="8" name="Picture 7">
            <a:extLst>
              <a:ext uri="{FF2B5EF4-FFF2-40B4-BE49-F238E27FC236}">
                <a16:creationId xmlns:a16="http://schemas.microsoft.com/office/drawing/2014/main" id="{3659B024-04F5-6653-701D-E4867FAB9BAA}"/>
              </a:ext>
            </a:extLst>
          </p:cNvPr>
          <p:cNvPicPr>
            <a:picLocks noGrp="1" noRot="1" noChangeAspect="1" noMove="1" noResize="1" noEditPoints="1" noAdjustHandles="1" noChangeArrowheads="1" noChangeShapeType="1" noCrop="1"/>
          </p:cNvPicPr>
          <p:nvPr/>
        </p:nvPicPr>
        <p:blipFill rotWithShape="1">
          <a:blip r:embed="rId3"/>
          <a:srcRect l="2557"/>
          <a:stretch/>
        </p:blipFill>
        <p:spPr>
          <a:xfrm>
            <a:off x="8439258" y="1855519"/>
            <a:ext cx="2670702" cy="38209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n indicator showing the end of the slide and the start of the next.">
            <a:extLst>
              <a:ext uri="{FF2B5EF4-FFF2-40B4-BE49-F238E27FC236}">
                <a16:creationId xmlns:a16="http://schemas.microsoft.com/office/drawing/2014/main" id="{E75BF97A-DAC4-C6B9-657F-B9601199461D}"/>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val="0"/>
              </a:ext>
            </a:extLst>
          </a:blip>
          <a:srcRect t="9865"/>
          <a:stretch/>
        </p:blipFill>
        <p:spPr>
          <a:xfrm>
            <a:off x="10329461" y="67408"/>
            <a:ext cx="1184387" cy="615892"/>
          </a:xfrm>
          <a:prstGeom prst="rect">
            <a:avLst/>
          </a:prstGeom>
        </p:spPr>
      </p:pic>
    </p:spTree>
    <p:extLst>
      <p:ext uri="{BB962C8B-B14F-4D97-AF65-F5344CB8AC3E}">
        <p14:creationId xmlns:p14="http://schemas.microsoft.com/office/powerpoint/2010/main" val="337868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CEA325A-83F3-D94E-83E8-8F9D5D51C019}"/>
              </a:ext>
            </a:extLst>
          </p:cNvPr>
          <p:cNvSpPr>
            <a:spLocks noGrp="1" noRot="1" noMove="1" noResize="1" noEditPoints="1" noAdjustHandles="1" noChangeArrowheads="1" noChangeShapeType="1"/>
          </p:cNvSpPr>
          <p:nvPr/>
        </p:nvSpPr>
        <p:spPr>
          <a:xfrm rot="21418234">
            <a:off x="5075574" y="1145906"/>
            <a:ext cx="1626670" cy="96253"/>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305019F5-4630-EC41-B188-187EEA014D0B}"/>
              </a:ext>
            </a:extLst>
          </p:cNvPr>
          <p:cNvSpPr>
            <a:spLocks noGrp="1" noRot="1" noMove="1" noResize="1" noEditPoints="1" noAdjustHandles="1" noChangeArrowheads="1" noChangeShapeType="1"/>
          </p:cNvSpPr>
          <p:nvPr>
            <p:ph type="title" idx="4294967295"/>
          </p:nvPr>
        </p:nvSpPr>
        <p:spPr>
          <a:xfrm>
            <a:off x="323317" y="368862"/>
            <a:ext cx="10371138" cy="1325563"/>
          </a:xfrm>
        </p:spPr>
        <p:txBody>
          <a:bodyPr/>
          <a:lstStyle/>
          <a:p>
            <a:r>
              <a:rPr lang="en-GB">
                <a:latin typeface="HelveticaNeueLT Pro 55 Roman" panose="020B0604020202020204" pitchFamily="34" charset="0"/>
              </a:rPr>
              <a:t>Take a moment to reflect</a:t>
            </a:r>
          </a:p>
        </p:txBody>
      </p:sp>
      <p:sp>
        <p:nvSpPr>
          <p:cNvPr id="5" name="Content Placeholder 4">
            <a:extLst>
              <a:ext uri="{FF2B5EF4-FFF2-40B4-BE49-F238E27FC236}">
                <a16:creationId xmlns:a16="http://schemas.microsoft.com/office/drawing/2014/main" id="{5AFB3791-3F07-081A-6C9F-96238B8667AB}"/>
              </a:ext>
            </a:extLst>
          </p:cNvPr>
          <p:cNvSpPr>
            <a:spLocks noGrp="1" noRot="1" noMove="1" noResize="1" noEditPoints="1" noAdjustHandles="1" noChangeArrowheads="1" noChangeShapeType="1"/>
          </p:cNvSpPr>
          <p:nvPr>
            <p:ph idx="4294967295"/>
          </p:nvPr>
        </p:nvSpPr>
        <p:spPr>
          <a:xfrm>
            <a:off x="408069" y="3936948"/>
            <a:ext cx="2703513" cy="1604963"/>
          </a:xfrm>
        </p:spPr>
        <p:txBody>
          <a:bodyPr>
            <a:normAutofit/>
          </a:bodyPr>
          <a:lstStyle/>
          <a:p>
            <a:pPr marL="0" indent="0" algn="ctr">
              <a:buNone/>
            </a:pPr>
            <a:r>
              <a:rPr lang="en-GB" sz="2400"/>
              <a:t>First, decide what you will do today to help </a:t>
            </a:r>
            <a:r>
              <a:rPr lang="en-GB" sz="2400" b="1"/>
              <a:t>yourself</a:t>
            </a:r>
            <a:r>
              <a:rPr lang="en-GB" sz="2400"/>
              <a:t>.</a:t>
            </a:r>
          </a:p>
        </p:txBody>
      </p:sp>
      <p:pic>
        <p:nvPicPr>
          <p:cNvPr id="8" name="Graphic 7" descr="Head with gears with solid fill">
            <a:extLst>
              <a:ext uri="{FF2B5EF4-FFF2-40B4-BE49-F238E27FC236}">
                <a16:creationId xmlns:a16="http://schemas.microsoft.com/office/drawing/2014/main" id="{10034ED5-77D7-39D9-7AD9-AE1C2C2E593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1" y="2082482"/>
            <a:ext cx="1960880" cy="1960880"/>
          </a:xfrm>
          <a:prstGeom prst="rect">
            <a:avLst/>
          </a:prstGeom>
        </p:spPr>
      </p:pic>
      <p:pic>
        <p:nvPicPr>
          <p:cNvPr id="10" name="Graphic 9" descr="Share with solid fill">
            <a:extLst>
              <a:ext uri="{FF2B5EF4-FFF2-40B4-BE49-F238E27FC236}">
                <a16:creationId xmlns:a16="http://schemas.microsoft.com/office/drawing/2014/main" id="{974663AB-92DA-602A-2CD1-39472E3261E6}"/>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37428" y="1645693"/>
            <a:ext cx="2580353" cy="2580353"/>
          </a:xfrm>
          <a:prstGeom prst="rect">
            <a:avLst/>
          </a:prstGeom>
        </p:spPr>
      </p:pic>
      <p:sp>
        <p:nvSpPr>
          <p:cNvPr id="12" name="Content Placeholder 4">
            <a:extLst>
              <a:ext uri="{FF2B5EF4-FFF2-40B4-BE49-F238E27FC236}">
                <a16:creationId xmlns:a16="http://schemas.microsoft.com/office/drawing/2014/main" id="{55F16AA6-F7E9-B278-D3B0-20B3A426A4D5}"/>
              </a:ext>
            </a:extLst>
          </p:cNvPr>
          <p:cNvSpPr txBox="1">
            <a:spLocks noGrp="1" noRot="1" noMove="1" noResize="1" noEditPoints="1" noAdjustHandles="1" noChangeArrowheads="1" noChangeShapeType="1"/>
          </p:cNvSpPr>
          <p:nvPr/>
        </p:nvSpPr>
        <p:spPr>
          <a:xfrm>
            <a:off x="8301239" y="3908362"/>
            <a:ext cx="2816986" cy="1430885"/>
          </a:xfrm>
          <a:prstGeom prst="rect">
            <a:avLst/>
          </a:prstGeom>
        </p:spPr>
        <p:txBody>
          <a:bodyPr vert="horz" lIns="91440" tIns="45720" rIns="91440" bIns="45720" rtlCol="0">
            <a:normAutofit/>
          </a:bodyPr>
          <a:lstStyle>
            <a:lvl1pPr marL="457200" indent="-457200" algn="l" defTabSz="914409" rtl="0" eaLnBrk="1" latinLnBrk="0" hangingPunct="1">
              <a:lnSpc>
                <a:spcPct val="90000"/>
              </a:lnSpc>
              <a:spcBef>
                <a:spcPts val="1000"/>
              </a:spcBef>
              <a:buClr>
                <a:srgbClr val="EE2A24"/>
              </a:buClr>
              <a:buFont typeface="Calibri" panose="020F0502020204030204" pitchFamily="34" charset="0"/>
              <a:buChar char="-"/>
              <a:defRPr sz="2800" kern="1200">
                <a:solidFill>
                  <a:schemeClr val="tx1"/>
                </a:solidFill>
                <a:latin typeface="+mn-lt"/>
                <a:ea typeface="+mn-ea"/>
                <a:cs typeface="+mn-cs"/>
              </a:defRPr>
            </a:lvl1pPr>
            <a:lvl2pPr marL="685807" indent="-228602" algn="l" defTabSz="914409" rtl="0" eaLnBrk="1" latinLnBrk="0" hangingPunct="1">
              <a:lnSpc>
                <a:spcPct val="90000"/>
              </a:lnSpc>
              <a:spcBef>
                <a:spcPts val="499"/>
              </a:spcBef>
              <a:buClr>
                <a:srgbClr val="EE2A24"/>
              </a:buClr>
              <a:buFont typeface="Calibri" panose="020F0502020204030204" pitchFamily="34" charset="0"/>
              <a:buChar char="–"/>
              <a:defRPr sz="2401" kern="1200">
                <a:solidFill>
                  <a:schemeClr val="tx1"/>
                </a:solidFill>
                <a:latin typeface="+mn-lt"/>
                <a:ea typeface="+mn-ea"/>
                <a:cs typeface="+mn-cs"/>
              </a:defRPr>
            </a:lvl2pPr>
            <a:lvl3pPr marL="1143013" indent="-228602" algn="l" defTabSz="914409" rtl="0" eaLnBrk="1" latinLnBrk="0" hangingPunct="1">
              <a:lnSpc>
                <a:spcPct val="90000"/>
              </a:lnSpc>
              <a:spcBef>
                <a:spcPts val="499"/>
              </a:spcBef>
              <a:buClr>
                <a:srgbClr val="EE2A24"/>
              </a:buClr>
              <a:buFont typeface="Calibri" panose="020F0502020204030204" pitchFamily="34" charset="0"/>
              <a:buChar char="–"/>
              <a:defRPr sz="2000" kern="1200">
                <a:solidFill>
                  <a:schemeClr val="tx1"/>
                </a:solidFill>
                <a:latin typeface="+mn-lt"/>
                <a:ea typeface="+mn-ea"/>
                <a:cs typeface="+mn-cs"/>
              </a:defRPr>
            </a:lvl3pPr>
            <a:lvl4pPr marL="1600217" indent="-228602" algn="l" defTabSz="914409" rtl="0" eaLnBrk="1" latinLnBrk="0" hangingPunct="1">
              <a:lnSpc>
                <a:spcPct val="90000"/>
              </a:lnSpc>
              <a:spcBef>
                <a:spcPts val="499"/>
              </a:spcBef>
              <a:buClr>
                <a:srgbClr val="EE2A24"/>
              </a:buClr>
              <a:buFont typeface="Calibri" panose="020F0502020204030204" pitchFamily="34" charset="0"/>
              <a:buChar char="–"/>
              <a:defRPr sz="1800" kern="1200">
                <a:solidFill>
                  <a:schemeClr val="tx1"/>
                </a:solidFill>
                <a:latin typeface="+mn-lt"/>
                <a:ea typeface="+mn-ea"/>
                <a:cs typeface="+mn-cs"/>
              </a:defRPr>
            </a:lvl4pPr>
            <a:lvl5pPr marL="2057422" indent="-228602" algn="l" defTabSz="914409" rtl="0" eaLnBrk="1" latinLnBrk="0" hangingPunct="1">
              <a:lnSpc>
                <a:spcPct val="90000"/>
              </a:lnSpc>
              <a:spcBef>
                <a:spcPts val="499"/>
              </a:spcBef>
              <a:buClr>
                <a:srgbClr val="EE2A24"/>
              </a:buClr>
              <a:buFont typeface="Calibri" panose="020F0502020204030204" pitchFamily="34" charset="0"/>
              <a:buChar char="–"/>
              <a:defRPr sz="1800" kern="1200">
                <a:solidFill>
                  <a:schemeClr val="tx1"/>
                </a:solidFill>
                <a:latin typeface="+mn-lt"/>
                <a:ea typeface="+mn-ea"/>
                <a:cs typeface="+mn-cs"/>
              </a:defRPr>
            </a:lvl5pPr>
            <a:lvl6pPr marL="2514626" indent="-228602" algn="l" defTabSz="91440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831" indent="-228602" algn="l" defTabSz="91440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9036" indent="-228602" algn="l" defTabSz="91440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6242" indent="-228602" algn="l" defTabSz="91440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a:latin typeface="Arial" panose="020B0604020202020204" pitchFamily="34" charset="0"/>
                <a:cs typeface="Arial" panose="020B0604020202020204" pitchFamily="34" charset="0"/>
              </a:rPr>
              <a:t>Then, share your ideas with the group.</a:t>
            </a:r>
          </a:p>
        </p:txBody>
      </p:sp>
      <p:sp>
        <p:nvSpPr>
          <p:cNvPr id="20" name="Arrow: Striped Right 19">
            <a:extLst>
              <a:ext uri="{FF2B5EF4-FFF2-40B4-BE49-F238E27FC236}">
                <a16:creationId xmlns:a16="http://schemas.microsoft.com/office/drawing/2014/main" id="{68AB0EF7-AB9C-371F-18C0-FF4428F21937}"/>
              </a:ext>
            </a:extLst>
          </p:cNvPr>
          <p:cNvSpPr>
            <a:spLocks noGrp="1" noRot="1" noMove="1" noResize="1" noEditPoints="1" noAdjustHandles="1" noChangeArrowheads="1" noChangeShapeType="1"/>
          </p:cNvSpPr>
          <p:nvPr/>
        </p:nvSpPr>
        <p:spPr>
          <a:xfrm>
            <a:off x="3088907" y="2679265"/>
            <a:ext cx="1066800" cy="706280"/>
          </a:xfrm>
          <a:prstGeom prst="stripedRightArrow">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phic 1" descr="Head with gears with solid fill">
            <a:extLst>
              <a:ext uri="{FF2B5EF4-FFF2-40B4-BE49-F238E27FC236}">
                <a16:creationId xmlns:a16="http://schemas.microsoft.com/office/drawing/2014/main" id="{83E264F4-69F5-3DE3-BCAE-08A6932C5F9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6188" y="2112292"/>
            <a:ext cx="1777463" cy="1777463"/>
          </a:xfrm>
          <a:prstGeom prst="rect">
            <a:avLst/>
          </a:prstGeom>
        </p:spPr>
      </p:pic>
      <p:sp>
        <p:nvSpPr>
          <p:cNvPr id="6" name="Content Placeholder 4">
            <a:extLst>
              <a:ext uri="{FF2B5EF4-FFF2-40B4-BE49-F238E27FC236}">
                <a16:creationId xmlns:a16="http://schemas.microsoft.com/office/drawing/2014/main" id="{B77544CE-9841-367D-EBA8-37317AA229D9}"/>
              </a:ext>
            </a:extLst>
          </p:cNvPr>
          <p:cNvSpPr txBox="1">
            <a:spLocks noGrp="1" noRot="1" noMove="1" noResize="1" noEditPoints="1" noAdjustHandles="1" noChangeArrowheads="1" noChangeShapeType="1"/>
          </p:cNvSpPr>
          <p:nvPr/>
        </p:nvSpPr>
        <p:spPr>
          <a:xfrm>
            <a:off x="4497371" y="3999594"/>
            <a:ext cx="2703708" cy="1604557"/>
          </a:xfrm>
          <a:prstGeom prst="rect">
            <a:avLst/>
          </a:prstGeom>
        </p:spPr>
        <p:txBody>
          <a:bodyPr vert="horz" lIns="91440" tIns="45720" rIns="91440" bIns="45720" rtlCol="0">
            <a:normAutofit lnSpcReduction="10000"/>
          </a:bodyPr>
          <a:lstStyle>
            <a:lvl1pPr marL="457200" indent="-457200" algn="l" defTabSz="914409" rtl="0" eaLnBrk="1" latinLnBrk="0" hangingPunct="1">
              <a:lnSpc>
                <a:spcPct val="90000"/>
              </a:lnSpc>
              <a:spcBef>
                <a:spcPts val="1000"/>
              </a:spcBef>
              <a:buClr>
                <a:srgbClr val="EE2A24"/>
              </a:buClr>
              <a:buFont typeface="Calibri" panose="020F0502020204030204" pitchFamily="34" charset="0"/>
              <a:buChar char="-"/>
              <a:defRPr sz="2800" kern="1200">
                <a:solidFill>
                  <a:schemeClr val="tx1"/>
                </a:solidFill>
                <a:latin typeface="+mn-lt"/>
                <a:ea typeface="+mn-ea"/>
                <a:cs typeface="+mn-cs"/>
              </a:defRPr>
            </a:lvl1pPr>
            <a:lvl2pPr marL="685807" indent="-228602" algn="l" defTabSz="914409" rtl="0" eaLnBrk="1" latinLnBrk="0" hangingPunct="1">
              <a:lnSpc>
                <a:spcPct val="90000"/>
              </a:lnSpc>
              <a:spcBef>
                <a:spcPts val="499"/>
              </a:spcBef>
              <a:buClr>
                <a:srgbClr val="EE2A24"/>
              </a:buClr>
              <a:buFont typeface="Calibri" panose="020F0502020204030204" pitchFamily="34" charset="0"/>
              <a:buChar char="–"/>
              <a:defRPr sz="2401" kern="1200">
                <a:solidFill>
                  <a:schemeClr val="tx1"/>
                </a:solidFill>
                <a:latin typeface="+mn-lt"/>
                <a:ea typeface="+mn-ea"/>
                <a:cs typeface="+mn-cs"/>
              </a:defRPr>
            </a:lvl2pPr>
            <a:lvl3pPr marL="1143013" indent="-228602" algn="l" defTabSz="914409" rtl="0" eaLnBrk="1" latinLnBrk="0" hangingPunct="1">
              <a:lnSpc>
                <a:spcPct val="90000"/>
              </a:lnSpc>
              <a:spcBef>
                <a:spcPts val="499"/>
              </a:spcBef>
              <a:buClr>
                <a:srgbClr val="EE2A24"/>
              </a:buClr>
              <a:buFont typeface="Calibri" panose="020F0502020204030204" pitchFamily="34" charset="0"/>
              <a:buChar char="–"/>
              <a:defRPr sz="2000" kern="1200">
                <a:solidFill>
                  <a:schemeClr val="tx1"/>
                </a:solidFill>
                <a:latin typeface="+mn-lt"/>
                <a:ea typeface="+mn-ea"/>
                <a:cs typeface="+mn-cs"/>
              </a:defRPr>
            </a:lvl3pPr>
            <a:lvl4pPr marL="1600217" indent="-228602" algn="l" defTabSz="914409" rtl="0" eaLnBrk="1" latinLnBrk="0" hangingPunct="1">
              <a:lnSpc>
                <a:spcPct val="90000"/>
              </a:lnSpc>
              <a:spcBef>
                <a:spcPts val="499"/>
              </a:spcBef>
              <a:buClr>
                <a:srgbClr val="EE2A24"/>
              </a:buClr>
              <a:buFont typeface="Calibri" panose="020F0502020204030204" pitchFamily="34" charset="0"/>
              <a:buChar char="–"/>
              <a:defRPr sz="1800" kern="1200">
                <a:solidFill>
                  <a:schemeClr val="tx1"/>
                </a:solidFill>
                <a:latin typeface="+mn-lt"/>
                <a:ea typeface="+mn-ea"/>
                <a:cs typeface="+mn-cs"/>
              </a:defRPr>
            </a:lvl4pPr>
            <a:lvl5pPr marL="2057422" indent="-228602" algn="l" defTabSz="914409" rtl="0" eaLnBrk="1" latinLnBrk="0" hangingPunct="1">
              <a:lnSpc>
                <a:spcPct val="90000"/>
              </a:lnSpc>
              <a:spcBef>
                <a:spcPts val="499"/>
              </a:spcBef>
              <a:buClr>
                <a:srgbClr val="EE2A24"/>
              </a:buClr>
              <a:buFont typeface="Calibri" panose="020F0502020204030204" pitchFamily="34" charset="0"/>
              <a:buChar char="–"/>
              <a:defRPr sz="1800" kern="1200">
                <a:solidFill>
                  <a:schemeClr val="tx1"/>
                </a:solidFill>
                <a:latin typeface="+mn-lt"/>
                <a:ea typeface="+mn-ea"/>
                <a:cs typeface="+mn-cs"/>
              </a:defRPr>
            </a:lvl5pPr>
            <a:lvl6pPr marL="2514626" indent="-228602" algn="l" defTabSz="91440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831" indent="-228602" algn="l" defTabSz="91440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9036" indent="-228602" algn="l" defTabSz="91440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6242" indent="-228602" algn="l" defTabSz="91440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Calibri" panose="020F0502020204030204" pitchFamily="34" charset="0"/>
              <a:buNone/>
            </a:pPr>
            <a:r>
              <a:rPr lang="en-GB" sz="2400">
                <a:latin typeface="Arial" panose="020B0604020202020204" pitchFamily="34" charset="0"/>
                <a:cs typeface="Arial" panose="020B0604020202020204" pitchFamily="34" charset="0"/>
              </a:rPr>
              <a:t>Next, decide how you will earn points and </a:t>
            </a:r>
            <a:r>
              <a:rPr lang="en-GB" sz="2400" b="1">
                <a:latin typeface="Arial" panose="020B0604020202020204" pitchFamily="34" charset="0"/>
                <a:cs typeface="Arial" panose="020B0604020202020204" pitchFamily="34" charset="0"/>
              </a:rPr>
              <a:t>help others </a:t>
            </a:r>
            <a:r>
              <a:rPr lang="en-GB" sz="2400">
                <a:latin typeface="Arial" panose="020B0604020202020204" pitchFamily="34" charset="0"/>
                <a:cs typeface="Arial" panose="020B0604020202020204" pitchFamily="34" charset="0"/>
              </a:rPr>
              <a:t>by sharing your work.</a:t>
            </a:r>
          </a:p>
        </p:txBody>
      </p:sp>
      <p:pic>
        <p:nvPicPr>
          <p:cNvPr id="11" name="Picture 12" descr="Icon&#10;&#10;Description automatically generated">
            <a:extLst>
              <a:ext uri="{FF2B5EF4-FFF2-40B4-BE49-F238E27FC236}">
                <a16:creationId xmlns:a16="http://schemas.microsoft.com/office/drawing/2014/main" id="{1E552C53-62B0-4B2F-C1A4-0CABF03394D2}"/>
              </a:ext>
            </a:extLst>
          </p:cNvPr>
          <p:cNvPicPr>
            <a:picLocks noGrp="1" noRot="1" noChangeAspect="1" noMove="1" noResize="1" noEditPoints="1" noAdjustHandles="1" noChangeArrowheads="1" noChangeShapeType="1" noCrop="1"/>
          </p:cNvPicPr>
          <p:nvPr/>
        </p:nvPicPr>
        <p:blipFill>
          <a:blip r:embed="rId7"/>
          <a:stretch>
            <a:fillRect/>
          </a:stretch>
        </p:blipFill>
        <p:spPr>
          <a:xfrm>
            <a:off x="679531" y="1999768"/>
            <a:ext cx="2505076" cy="1889987"/>
          </a:xfrm>
          <a:prstGeom prst="rect">
            <a:avLst/>
          </a:prstGeom>
        </p:spPr>
      </p:pic>
      <p:sp>
        <p:nvSpPr>
          <p:cNvPr id="13" name="TextBox 12">
            <a:extLst>
              <a:ext uri="{FF2B5EF4-FFF2-40B4-BE49-F238E27FC236}">
                <a16:creationId xmlns:a16="http://schemas.microsoft.com/office/drawing/2014/main" id="{36CBC9A0-53DE-69B7-8961-69BD47D4931C}"/>
              </a:ext>
            </a:extLst>
          </p:cNvPr>
          <p:cNvSpPr txBox="1">
            <a:spLocks noGrp="1" noRot="1" noMove="1" noResize="1" noEditPoints="1" noAdjustHandles="1" noChangeArrowheads="1" noChangeShapeType="1"/>
          </p:cNvSpPr>
          <p:nvPr/>
        </p:nvSpPr>
        <p:spPr>
          <a:xfrm rot="16200000">
            <a:off x="10665627" y="992689"/>
            <a:ext cx="1895519" cy="584775"/>
          </a:xfrm>
          <a:prstGeom prst="rect">
            <a:avLst/>
          </a:prstGeom>
          <a:noFill/>
        </p:spPr>
        <p:txBody>
          <a:bodyPr wrap="square" rtlCol="0">
            <a:spAutoFit/>
          </a:bodyPr>
          <a:lstStyle/>
          <a:p>
            <a:r>
              <a:rPr lang="en-GB" sz="3200" b="1">
                <a:solidFill>
                  <a:srgbClr val="FF0000"/>
                </a:solidFill>
                <a:latin typeface="HelveticaNeueLT Pro 55 Roman" panose="020B0604020202020204"/>
              </a:rPr>
              <a:t>Reflect</a:t>
            </a:r>
          </a:p>
        </p:txBody>
      </p:sp>
      <p:sp>
        <p:nvSpPr>
          <p:cNvPr id="14" name="Arrow: Striped Right 13">
            <a:extLst>
              <a:ext uri="{FF2B5EF4-FFF2-40B4-BE49-F238E27FC236}">
                <a16:creationId xmlns:a16="http://schemas.microsoft.com/office/drawing/2014/main" id="{116EADE1-58AB-A7D1-06BD-F5CB38933F40}"/>
              </a:ext>
            </a:extLst>
          </p:cNvPr>
          <p:cNvSpPr>
            <a:spLocks noGrp="1" noRot="1" noMove="1" noResize="1" noEditPoints="1" noAdjustHandles="1" noChangeArrowheads="1" noChangeShapeType="1"/>
          </p:cNvSpPr>
          <p:nvPr/>
        </p:nvSpPr>
        <p:spPr>
          <a:xfrm>
            <a:off x="7013207" y="2679265"/>
            <a:ext cx="1066800" cy="706280"/>
          </a:xfrm>
          <a:prstGeom prst="stripedRightArrow">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Checkmark with solid fill">
            <a:extLst>
              <a:ext uri="{FF2B5EF4-FFF2-40B4-BE49-F238E27FC236}">
                <a16:creationId xmlns:a16="http://schemas.microsoft.com/office/drawing/2014/main" id="{B1B6CC2E-D489-5CBB-EE5F-613F627DA2E7}"/>
              </a:ext>
            </a:extLst>
          </p:cNvPr>
          <p:cNvPicPr>
            <a:picLocks noGrp="1" noRot="1" noChangeAspect="1" noMove="1" noResize="1" noEditPoints="1" noAdjustHandles="1" noChangeArrowheads="1" noChangeShapeType="1" noCrop="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36977" y="3229161"/>
            <a:ext cx="494928" cy="494928"/>
          </a:xfrm>
          <a:prstGeom prst="rect">
            <a:avLst/>
          </a:prstGeom>
        </p:spPr>
      </p:pic>
      <p:pic>
        <p:nvPicPr>
          <p:cNvPr id="21" name="Graphic 20" descr="Checkmark with solid fill">
            <a:extLst>
              <a:ext uri="{FF2B5EF4-FFF2-40B4-BE49-F238E27FC236}">
                <a16:creationId xmlns:a16="http://schemas.microsoft.com/office/drawing/2014/main" id="{BB481587-A7E4-D8FE-2C39-CBE809014800}"/>
              </a:ext>
            </a:extLst>
          </p:cNvPr>
          <p:cNvPicPr>
            <a:picLocks noGrp="1" noRot="1" noChangeAspect="1" noMove="1" noResize="1" noEditPoints="1" noAdjustHandles="1" noChangeArrowheads="1" noChangeShapeType="1" noCrop="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36977" y="2112292"/>
            <a:ext cx="494928" cy="494928"/>
          </a:xfrm>
          <a:prstGeom prst="rect">
            <a:avLst/>
          </a:prstGeom>
        </p:spPr>
      </p:pic>
      <p:pic>
        <p:nvPicPr>
          <p:cNvPr id="3" name="Picture 2" descr="An indicator showing the end of the slide and the start of the next.">
            <a:extLst>
              <a:ext uri="{FF2B5EF4-FFF2-40B4-BE49-F238E27FC236}">
                <a16:creationId xmlns:a16="http://schemas.microsoft.com/office/drawing/2014/main" id="{F7F93D08-39DF-2AF9-402E-0FA350FBD005}"/>
              </a:ext>
            </a:extLst>
          </p:cNvPr>
          <p:cNvPicPr>
            <a:picLocks noGrp="1" noRot="1" noChangeAspect="1" noMove="1" noResize="1" noEditPoints="1" noAdjustHandles="1" noChangeArrowheads="1" noChangeShapeType="1" noCrop="1"/>
          </p:cNvPicPr>
          <p:nvPr/>
        </p:nvPicPr>
        <p:blipFill rotWithShape="1">
          <a:blip r:embed="rId10" cstate="screen">
            <a:extLst>
              <a:ext uri="{28A0092B-C50C-407E-A947-70E740481C1C}">
                <a14:useLocalDpi xmlns:a14="http://schemas.microsoft.com/office/drawing/2010/main" val="0"/>
              </a:ext>
            </a:extLst>
          </a:blip>
          <a:srcRect t="9865"/>
          <a:stretch/>
        </p:blipFill>
        <p:spPr>
          <a:xfrm>
            <a:off x="10329461" y="67408"/>
            <a:ext cx="1184387" cy="615892"/>
          </a:xfrm>
          <a:prstGeom prst="rect">
            <a:avLst/>
          </a:prstGeom>
        </p:spPr>
      </p:pic>
    </p:spTree>
    <p:extLst>
      <p:ext uri="{BB962C8B-B14F-4D97-AF65-F5344CB8AC3E}">
        <p14:creationId xmlns:p14="http://schemas.microsoft.com/office/powerpoint/2010/main" val="328917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47773-36A5-F48B-659B-60E598AB47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685030" y="337318"/>
            <a:ext cx="10456211" cy="5505449"/>
          </a:xfrm>
          <a:prstGeom prst="rect">
            <a:avLst/>
          </a:prstGeom>
        </p:spPr>
      </p:pic>
      <p:pic>
        <p:nvPicPr>
          <p:cNvPr id="5" name="Picture 4" descr="An image of a girl holding a drawing of the Earth. The drawing is in colour, everything else, including the girl, is black and white.">
            <a:extLst>
              <a:ext uri="{FF2B5EF4-FFF2-40B4-BE49-F238E27FC236}">
                <a16:creationId xmlns:a16="http://schemas.microsoft.com/office/drawing/2014/main" id="{3B4F32B5-68B1-6D43-7986-E4DB3FE9B741}"/>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val="0"/>
              </a:ext>
            </a:extLst>
          </a:blip>
          <a:srcRect/>
          <a:stretch/>
        </p:blipFill>
        <p:spPr>
          <a:xfrm>
            <a:off x="4579212" y="2013131"/>
            <a:ext cx="3481946" cy="3199455"/>
          </a:xfrm>
          <a:prstGeom prst="rect">
            <a:avLst/>
          </a:prstGeom>
        </p:spPr>
      </p:pic>
      <p:pic>
        <p:nvPicPr>
          <p:cNvPr id="18" name="Picture 17" descr="Logo, icon&#10;&#10;Description automatically generated">
            <a:extLst>
              <a:ext uri="{FF2B5EF4-FFF2-40B4-BE49-F238E27FC236}">
                <a16:creationId xmlns:a16="http://schemas.microsoft.com/office/drawing/2014/main" id="{2AA7C2FA-77AB-5457-8BC8-0106FA776226}"/>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val="0"/>
              </a:ext>
            </a:extLst>
          </a:blip>
          <a:stretch>
            <a:fillRect/>
          </a:stretch>
        </p:blipFill>
        <p:spPr>
          <a:xfrm>
            <a:off x="732322" y="695381"/>
            <a:ext cx="4781438" cy="4781438"/>
          </a:xfrm>
          <a:prstGeom prst="rect">
            <a:avLst/>
          </a:prstGeom>
        </p:spPr>
      </p:pic>
      <p:sp>
        <p:nvSpPr>
          <p:cNvPr id="2" name="TextBox 1">
            <a:extLst>
              <a:ext uri="{FF2B5EF4-FFF2-40B4-BE49-F238E27FC236}">
                <a16:creationId xmlns:a16="http://schemas.microsoft.com/office/drawing/2014/main" id="{C8ECA51D-48C6-5AF4-2C65-E04AFD288AEB}"/>
              </a:ext>
            </a:extLst>
          </p:cNvPr>
          <p:cNvSpPr txBox="1">
            <a:spLocks noGrp="1" noRot="1" noMove="1" noResize="1" noEditPoints="1" noAdjustHandles="1" noChangeArrowheads="1" noChangeShapeType="1"/>
          </p:cNvSpPr>
          <p:nvPr/>
        </p:nvSpPr>
        <p:spPr>
          <a:xfrm rot="16200000">
            <a:off x="10149081" y="1487969"/>
            <a:ext cx="2886077" cy="584775"/>
          </a:xfrm>
          <a:prstGeom prst="rect">
            <a:avLst/>
          </a:prstGeom>
          <a:noFill/>
        </p:spPr>
        <p:txBody>
          <a:bodyPr wrap="square" rtlCol="0">
            <a:spAutoFit/>
          </a:bodyPr>
          <a:lstStyle/>
          <a:p>
            <a:r>
              <a:rPr lang="en-GB" sz="3200" b="1">
                <a:solidFill>
                  <a:srgbClr val="FF0000"/>
                </a:solidFill>
                <a:latin typeface="HelveticaNeueLT Pro 55 Roman" panose="020B0604020202020204"/>
              </a:rPr>
              <a:t>Big question</a:t>
            </a:r>
          </a:p>
        </p:txBody>
      </p:sp>
      <p:sp>
        <p:nvSpPr>
          <p:cNvPr id="4" name="Rectangle 3">
            <a:extLst>
              <a:ext uri="{FF2B5EF4-FFF2-40B4-BE49-F238E27FC236}">
                <a16:creationId xmlns:a16="http://schemas.microsoft.com/office/drawing/2014/main" id="{98B7657A-020A-1904-5D1E-46F2D9C5EA4F}"/>
              </a:ext>
            </a:extLst>
          </p:cNvPr>
          <p:cNvSpPr>
            <a:spLocks noGrp="1" noRot="1" noMove="1" noResize="1" noEditPoints="1" noAdjustHandles="1" noChangeArrowheads="1" noChangeShapeType="1"/>
          </p:cNvSpPr>
          <p:nvPr/>
        </p:nvSpPr>
        <p:spPr>
          <a:xfrm>
            <a:off x="7724633" y="3256053"/>
            <a:ext cx="3534011" cy="2619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5">
            <a:extLst>
              <a:ext uri="{FF2B5EF4-FFF2-40B4-BE49-F238E27FC236}">
                <a16:creationId xmlns:a16="http://schemas.microsoft.com/office/drawing/2014/main" id="{D3640B6C-28BF-5E91-F761-D3C80198E2D6}"/>
              </a:ext>
            </a:extLst>
          </p:cNvPr>
          <p:cNvSpPr txBox="1">
            <a:spLocks noGrp="1" noRot="1" noMove="1" noResize="1" noEditPoints="1" noAdjustHandles="1" noChangeArrowheads="1" noChangeShapeType="1"/>
          </p:cNvSpPr>
          <p:nvPr/>
        </p:nvSpPr>
        <p:spPr>
          <a:xfrm>
            <a:off x="7912970" y="3355887"/>
            <a:ext cx="3211868" cy="271868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800" b="1">
                <a:latin typeface="HelveticaNeueLT Pro 55 Roman" panose="020B0604020202020204" pitchFamily="34" charset="0"/>
              </a:rPr>
              <a:t>What should be included in a video about </a:t>
            </a:r>
            <a:br>
              <a:rPr lang="en-GB" sz="2800" b="1">
                <a:latin typeface="HelveticaNeueLT Pro 55 Roman" panose="020B0604020202020204" pitchFamily="34" charset="0"/>
              </a:rPr>
            </a:br>
            <a:r>
              <a:rPr lang="en-GB" sz="2800" b="1">
                <a:latin typeface="HelveticaNeueLT Pro 55 Roman" panose="020B0604020202020204" pitchFamily="34" charset="0"/>
              </a:rPr>
              <a:t>eco-anxiety to help others?</a:t>
            </a:r>
          </a:p>
        </p:txBody>
      </p:sp>
    </p:spTree>
    <p:extLst>
      <p:ext uri="{BB962C8B-B14F-4D97-AF65-F5344CB8AC3E}">
        <p14:creationId xmlns:p14="http://schemas.microsoft.com/office/powerpoint/2010/main" val="3735407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95B125-DC8D-E128-B1AD-A390623C5B05}"/>
              </a:ext>
            </a:extLst>
          </p:cNvPr>
          <p:cNvSpPr>
            <a:spLocks noGrp="1" noRot="1" noMove="1" noResize="1" noEditPoints="1" noAdjustHandles="1" noChangeArrowheads="1" noChangeShapeType="1"/>
          </p:cNvSpPr>
          <p:nvPr>
            <p:ph type="title" idx="4294967295"/>
          </p:nvPr>
        </p:nvSpPr>
        <p:spPr>
          <a:xfrm>
            <a:off x="679622" y="-1325563"/>
            <a:ext cx="10478529" cy="1325563"/>
          </a:xfrm>
        </p:spPr>
        <p:txBody>
          <a:bodyPr vert="horz" lIns="91440" tIns="45720" rIns="91440" bIns="45720" rtlCol="0" anchor="b">
            <a:normAutofit/>
          </a:bodyPr>
          <a:lstStyle/>
          <a:p>
            <a:r>
              <a:rPr lang="en-GB"/>
              <a:t>Thank you</a:t>
            </a:r>
          </a:p>
        </p:txBody>
      </p:sp>
      <p:pic>
        <p:nvPicPr>
          <p:cNvPr id="3" name="Picture 2" descr="Weather Together logo">
            <a:extLst>
              <a:ext uri="{FF2B5EF4-FFF2-40B4-BE49-F238E27FC236}">
                <a16:creationId xmlns:a16="http://schemas.microsoft.com/office/drawing/2014/main" id="{D761655E-C2D9-DB3D-2CCD-952A256BF24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149844" y="1600855"/>
            <a:ext cx="6025912" cy="3390900"/>
          </a:xfrm>
          <a:prstGeom prst="rect">
            <a:avLst/>
          </a:prstGeom>
        </p:spPr>
      </p:pic>
      <p:sp>
        <p:nvSpPr>
          <p:cNvPr id="4" name="TextBox 3">
            <a:extLst>
              <a:ext uri="{FF2B5EF4-FFF2-40B4-BE49-F238E27FC236}">
                <a16:creationId xmlns:a16="http://schemas.microsoft.com/office/drawing/2014/main" id="{44ACBA57-92F6-73B6-7FE1-83985AD9904A}"/>
              </a:ext>
            </a:extLst>
          </p:cNvPr>
          <p:cNvSpPr txBox="1">
            <a:spLocks noGrp="1" noRot="1" noMove="1" noResize="1" noEditPoints="1" noAdjustHandles="1" noChangeArrowheads="1" noChangeShapeType="1"/>
          </p:cNvSpPr>
          <p:nvPr/>
        </p:nvSpPr>
        <p:spPr>
          <a:xfrm>
            <a:off x="2016244" y="2711530"/>
            <a:ext cx="3009900" cy="584775"/>
          </a:xfrm>
          <a:prstGeom prst="rect">
            <a:avLst/>
          </a:prstGeom>
          <a:noFill/>
        </p:spPr>
        <p:txBody>
          <a:bodyPr wrap="square" rtlCol="0">
            <a:spAutoFit/>
          </a:bodyPr>
          <a:lstStyle/>
          <a:p>
            <a:r>
              <a:rPr lang="en-GB" sz="3200" b="1">
                <a:latin typeface="Arial" panose="020B0604020202020204" pitchFamily="34" charset="0"/>
                <a:cs typeface="Arial" panose="020B0604020202020204" pitchFamily="34" charset="0"/>
              </a:rPr>
              <a:t>Thank </a:t>
            </a:r>
            <a:r>
              <a:rPr lang="en-GB" sz="3200" b="1">
                <a:solidFill>
                  <a:srgbClr val="FF0000"/>
                </a:solidFill>
                <a:latin typeface="Arial" panose="020B0604020202020204" pitchFamily="34" charset="0"/>
                <a:cs typeface="Arial" panose="020B0604020202020204" pitchFamily="34" charset="0"/>
              </a:rPr>
              <a:t>you</a:t>
            </a:r>
            <a:r>
              <a:rPr lang="en-GB" sz="3200" b="1">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F9218B7B-536D-90D1-5E0A-ABAA32C1C956}"/>
              </a:ext>
            </a:extLst>
          </p:cNvPr>
          <p:cNvSpPr txBox="1">
            <a:spLocks noGrp="1" noRot="1" noMove="1" noResize="1" noEditPoints="1" noAdjustHandles="1" noChangeArrowheads="1" noChangeShapeType="1"/>
          </p:cNvSpPr>
          <p:nvPr/>
        </p:nvSpPr>
        <p:spPr>
          <a:xfrm rot="16200000">
            <a:off x="10979225" y="650560"/>
            <a:ext cx="1238304" cy="584775"/>
          </a:xfrm>
          <a:prstGeom prst="rect">
            <a:avLst/>
          </a:prstGeom>
          <a:noFill/>
        </p:spPr>
        <p:txBody>
          <a:bodyPr wrap="square" rtlCol="0">
            <a:spAutoFit/>
          </a:bodyPr>
          <a:lstStyle/>
          <a:p>
            <a:r>
              <a:rPr lang="en-GB" sz="3200" b="1">
                <a:solidFill>
                  <a:srgbClr val="FF0000"/>
                </a:solidFill>
                <a:latin typeface="HelveticaNeueLT Pro 55 Roman" panose="020B0604020202020204"/>
              </a:rPr>
              <a:t>End</a:t>
            </a:r>
          </a:p>
        </p:txBody>
      </p:sp>
      <p:pic>
        <p:nvPicPr>
          <p:cNvPr id="2" name="Picture 1" descr="An indicator showing the end of the slide and the start of the next.">
            <a:extLst>
              <a:ext uri="{FF2B5EF4-FFF2-40B4-BE49-F238E27FC236}">
                <a16:creationId xmlns:a16="http://schemas.microsoft.com/office/drawing/2014/main" id="{59DDD601-833C-5DD4-6179-164E06A9961B}"/>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t="9865"/>
          <a:stretch/>
        </p:blipFill>
        <p:spPr>
          <a:xfrm>
            <a:off x="10329461" y="67408"/>
            <a:ext cx="1184387" cy="615892"/>
          </a:xfrm>
          <a:prstGeom prst="rect">
            <a:avLst/>
          </a:prstGeom>
        </p:spPr>
      </p:pic>
    </p:spTree>
    <p:extLst>
      <p:ext uri="{BB962C8B-B14F-4D97-AF65-F5344CB8AC3E}">
        <p14:creationId xmlns:p14="http://schemas.microsoft.com/office/powerpoint/2010/main" val="101496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C2721-A3D2-4500-EAF4-7E5351E294EE}"/>
              </a:ext>
            </a:extLst>
          </p:cNvPr>
          <p:cNvSpPr>
            <a:spLocks noGrp="1" noRot="1" noMove="1" noResize="1" noEditPoints="1" noAdjustHandles="1" noChangeArrowheads="1" noChangeShapeType="1"/>
          </p:cNvSpPr>
          <p:nvPr>
            <p:ph type="title"/>
          </p:nvPr>
        </p:nvSpPr>
        <p:spPr/>
        <p:txBody>
          <a:bodyPr>
            <a:normAutofit/>
          </a:bodyPr>
          <a:lstStyle/>
          <a:p>
            <a:r>
              <a:rPr lang="en-GB" sz="4000" b="1">
                <a:latin typeface="HelveticaNeueLT Pro 55 Roman"/>
              </a:rPr>
              <a:t>Resources and Adaptations</a:t>
            </a:r>
          </a:p>
        </p:txBody>
      </p:sp>
      <p:sp>
        <p:nvSpPr>
          <p:cNvPr id="3" name="Text Placeholder 2">
            <a:extLst>
              <a:ext uri="{FF2B5EF4-FFF2-40B4-BE49-F238E27FC236}">
                <a16:creationId xmlns:a16="http://schemas.microsoft.com/office/drawing/2014/main" id="{0F4723B1-B0B7-375D-C839-7EF1368AAC4B}"/>
              </a:ext>
            </a:extLst>
          </p:cNvPr>
          <p:cNvSpPr>
            <a:spLocks noGrp="1" noRot="1" noMove="1" noResize="1" noEditPoints="1" noAdjustHandles="1" noChangeArrowheads="1" noChangeShapeType="1"/>
          </p:cNvSpPr>
          <p:nvPr>
            <p:ph type="body" idx="1"/>
          </p:nvPr>
        </p:nvSpPr>
        <p:spPr/>
        <p:txBody>
          <a:bodyPr/>
          <a:lstStyle/>
          <a:p>
            <a:endParaRPr lang="en-GB"/>
          </a:p>
        </p:txBody>
      </p:sp>
    </p:spTree>
    <p:extLst>
      <p:ext uri="{BB962C8B-B14F-4D97-AF65-F5344CB8AC3E}">
        <p14:creationId xmlns:p14="http://schemas.microsoft.com/office/powerpoint/2010/main" val="3122794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C2721-A3D2-4500-EAF4-7E5351E294EE}"/>
              </a:ext>
            </a:extLst>
          </p:cNvPr>
          <p:cNvSpPr>
            <a:spLocks noGrp="1" noRot="1" noMove="1" noResize="1" noEditPoints="1" noAdjustHandles="1" noChangeArrowheads="1" noChangeShapeType="1"/>
          </p:cNvSpPr>
          <p:nvPr>
            <p:ph type="title"/>
          </p:nvPr>
        </p:nvSpPr>
        <p:spPr/>
        <p:txBody>
          <a:bodyPr>
            <a:normAutofit/>
          </a:bodyPr>
          <a:lstStyle/>
          <a:p>
            <a:r>
              <a:rPr lang="en-GB" sz="4000" b="1">
                <a:latin typeface="HelveticaNeueLT Pro 55 Roman"/>
              </a:rPr>
              <a:t>Where to find more information</a:t>
            </a:r>
          </a:p>
        </p:txBody>
      </p:sp>
      <p:sp>
        <p:nvSpPr>
          <p:cNvPr id="11" name="Content Placeholder 8">
            <a:extLst>
              <a:ext uri="{FF2B5EF4-FFF2-40B4-BE49-F238E27FC236}">
                <a16:creationId xmlns:a16="http://schemas.microsoft.com/office/drawing/2014/main" id="{E15616FA-8E2A-17F3-BCF8-3804A2F0E909}"/>
              </a:ext>
            </a:extLst>
          </p:cNvPr>
          <p:cNvSpPr txBox="1">
            <a:spLocks noGrp="1" noRot="1" noMove="1" noResize="1" noEditPoints="1" noAdjustHandles="1" noChangeArrowheads="1" noChangeShapeType="1"/>
          </p:cNvSpPr>
          <p:nvPr/>
        </p:nvSpPr>
        <p:spPr>
          <a:xfrm>
            <a:off x="679622" y="1426795"/>
            <a:ext cx="10197935" cy="581892"/>
          </a:xfrm>
          <a:prstGeom prst="rect">
            <a:avLst/>
          </a:prstGeom>
        </p:spPr>
        <p:txBody>
          <a:bodyPr vert="horz" lIns="91440" tIns="45720" rIns="91440" bIns="45720" rtlCol="0">
            <a:normAutofit/>
          </a:bodyPr>
          <a:lstStyle>
            <a:lvl1pPr marL="457200" indent="-457200" algn="l" defTabSz="914409" rtl="0" eaLnBrk="1" latinLnBrk="0" hangingPunct="1">
              <a:lnSpc>
                <a:spcPct val="90000"/>
              </a:lnSpc>
              <a:spcBef>
                <a:spcPts val="1000"/>
              </a:spcBef>
              <a:buClr>
                <a:srgbClr val="EE2A24"/>
              </a:buClr>
              <a:buFont typeface="Calibri" panose="020F0502020204030204" pitchFamily="34" charset="0"/>
              <a:buChar char="-"/>
              <a:defRPr sz="2800" kern="1200">
                <a:solidFill>
                  <a:schemeClr val="tx1"/>
                </a:solidFill>
                <a:latin typeface="+mn-lt"/>
                <a:ea typeface="+mn-ea"/>
                <a:cs typeface="+mn-cs"/>
              </a:defRPr>
            </a:lvl1pPr>
            <a:lvl2pPr marL="685807" indent="-228602" algn="l" defTabSz="914409" rtl="0" eaLnBrk="1" latinLnBrk="0" hangingPunct="1">
              <a:lnSpc>
                <a:spcPct val="90000"/>
              </a:lnSpc>
              <a:spcBef>
                <a:spcPts val="499"/>
              </a:spcBef>
              <a:buClr>
                <a:srgbClr val="EE2A24"/>
              </a:buClr>
              <a:buFont typeface="Calibri" panose="020F0502020204030204" pitchFamily="34" charset="0"/>
              <a:buChar char="–"/>
              <a:defRPr sz="2401" kern="1200">
                <a:solidFill>
                  <a:schemeClr val="tx1"/>
                </a:solidFill>
                <a:latin typeface="+mn-lt"/>
                <a:ea typeface="+mn-ea"/>
                <a:cs typeface="+mn-cs"/>
              </a:defRPr>
            </a:lvl2pPr>
            <a:lvl3pPr marL="1143013" indent="-228602" algn="l" defTabSz="914409" rtl="0" eaLnBrk="1" latinLnBrk="0" hangingPunct="1">
              <a:lnSpc>
                <a:spcPct val="90000"/>
              </a:lnSpc>
              <a:spcBef>
                <a:spcPts val="499"/>
              </a:spcBef>
              <a:buClr>
                <a:srgbClr val="EE2A24"/>
              </a:buClr>
              <a:buFont typeface="Calibri" panose="020F0502020204030204" pitchFamily="34" charset="0"/>
              <a:buChar char="–"/>
              <a:defRPr sz="2000" kern="1200">
                <a:solidFill>
                  <a:schemeClr val="tx1"/>
                </a:solidFill>
                <a:latin typeface="+mn-lt"/>
                <a:ea typeface="+mn-ea"/>
                <a:cs typeface="+mn-cs"/>
              </a:defRPr>
            </a:lvl3pPr>
            <a:lvl4pPr marL="1600217" indent="-228602" algn="l" defTabSz="914409" rtl="0" eaLnBrk="1" latinLnBrk="0" hangingPunct="1">
              <a:lnSpc>
                <a:spcPct val="90000"/>
              </a:lnSpc>
              <a:spcBef>
                <a:spcPts val="499"/>
              </a:spcBef>
              <a:buClr>
                <a:srgbClr val="EE2A24"/>
              </a:buClr>
              <a:buFont typeface="Calibri" panose="020F0502020204030204" pitchFamily="34" charset="0"/>
              <a:buChar char="–"/>
              <a:defRPr sz="1800" kern="1200">
                <a:solidFill>
                  <a:schemeClr val="tx1"/>
                </a:solidFill>
                <a:latin typeface="+mn-lt"/>
                <a:ea typeface="+mn-ea"/>
                <a:cs typeface="+mn-cs"/>
              </a:defRPr>
            </a:lvl4pPr>
            <a:lvl5pPr marL="2057422" indent="-228602" algn="l" defTabSz="914409" rtl="0" eaLnBrk="1" latinLnBrk="0" hangingPunct="1">
              <a:lnSpc>
                <a:spcPct val="90000"/>
              </a:lnSpc>
              <a:spcBef>
                <a:spcPts val="499"/>
              </a:spcBef>
              <a:buClr>
                <a:srgbClr val="EE2A24"/>
              </a:buClr>
              <a:buFont typeface="Calibri" panose="020F0502020204030204" pitchFamily="34" charset="0"/>
              <a:buChar char="–"/>
              <a:defRPr sz="1800" kern="1200">
                <a:solidFill>
                  <a:schemeClr val="tx1"/>
                </a:solidFill>
                <a:latin typeface="+mn-lt"/>
                <a:ea typeface="+mn-ea"/>
                <a:cs typeface="+mn-cs"/>
              </a:defRPr>
            </a:lvl5pPr>
            <a:lvl6pPr marL="2514626" indent="-228602" algn="l" defTabSz="91440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831" indent="-228602" algn="l" defTabSz="91440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9036" indent="-228602" algn="l" defTabSz="91440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6242" indent="-228602" algn="l" defTabSz="91440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GB">
                <a:latin typeface="HelveticaNeueLT Pro 55 Roman" panose="020B0604020202020204" pitchFamily="34" charset="0"/>
              </a:rPr>
              <a:t>Learn how the British Red Cross is ready to help in a crisis.</a:t>
            </a:r>
          </a:p>
        </p:txBody>
      </p:sp>
      <p:sp>
        <p:nvSpPr>
          <p:cNvPr id="3" name="TextBox 2">
            <a:extLst>
              <a:ext uri="{FF2B5EF4-FFF2-40B4-BE49-F238E27FC236}">
                <a16:creationId xmlns:a16="http://schemas.microsoft.com/office/drawing/2014/main" id="{F0B1065D-C3EA-B51D-230F-AB55888C80D3}"/>
              </a:ext>
            </a:extLst>
          </p:cNvPr>
          <p:cNvSpPr txBox="1">
            <a:spLocks noGrp="1" noRot="1" noMove="1" noResize="1" noEditPoints="1" noAdjustHandles="1" noChangeArrowheads="1" noChangeShapeType="1"/>
          </p:cNvSpPr>
          <p:nvPr/>
        </p:nvSpPr>
        <p:spPr>
          <a:xfrm rot="16200000">
            <a:off x="10204428" y="1425354"/>
            <a:ext cx="2787895" cy="584775"/>
          </a:xfrm>
          <a:prstGeom prst="rect">
            <a:avLst/>
          </a:prstGeom>
          <a:noFill/>
        </p:spPr>
        <p:txBody>
          <a:bodyPr wrap="square" rtlCol="0">
            <a:spAutoFit/>
          </a:bodyPr>
          <a:lstStyle/>
          <a:p>
            <a:r>
              <a:rPr lang="en-GB" sz="3200" b="1">
                <a:solidFill>
                  <a:srgbClr val="FF0000"/>
                </a:solidFill>
                <a:latin typeface="HelveticaNeueLT Pro 55 Roman" panose="020B0604020202020204"/>
              </a:rPr>
              <a:t>Information</a:t>
            </a:r>
          </a:p>
        </p:txBody>
      </p:sp>
      <p:pic>
        <p:nvPicPr>
          <p:cNvPr id="6" name="Picture 5">
            <a:extLst>
              <a:ext uri="{FF2B5EF4-FFF2-40B4-BE49-F238E27FC236}">
                <a16:creationId xmlns:a16="http://schemas.microsoft.com/office/drawing/2014/main" id="{8FD217A2-7984-93C3-6348-C44850FF1AC7}"/>
              </a:ext>
            </a:extLst>
          </p:cNvPr>
          <p:cNvPicPr>
            <a:picLocks noGrp="1" noRot="1" noChangeAspect="1" noMove="1" noResize="1" noEditPoints="1" noAdjustHandles="1" noChangeArrowheads="1" noChangeShapeType="1" noCrop="1"/>
          </p:cNvPicPr>
          <p:nvPr/>
        </p:nvPicPr>
        <p:blipFill>
          <a:blip r:embed="rId3"/>
          <a:stretch>
            <a:fillRect/>
          </a:stretch>
        </p:blipFill>
        <p:spPr>
          <a:xfrm>
            <a:off x="1154816" y="2095971"/>
            <a:ext cx="6624638" cy="3548595"/>
          </a:xfrm>
          <a:prstGeom prst="rect">
            <a:avLst/>
          </a:prstGeom>
        </p:spPr>
      </p:pic>
      <p:pic>
        <p:nvPicPr>
          <p:cNvPr id="9" name="Picture 8">
            <a:extLst>
              <a:ext uri="{FF2B5EF4-FFF2-40B4-BE49-F238E27FC236}">
                <a16:creationId xmlns:a16="http://schemas.microsoft.com/office/drawing/2014/main" id="{78A1321F-8675-98B2-D5E2-2263ED48D96E}"/>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val="0"/>
              </a:ext>
            </a:extLst>
          </a:blip>
          <a:stretch>
            <a:fillRect/>
          </a:stretch>
        </p:blipFill>
        <p:spPr>
          <a:xfrm>
            <a:off x="8207885" y="2420626"/>
            <a:ext cx="2428688" cy="2428688"/>
          </a:xfrm>
          <a:prstGeom prst="rect">
            <a:avLst/>
          </a:prstGeom>
        </p:spPr>
      </p:pic>
      <p:sp>
        <p:nvSpPr>
          <p:cNvPr id="12" name="TextBox 11">
            <a:extLst>
              <a:ext uri="{FF2B5EF4-FFF2-40B4-BE49-F238E27FC236}">
                <a16:creationId xmlns:a16="http://schemas.microsoft.com/office/drawing/2014/main" id="{F2D8228B-5EF8-E3AB-91B9-C07B5C1F2520}"/>
              </a:ext>
            </a:extLst>
          </p:cNvPr>
          <p:cNvSpPr txBox="1">
            <a:spLocks noGrp="1" noRot="1" noMove="1" noResize="1" noEditPoints="1" noAdjustHandles="1" noChangeArrowheads="1" noChangeShapeType="1"/>
          </p:cNvSpPr>
          <p:nvPr/>
        </p:nvSpPr>
        <p:spPr>
          <a:xfrm>
            <a:off x="8301292" y="4784874"/>
            <a:ext cx="2428688" cy="646331"/>
          </a:xfrm>
          <a:prstGeom prst="rect">
            <a:avLst/>
          </a:prstGeom>
          <a:noFill/>
        </p:spPr>
        <p:txBody>
          <a:bodyPr wrap="square">
            <a:spAutoFit/>
          </a:bodyPr>
          <a:lstStyle/>
          <a:p>
            <a:r>
              <a:rPr lang="en-GB">
                <a:latin typeface="Arial" panose="020B0604020202020204" pitchFamily="34" charset="0"/>
                <a:cs typeface="Arial" panose="020B0604020202020204" pitchFamily="34" charset="0"/>
              </a:rPr>
              <a:t>https://www.redcross.org.uk/get-help</a:t>
            </a:r>
          </a:p>
        </p:txBody>
      </p:sp>
    </p:spTree>
    <p:extLst>
      <p:ext uri="{BB962C8B-B14F-4D97-AF65-F5344CB8AC3E}">
        <p14:creationId xmlns:p14="http://schemas.microsoft.com/office/powerpoint/2010/main" val="2177735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E5A643B-12F9-C385-483A-38B9F5394A53}"/>
              </a:ext>
            </a:extLst>
          </p:cNvPr>
          <p:cNvSpPr txBox="1">
            <a:spLocks noGrp="1" noRot="1" noMove="1" noResize="1" noEditPoints="1" noAdjustHandles="1" noChangeArrowheads="1" noChangeShapeType="1"/>
          </p:cNvSpPr>
          <p:nvPr/>
        </p:nvSpPr>
        <p:spPr>
          <a:xfrm>
            <a:off x="424875" y="421311"/>
            <a:ext cx="10205704" cy="130175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4000" b="1">
                <a:latin typeface="HelveticaNeueLT Pro 55 Roman"/>
              </a:rPr>
              <a:t>Where to find more information</a:t>
            </a:r>
          </a:p>
        </p:txBody>
      </p:sp>
      <p:grpSp>
        <p:nvGrpSpPr>
          <p:cNvPr id="12" name="Group 11">
            <a:extLst>
              <a:ext uri="{FF2B5EF4-FFF2-40B4-BE49-F238E27FC236}">
                <a16:creationId xmlns:a16="http://schemas.microsoft.com/office/drawing/2014/main" id="{8318C08C-2EF4-2952-63C9-F9AB0E690C5D}"/>
              </a:ext>
            </a:extLst>
          </p:cNvPr>
          <p:cNvGrpSpPr>
            <a:grpSpLocks noGrp="1" noUngrp="1" noRot="1" noMove="1" noResize="1"/>
          </p:cNvGrpSpPr>
          <p:nvPr/>
        </p:nvGrpSpPr>
        <p:grpSpPr>
          <a:xfrm rot="317768">
            <a:off x="8419809" y="1152732"/>
            <a:ext cx="2210769" cy="4552535"/>
            <a:chOff x="8789134" y="1311443"/>
            <a:chExt cx="2210769" cy="4552535"/>
          </a:xfrm>
        </p:grpSpPr>
        <p:grpSp>
          <p:nvGrpSpPr>
            <p:cNvPr id="7" name="Group 6">
              <a:extLst>
                <a:ext uri="{FF2B5EF4-FFF2-40B4-BE49-F238E27FC236}">
                  <a16:creationId xmlns:a16="http://schemas.microsoft.com/office/drawing/2014/main" id="{B856D521-1118-DC71-C85A-ADCB93F053D1}"/>
                </a:ext>
              </a:extLst>
            </p:cNvPr>
            <p:cNvGrpSpPr>
              <a:grpSpLocks noGrp="1" noUngrp="1" noRot="1" noMove="1" noResize="1"/>
            </p:cNvGrpSpPr>
            <p:nvPr/>
          </p:nvGrpSpPr>
          <p:grpSpPr>
            <a:xfrm rot="21281583">
              <a:off x="8789134" y="1311443"/>
              <a:ext cx="2210769" cy="4552535"/>
              <a:chOff x="8688666" y="1339973"/>
              <a:chExt cx="2492048" cy="4442963"/>
            </a:xfrm>
            <a:effectLst>
              <a:outerShdw blurRad="50800" dist="38100" dir="2700000" algn="tl" rotWithShape="0">
                <a:prstClr val="black">
                  <a:alpha val="40000"/>
                </a:prstClr>
              </a:outerShdw>
            </a:effectLst>
          </p:grpSpPr>
          <p:sp>
            <p:nvSpPr>
              <p:cNvPr id="8" name="Rectangle 7">
                <a:extLst>
                  <a:ext uri="{FF2B5EF4-FFF2-40B4-BE49-F238E27FC236}">
                    <a16:creationId xmlns:a16="http://schemas.microsoft.com/office/drawing/2014/main" id="{6D63FC57-2163-E42C-B67E-4AF17BFE80FF}"/>
                  </a:ext>
                </a:extLst>
              </p:cNvPr>
              <p:cNvSpPr>
                <a:spLocks noGrp="1" noRot="1" noMove="1" noResize="1" noEditPoints="1" noAdjustHandles="1" noChangeArrowheads="1" noChangeShapeType="1"/>
              </p:cNvSpPr>
              <p:nvPr/>
            </p:nvSpPr>
            <p:spPr>
              <a:xfrm>
                <a:off x="8688666" y="1339973"/>
                <a:ext cx="2492048" cy="44429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8">
                <a:extLst>
                  <a:ext uri="{FF2B5EF4-FFF2-40B4-BE49-F238E27FC236}">
                    <a16:creationId xmlns:a16="http://schemas.microsoft.com/office/drawing/2014/main" id="{E6F8C8E8-9327-D54B-3120-F00CC850FCCB}"/>
                  </a:ext>
                </a:extLst>
              </p:cNvPr>
              <p:cNvSpPr txBox="1">
                <a:spLocks noGrp="1" noRot="1" noMove="1" noResize="1" noEditPoints="1" noAdjustHandles="1" noChangeArrowheads="1" noChangeShapeType="1"/>
              </p:cNvSpPr>
              <p:nvPr/>
            </p:nvSpPr>
            <p:spPr>
              <a:xfrm rot="21550318">
                <a:off x="8936926" y="1876655"/>
                <a:ext cx="1954192" cy="1133763"/>
              </a:xfrm>
              <a:prstGeom prst="rect">
                <a:avLst/>
              </a:prstGeom>
            </p:spPr>
            <p:txBody>
              <a:bodyPr vert="horz" lIns="91440" tIns="45720" rIns="91440" bIns="45720" rtlCol="0" anchor="t">
                <a:normAutofit/>
              </a:bodyPr>
              <a:lstStyle>
                <a:lvl1pPr marL="457200" indent="-457200" algn="l" defTabSz="914409" rtl="0" eaLnBrk="1" latinLnBrk="0" hangingPunct="1">
                  <a:lnSpc>
                    <a:spcPct val="90000"/>
                  </a:lnSpc>
                  <a:spcBef>
                    <a:spcPts val="1000"/>
                  </a:spcBef>
                  <a:buClr>
                    <a:srgbClr val="EE2A24"/>
                  </a:buClr>
                  <a:buFont typeface="Calibri" panose="020F0502020204030204" pitchFamily="34" charset="0"/>
                  <a:buChar char="-"/>
                  <a:defRPr sz="2800" kern="1200">
                    <a:solidFill>
                      <a:schemeClr val="tx1"/>
                    </a:solidFill>
                    <a:latin typeface="+mn-lt"/>
                    <a:ea typeface="+mn-ea"/>
                    <a:cs typeface="+mn-cs"/>
                  </a:defRPr>
                </a:lvl1pPr>
                <a:lvl2pPr marL="685807" indent="-228602" algn="l" defTabSz="914409" rtl="0" eaLnBrk="1" latinLnBrk="0" hangingPunct="1">
                  <a:lnSpc>
                    <a:spcPct val="90000"/>
                  </a:lnSpc>
                  <a:spcBef>
                    <a:spcPts val="499"/>
                  </a:spcBef>
                  <a:buClr>
                    <a:srgbClr val="EE2A24"/>
                  </a:buClr>
                  <a:buFont typeface="Calibri" panose="020F0502020204030204" pitchFamily="34" charset="0"/>
                  <a:buChar char="–"/>
                  <a:defRPr sz="2401" kern="1200">
                    <a:solidFill>
                      <a:schemeClr val="tx1"/>
                    </a:solidFill>
                    <a:latin typeface="+mn-lt"/>
                    <a:ea typeface="+mn-ea"/>
                    <a:cs typeface="+mn-cs"/>
                  </a:defRPr>
                </a:lvl2pPr>
                <a:lvl3pPr marL="1143013" indent="-228602" algn="l" defTabSz="914409" rtl="0" eaLnBrk="1" latinLnBrk="0" hangingPunct="1">
                  <a:lnSpc>
                    <a:spcPct val="90000"/>
                  </a:lnSpc>
                  <a:spcBef>
                    <a:spcPts val="499"/>
                  </a:spcBef>
                  <a:buClr>
                    <a:srgbClr val="EE2A24"/>
                  </a:buClr>
                  <a:buFont typeface="Calibri" panose="020F0502020204030204" pitchFamily="34" charset="0"/>
                  <a:buChar char="–"/>
                  <a:defRPr sz="2000" kern="1200">
                    <a:solidFill>
                      <a:schemeClr val="tx1"/>
                    </a:solidFill>
                    <a:latin typeface="+mn-lt"/>
                    <a:ea typeface="+mn-ea"/>
                    <a:cs typeface="+mn-cs"/>
                  </a:defRPr>
                </a:lvl3pPr>
                <a:lvl4pPr marL="1600217" indent="-228602" algn="l" defTabSz="914409" rtl="0" eaLnBrk="1" latinLnBrk="0" hangingPunct="1">
                  <a:lnSpc>
                    <a:spcPct val="90000"/>
                  </a:lnSpc>
                  <a:spcBef>
                    <a:spcPts val="499"/>
                  </a:spcBef>
                  <a:buClr>
                    <a:srgbClr val="EE2A24"/>
                  </a:buClr>
                  <a:buFont typeface="Calibri" panose="020F0502020204030204" pitchFamily="34" charset="0"/>
                  <a:buChar char="–"/>
                  <a:defRPr sz="1800" kern="1200">
                    <a:solidFill>
                      <a:schemeClr val="tx1"/>
                    </a:solidFill>
                    <a:latin typeface="+mn-lt"/>
                    <a:ea typeface="+mn-ea"/>
                    <a:cs typeface="+mn-cs"/>
                  </a:defRPr>
                </a:lvl4pPr>
                <a:lvl5pPr marL="2057422" indent="-228602" algn="l" defTabSz="914409" rtl="0" eaLnBrk="1" latinLnBrk="0" hangingPunct="1">
                  <a:lnSpc>
                    <a:spcPct val="90000"/>
                  </a:lnSpc>
                  <a:spcBef>
                    <a:spcPts val="499"/>
                  </a:spcBef>
                  <a:buClr>
                    <a:srgbClr val="EE2A24"/>
                  </a:buClr>
                  <a:buFont typeface="Calibri" panose="020F0502020204030204" pitchFamily="34" charset="0"/>
                  <a:buChar char="–"/>
                  <a:defRPr sz="1800" kern="1200">
                    <a:solidFill>
                      <a:schemeClr val="tx1"/>
                    </a:solidFill>
                    <a:latin typeface="+mn-lt"/>
                    <a:ea typeface="+mn-ea"/>
                    <a:cs typeface="+mn-cs"/>
                  </a:defRPr>
                </a:lvl5pPr>
                <a:lvl6pPr marL="2514626" indent="-228602" algn="l" defTabSz="91440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831" indent="-228602" algn="l" defTabSz="91440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9036" indent="-228602" algn="l" defTabSz="91440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6242" indent="-228602" algn="l" defTabSz="91440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GB" sz="1800">
                    <a:latin typeface="HelveticaNeueLT Pro 55 Roman" panose="020B0604020202020204" pitchFamily="34" charset="0"/>
                  </a:rPr>
                  <a:t>Try the WWF carbon footprint calculator.</a:t>
                </a:r>
                <a:endParaRPr lang="en-GB" sz="1800"/>
              </a:p>
            </p:txBody>
          </p:sp>
        </p:grpSp>
        <p:sp>
          <p:nvSpPr>
            <p:cNvPr id="10" name="TextBox 9">
              <a:hlinkClick r:id="rId3"/>
              <a:extLst>
                <a:ext uri="{FF2B5EF4-FFF2-40B4-BE49-F238E27FC236}">
                  <a16:creationId xmlns:a16="http://schemas.microsoft.com/office/drawing/2014/main" id="{38685193-C2D3-218D-7134-CDE53062DEEE}"/>
                </a:ext>
              </a:extLst>
            </p:cNvPr>
            <p:cNvSpPr txBox="1">
              <a:spLocks noGrp="1" noRot="1" noMove="1" noResize="1" noEditPoints="1" noAdjustHandles="1" noChangeArrowheads="1" noChangeShapeType="1"/>
            </p:cNvSpPr>
            <p:nvPr/>
          </p:nvSpPr>
          <p:spPr>
            <a:xfrm rot="21282232">
              <a:off x="9293416" y="4730649"/>
              <a:ext cx="1641977" cy="523220"/>
            </a:xfrm>
            <a:prstGeom prst="rect">
              <a:avLst/>
            </a:prstGeom>
            <a:noFill/>
          </p:spPr>
          <p:txBody>
            <a:bodyPr wrap="square">
              <a:spAutoFit/>
            </a:bodyPr>
            <a:lstStyle/>
            <a:p>
              <a:r>
                <a:rPr lang="en-GB" sz="1400">
                  <a:latin typeface="Arial" panose="020B0604020202020204" pitchFamily="34" charset="0"/>
                  <a:cs typeface="Arial" panose="020B0604020202020204" pitchFamily="34" charset="0"/>
                </a:rPr>
                <a:t>https://footprint.wwf.org.uk/#/</a:t>
              </a:r>
            </a:p>
          </p:txBody>
        </p:sp>
        <p:pic>
          <p:nvPicPr>
            <p:cNvPr id="11" name="Picture 10" descr="Qr code&#10;&#10;Description automatically generated">
              <a:extLst>
                <a:ext uri="{FF2B5EF4-FFF2-40B4-BE49-F238E27FC236}">
                  <a16:creationId xmlns:a16="http://schemas.microsoft.com/office/drawing/2014/main" id="{9EE6F2CB-C601-6540-18E6-5187D1B9A0BD}"/>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val="0"/>
                </a:ext>
              </a:extLst>
            </a:blip>
            <a:stretch>
              <a:fillRect/>
            </a:stretch>
          </p:blipFill>
          <p:spPr>
            <a:xfrm rot="21217890">
              <a:off x="9098886" y="3106011"/>
              <a:ext cx="1591266" cy="1591266"/>
            </a:xfrm>
            <a:prstGeom prst="rect">
              <a:avLst/>
            </a:prstGeom>
          </p:spPr>
        </p:pic>
      </p:grpSp>
      <p:sp>
        <p:nvSpPr>
          <p:cNvPr id="13" name="Rectangle 12">
            <a:extLst>
              <a:ext uri="{FF2B5EF4-FFF2-40B4-BE49-F238E27FC236}">
                <a16:creationId xmlns:a16="http://schemas.microsoft.com/office/drawing/2014/main" id="{EF227D2B-2E01-F9C5-5987-AC2AA9DAF920}"/>
              </a:ext>
            </a:extLst>
          </p:cNvPr>
          <p:cNvSpPr>
            <a:spLocks noGrp="1" noRot="1" noMove="1" noResize="1" noEditPoints="1" noAdjustHandles="1" noChangeArrowheads="1" noChangeShapeType="1"/>
          </p:cNvSpPr>
          <p:nvPr/>
        </p:nvSpPr>
        <p:spPr>
          <a:xfrm rot="20602341">
            <a:off x="8209789" y="1022753"/>
            <a:ext cx="1305567" cy="259539"/>
          </a:xfrm>
          <a:prstGeom prst="rect">
            <a:avLst/>
          </a:prstGeom>
          <a:solidFill>
            <a:srgbClr val="EE2A2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B306774-9C2E-BE6A-414A-3F79F6EE300C}"/>
              </a:ext>
            </a:extLst>
          </p:cNvPr>
          <p:cNvSpPr>
            <a:spLocks noGrp="1" noRot="1" noMove="1" noResize="1" noEditPoints="1" noAdjustHandles="1" noChangeArrowheads="1" noChangeShapeType="1"/>
          </p:cNvSpPr>
          <p:nvPr/>
        </p:nvSpPr>
        <p:spPr>
          <a:xfrm rot="21075076">
            <a:off x="9100588" y="5544675"/>
            <a:ext cx="1305567" cy="219262"/>
          </a:xfrm>
          <a:prstGeom prst="rect">
            <a:avLst/>
          </a:prstGeom>
          <a:solidFill>
            <a:srgbClr val="EE2A2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C525115-D4AD-97FE-12DE-19A30751C180}"/>
              </a:ext>
            </a:extLst>
          </p:cNvPr>
          <p:cNvSpPr>
            <a:spLocks noGrp="1" noRot="1" noMove="1" noResize="1" noEditPoints="1" noAdjustHandles="1" noChangeArrowheads="1" noChangeShapeType="1"/>
          </p:cNvSpPr>
          <p:nvPr/>
        </p:nvSpPr>
        <p:spPr>
          <a:xfrm>
            <a:off x="973600" y="1259337"/>
            <a:ext cx="6743836" cy="1301752"/>
          </a:xfrm>
          <a:prstGeom prst="rect">
            <a:avLst/>
          </a:prstGeom>
          <a:solidFill>
            <a:srgbClr val="D223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6106484-05AA-10E6-D15D-E9217C7BC300}"/>
              </a:ext>
            </a:extLst>
          </p:cNvPr>
          <p:cNvSpPr txBox="1">
            <a:spLocks noGrp="1" noRot="1" noMove="1" noResize="1" noEditPoints="1" noAdjustHandles="1" noChangeArrowheads="1" noChangeShapeType="1"/>
          </p:cNvSpPr>
          <p:nvPr/>
        </p:nvSpPr>
        <p:spPr>
          <a:xfrm>
            <a:off x="1115450" y="1360682"/>
            <a:ext cx="4040750" cy="923330"/>
          </a:xfrm>
          <a:prstGeom prst="rect">
            <a:avLst/>
          </a:prstGeom>
          <a:noFill/>
        </p:spPr>
        <p:txBody>
          <a:bodyPr wrap="square">
            <a:spAutoFit/>
          </a:bodyPr>
          <a:lstStyle/>
          <a:p>
            <a:pPr marL="0" indent="0">
              <a:buNone/>
            </a:pPr>
            <a:r>
              <a:rPr lang="en-GB" sz="1800">
                <a:solidFill>
                  <a:schemeClr val="bg1"/>
                </a:solidFill>
                <a:latin typeface="HelveticaNeueLT Pro 55 Roman" panose="020B0604020202020204" pitchFamily="34" charset="0"/>
              </a:rPr>
              <a:t>The World Wildlife Fund are working to protect our world and build a sustainable future. Visit their website:</a:t>
            </a:r>
          </a:p>
        </p:txBody>
      </p:sp>
      <p:pic>
        <p:nvPicPr>
          <p:cNvPr id="28" name="Picture 27">
            <a:hlinkClick r:id="rId5"/>
            <a:extLst>
              <a:ext uri="{FF2B5EF4-FFF2-40B4-BE49-F238E27FC236}">
                <a16:creationId xmlns:a16="http://schemas.microsoft.com/office/drawing/2014/main" id="{10C08AF4-D43B-2770-DA8D-212FA1A97A11}"/>
              </a:ext>
            </a:extLst>
          </p:cNvPr>
          <p:cNvPicPr>
            <a:picLocks noGrp="1" noRot="1" noChangeAspect="1" noMove="1" noResize="1" noEditPoints="1" noAdjustHandles="1" noChangeArrowheads="1" noChangeShapeType="1" noCrop="1"/>
          </p:cNvPicPr>
          <p:nvPr/>
        </p:nvPicPr>
        <p:blipFill rotWithShape="1">
          <a:blip r:embed="rId6"/>
          <a:srcRect r="996"/>
          <a:stretch/>
        </p:blipFill>
        <p:spPr>
          <a:xfrm>
            <a:off x="973600" y="2863101"/>
            <a:ext cx="6770801" cy="2886902"/>
          </a:xfrm>
          <a:prstGeom prst="rect">
            <a:avLst/>
          </a:prstGeom>
          <a:ln>
            <a:solidFill>
              <a:schemeClr val="bg1"/>
            </a:solidFill>
          </a:ln>
          <a:effectLst>
            <a:outerShdw blurRad="50800" dist="38100" dir="2700000" algn="tl" rotWithShape="0">
              <a:prstClr val="black">
                <a:alpha val="40000"/>
              </a:prstClr>
            </a:outerShdw>
          </a:effectLst>
        </p:spPr>
      </p:pic>
      <p:pic>
        <p:nvPicPr>
          <p:cNvPr id="18" name="Picture 17" descr="Qr code&#10;&#10;Description automatically generated">
            <a:extLst>
              <a:ext uri="{FF2B5EF4-FFF2-40B4-BE49-F238E27FC236}">
                <a16:creationId xmlns:a16="http://schemas.microsoft.com/office/drawing/2014/main" id="{5177A9DF-3D45-A460-C5C6-9BF8E2D52537}"/>
              </a:ext>
            </a:extLst>
          </p:cNvPr>
          <p:cNvPicPr>
            <a:picLocks noGrp="1" noRot="1" noChangeAspec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val="0"/>
              </a:ext>
            </a:extLst>
          </a:blip>
          <a:stretch>
            <a:fillRect/>
          </a:stretch>
        </p:blipFill>
        <p:spPr>
          <a:xfrm>
            <a:off x="5298050" y="1417559"/>
            <a:ext cx="981217" cy="981217"/>
          </a:xfrm>
          <a:prstGeom prst="rect">
            <a:avLst/>
          </a:prstGeom>
        </p:spPr>
      </p:pic>
      <p:sp>
        <p:nvSpPr>
          <p:cNvPr id="19" name="TextBox 18">
            <a:hlinkClick r:id="rId8"/>
            <a:extLst>
              <a:ext uri="{FF2B5EF4-FFF2-40B4-BE49-F238E27FC236}">
                <a16:creationId xmlns:a16="http://schemas.microsoft.com/office/drawing/2014/main" id="{D4BA0679-762E-53E6-A59D-E67335CA7541}"/>
              </a:ext>
            </a:extLst>
          </p:cNvPr>
          <p:cNvSpPr txBox="1">
            <a:spLocks noGrp="1" noRot="1" noMove="1" noResize="1" noEditPoints="1" noAdjustHandles="1" noChangeArrowheads="1" noChangeShapeType="1"/>
          </p:cNvSpPr>
          <p:nvPr/>
        </p:nvSpPr>
        <p:spPr>
          <a:xfrm>
            <a:off x="6370063" y="1480317"/>
            <a:ext cx="1110237" cy="954107"/>
          </a:xfrm>
          <a:prstGeom prst="rect">
            <a:avLst/>
          </a:prstGeom>
          <a:noFill/>
        </p:spPr>
        <p:txBody>
          <a:bodyPr wrap="square">
            <a:spAutoFit/>
          </a:bodyPr>
          <a:lstStyle/>
          <a:p>
            <a:r>
              <a:rPr lang="en-GB" sz="1400">
                <a:solidFill>
                  <a:schemeClr val="bg1"/>
                </a:solidFill>
                <a:latin typeface="Arial" panose="020B0604020202020204" pitchFamily="34" charset="0"/>
                <a:cs typeface="Arial" panose="020B0604020202020204" pitchFamily="34" charset="0"/>
              </a:rPr>
              <a:t>https://www.wwf.org.uk/what-we-do</a:t>
            </a:r>
          </a:p>
        </p:txBody>
      </p:sp>
      <p:sp>
        <p:nvSpPr>
          <p:cNvPr id="21" name="Rectangle 20">
            <a:extLst>
              <a:ext uri="{FF2B5EF4-FFF2-40B4-BE49-F238E27FC236}">
                <a16:creationId xmlns:a16="http://schemas.microsoft.com/office/drawing/2014/main" id="{17DFF988-A819-E5F9-EB02-B4FE35C8E25A}"/>
              </a:ext>
            </a:extLst>
          </p:cNvPr>
          <p:cNvSpPr>
            <a:spLocks noGrp="1" noRot="1" noMove="1" noResize="1" noEditPoints="1" noAdjustHandles="1" noChangeArrowheads="1" noChangeShapeType="1"/>
          </p:cNvSpPr>
          <p:nvPr/>
        </p:nvSpPr>
        <p:spPr>
          <a:xfrm rot="20018882">
            <a:off x="7050410" y="5527191"/>
            <a:ext cx="970708" cy="254230"/>
          </a:xfrm>
          <a:prstGeom prst="rect">
            <a:avLst/>
          </a:prstGeom>
          <a:solidFill>
            <a:srgbClr val="EE2A24">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6D8A849-8CE5-B378-E3AA-2D0C2E6E5678}"/>
              </a:ext>
            </a:extLst>
          </p:cNvPr>
          <p:cNvSpPr>
            <a:spLocks noGrp="1" noRot="1" noMove="1" noResize="1" noEditPoints="1" noAdjustHandles="1" noChangeArrowheads="1" noChangeShapeType="1"/>
          </p:cNvSpPr>
          <p:nvPr/>
        </p:nvSpPr>
        <p:spPr>
          <a:xfrm rot="21044348">
            <a:off x="705958" y="2699612"/>
            <a:ext cx="892968" cy="259539"/>
          </a:xfrm>
          <a:prstGeom prst="rect">
            <a:avLst/>
          </a:prstGeom>
          <a:solidFill>
            <a:srgbClr val="EE2A24">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6F92F44-6573-D274-971A-32E641D99C53}"/>
              </a:ext>
            </a:extLst>
          </p:cNvPr>
          <p:cNvSpPr>
            <a:spLocks noGrp="1" noRot="1" noMove="1" noResize="1" noEditPoints="1" noAdjustHandles="1" noChangeArrowheads="1" noChangeShapeType="1"/>
          </p:cNvSpPr>
          <p:nvPr/>
        </p:nvSpPr>
        <p:spPr>
          <a:xfrm rot="2170306">
            <a:off x="7237559" y="1346575"/>
            <a:ext cx="799097" cy="228600"/>
          </a:xfrm>
          <a:prstGeom prst="rect">
            <a:avLst/>
          </a:prstGeom>
          <a:solidFill>
            <a:schemeClr val="bg1">
              <a:lumMod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288D7FDB-4820-8F6C-95C2-4460A01A810A}"/>
              </a:ext>
            </a:extLst>
          </p:cNvPr>
          <p:cNvSpPr>
            <a:spLocks noGrp="1" noRot="1" noMove="1" noResize="1" noEditPoints="1" noAdjustHandles="1" noChangeArrowheads="1" noChangeShapeType="1"/>
          </p:cNvSpPr>
          <p:nvPr/>
        </p:nvSpPr>
        <p:spPr>
          <a:xfrm rot="18112991">
            <a:off x="629479" y="1386456"/>
            <a:ext cx="799097" cy="228600"/>
          </a:xfrm>
          <a:prstGeom prst="rect">
            <a:avLst/>
          </a:prstGeom>
          <a:solidFill>
            <a:schemeClr val="bg1">
              <a:lumMod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AB3C4505-263B-9B99-14F4-C6BBDC0C82E9}"/>
              </a:ext>
            </a:extLst>
          </p:cNvPr>
          <p:cNvSpPr txBox="1">
            <a:spLocks noGrp="1" noRot="1" noMove="1" noResize="1" noEditPoints="1" noAdjustHandles="1" noChangeArrowheads="1" noChangeShapeType="1"/>
          </p:cNvSpPr>
          <p:nvPr/>
        </p:nvSpPr>
        <p:spPr>
          <a:xfrm rot="16200000">
            <a:off x="10371543" y="1258241"/>
            <a:ext cx="2453666" cy="584775"/>
          </a:xfrm>
          <a:prstGeom prst="rect">
            <a:avLst/>
          </a:prstGeom>
          <a:noFill/>
        </p:spPr>
        <p:txBody>
          <a:bodyPr wrap="square" rtlCol="0">
            <a:spAutoFit/>
          </a:bodyPr>
          <a:lstStyle/>
          <a:p>
            <a:r>
              <a:rPr lang="en-GB" sz="3200" b="1">
                <a:solidFill>
                  <a:srgbClr val="FF0000"/>
                </a:solidFill>
                <a:latin typeface="HelveticaNeueLT Pro 55 Roman" panose="020B0604020202020204"/>
              </a:rPr>
              <a:t>Resources</a:t>
            </a:r>
          </a:p>
        </p:txBody>
      </p:sp>
    </p:spTree>
    <p:extLst>
      <p:ext uri="{BB962C8B-B14F-4D97-AF65-F5344CB8AC3E}">
        <p14:creationId xmlns:p14="http://schemas.microsoft.com/office/powerpoint/2010/main" val="3380443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5F89-F245-71E3-CC44-93E48DAE3E17}"/>
              </a:ext>
            </a:extLst>
          </p:cNvPr>
          <p:cNvSpPr>
            <a:spLocks noGrp="1" noRot="1" noMove="1" noResize="1" noEditPoints="1" noAdjustHandles="1" noChangeArrowheads="1" noChangeShapeType="1"/>
          </p:cNvSpPr>
          <p:nvPr>
            <p:ph type="title" idx="4294967295"/>
          </p:nvPr>
        </p:nvSpPr>
        <p:spPr>
          <a:xfrm>
            <a:off x="838202" y="-1325563"/>
            <a:ext cx="10371371" cy="1325563"/>
          </a:xfrm>
        </p:spPr>
        <p:txBody>
          <a:bodyPr vert="horz" lIns="91440" tIns="45720" rIns="91440" bIns="45720" rtlCol="0" anchor="b">
            <a:normAutofit/>
          </a:bodyPr>
          <a:lstStyle/>
          <a:p>
            <a:r>
              <a:rPr lang="en-GB" dirty="0"/>
              <a:t>Screen saver</a:t>
            </a:r>
          </a:p>
        </p:txBody>
      </p:sp>
      <p:pic>
        <p:nvPicPr>
          <p:cNvPr id="3" name="Picture 2" descr="A collage of people's faces. An illustration of a grey cloud with lightening flashing and the words 'Weather Together'.">
            <a:extLst>
              <a:ext uri="{FF2B5EF4-FFF2-40B4-BE49-F238E27FC236}">
                <a16:creationId xmlns:a16="http://schemas.microsoft.com/office/drawing/2014/main" id="{2892C79C-A310-000C-C7D3-B64CCCEA4D1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 y="-1340"/>
            <a:ext cx="12189618" cy="6859340"/>
          </a:xfrm>
          <a:prstGeom prst="rect">
            <a:avLst/>
          </a:prstGeom>
        </p:spPr>
      </p:pic>
    </p:spTree>
    <p:extLst>
      <p:ext uri="{BB962C8B-B14F-4D97-AF65-F5344CB8AC3E}">
        <p14:creationId xmlns:p14="http://schemas.microsoft.com/office/powerpoint/2010/main" val="2895140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E560C86-5296-EF95-B0E1-58FFE658A1CB}"/>
              </a:ext>
            </a:extLst>
          </p:cNvPr>
          <p:cNvSpPr>
            <a:spLocks noGrp="1" noRot="1" noMove="1" noResize="1" noEditPoints="1" noAdjustHandles="1" noChangeArrowheads="1" noChangeShapeType="1"/>
          </p:cNvSpPr>
          <p:nvPr/>
        </p:nvSpPr>
        <p:spPr>
          <a:xfrm rot="5400000">
            <a:off x="3502117" y="2187186"/>
            <a:ext cx="4310147" cy="2437832"/>
          </a:xfrm>
          <a:prstGeom prst="rect">
            <a:avLst/>
          </a:prstGeom>
          <a:solidFill>
            <a:srgbClr val="EE2A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C8FB345-EAAE-7DF4-BF42-DB055BBD43EA}"/>
              </a:ext>
            </a:extLst>
          </p:cNvPr>
          <p:cNvSpPr>
            <a:spLocks noGrp="1" noRot="1" noMove="1" noResize="1" noEditPoints="1" noAdjustHandles="1" noChangeArrowheads="1" noChangeShapeType="1"/>
          </p:cNvSpPr>
          <p:nvPr/>
        </p:nvSpPr>
        <p:spPr>
          <a:xfrm rot="5400000">
            <a:off x="7131300" y="2187187"/>
            <a:ext cx="4310149" cy="2437832"/>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0C2721-A3D2-4500-EAF4-7E5351E294EE}"/>
              </a:ext>
            </a:extLst>
          </p:cNvPr>
          <p:cNvSpPr>
            <a:spLocks noGrp="1" noRot="1" noMove="1" noResize="1" noEditPoints="1" noAdjustHandles="1" noChangeArrowheads="1" noChangeShapeType="1"/>
          </p:cNvSpPr>
          <p:nvPr>
            <p:ph type="title"/>
          </p:nvPr>
        </p:nvSpPr>
        <p:spPr>
          <a:xfrm>
            <a:off x="518321" y="119279"/>
            <a:ext cx="10205704" cy="1301751"/>
          </a:xfrm>
        </p:spPr>
        <p:txBody>
          <a:bodyPr>
            <a:normAutofit/>
          </a:bodyPr>
          <a:lstStyle/>
          <a:p>
            <a:r>
              <a:rPr lang="en-GB" sz="4000" b="1">
                <a:latin typeface="HelveticaNeueLT Pro 55 Roman"/>
              </a:rPr>
              <a:t>Where to find hopeful stories</a:t>
            </a:r>
          </a:p>
        </p:txBody>
      </p:sp>
      <p:sp>
        <p:nvSpPr>
          <p:cNvPr id="25" name="Rectangle 24">
            <a:extLst>
              <a:ext uri="{FF2B5EF4-FFF2-40B4-BE49-F238E27FC236}">
                <a16:creationId xmlns:a16="http://schemas.microsoft.com/office/drawing/2014/main" id="{948EC87D-3022-B730-5E5B-0908CB129458}"/>
              </a:ext>
            </a:extLst>
          </p:cNvPr>
          <p:cNvSpPr>
            <a:spLocks noGrp="1" noRot="1" noMove="1" noResize="1" noEditPoints="1" noAdjustHandles="1" noChangeArrowheads="1" noChangeShapeType="1"/>
          </p:cNvSpPr>
          <p:nvPr/>
        </p:nvSpPr>
        <p:spPr>
          <a:xfrm>
            <a:off x="835832" y="1347110"/>
            <a:ext cx="2270584" cy="41637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a:solidFill>
                  <a:schemeClr val="tx1"/>
                </a:solidFill>
                <a:latin typeface="HelveticaNeueLT Pro 55 Roman" panose="020B0604020202020204" pitchFamily="34" charset="0"/>
              </a:rPr>
              <a:t>Climate change can be upsetting. The sad effects can be seen globally.</a:t>
            </a:r>
          </a:p>
          <a:p>
            <a:pPr marL="0" indent="0">
              <a:buNone/>
            </a:pPr>
            <a:endParaRPr lang="en-GB" b="1">
              <a:solidFill>
                <a:schemeClr val="tx1"/>
              </a:solidFill>
              <a:latin typeface="HelveticaNeueLT Pro 55 Roman" panose="020B0604020202020204" pitchFamily="34" charset="0"/>
            </a:endParaRPr>
          </a:p>
          <a:p>
            <a:pPr marL="0" indent="0">
              <a:buNone/>
            </a:pPr>
            <a:r>
              <a:rPr lang="en-GB" b="1">
                <a:solidFill>
                  <a:schemeClr val="tx1"/>
                </a:solidFill>
                <a:latin typeface="HelveticaNeueLT Pro 55 Roman" panose="020B0604020202020204" pitchFamily="34" charset="0"/>
              </a:rPr>
              <a:t>Conservation Optimism </a:t>
            </a:r>
            <a:r>
              <a:rPr lang="en-GB">
                <a:solidFill>
                  <a:schemeClr val="tx1"/>
                </a:solidFill>
                <a:latin typeface="HelveticaNeueLT Pro 55 Roman" panose="020B0604020202020204" pitchFamily="34" charset="0"/>
              </a:rPr>
              <a:t>believe it is important to find stories of hope because we need to learn from these to build a sustainable future.</a:t>
            </a:r>
          </a:p>
        </p:txBody>
      </p:sp>
      <p:sp>
        <p:nvSpPr>
          <p:cNvPr id="13" name="Rectangle 12">
            <a:extLst>
              <a:ext uri="{FF2B5EF4-FFF2-40B4-BE49-F238E27FC236}">
                <a16:creationId xmlns:a16="http://schemas.microsoft.com/office/drawing/2014/main" id="{62288D96-B73D-159B-B6BC-741116977A01}"/>
              </a:ext>
            </a:extLst>
          </p:cNvPr>
          <p:cNvSpPr>
            <a:spLocks noGrp="1" noRot="1" noMove="1" noResize="1" noEditPoints="1" noAdjustHandles="1" noChangeArrowheads="1" noChangeShapeType="1"/>
          </p:cNvSpPr>
          <p:nvPr/>
        </p:nvSpPr>
        <p:spPr>
          <a:xfrm rot="19108742">
            <a:off x="7763224" y="1074418"/>
            <a:ext cx="799097" cy="228600"/>
          </a:xfrm>
          <a:prstGeom prst="rect">
            <a:avLst/>
          </a:prstGeom>
          <a:solidFill>
            <a:srgbClr val="EE2A24">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0E46282-419D-CA35-7C57-05A57731C0B1}"/>
              </a:ext>
            </a:extLst>
          </p:cNvPr>
          <p:cNvSpPr>
            <a:spLocks noGrp="1" noRot="1" noMove="1" noResize="1" noEditPoints="1" noAdjustHandles="1" noChangeArrowheads="1" noChangeShapeType="1"/>
          </p:cNvSpPr>
          <p:nvPr/>
        </p:nvSpPr>
        <p:spPr>
          <a:xfrm rot="21347118">
            <a:off x="8263328" y="5479207"/>
            <a:ext cx="1792489" cy="259539"/>
          </a:xfrm>
          <a:prstGeom prst="rect">
            <a:avLst/>
          </a:prstGeom>
          <a:solidFill>
            <a:srgbClr val="EE2A24">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A387190-F4C9-9547-402B-A60177B48BCF}"/>
              </a:ext>
            </a:extLst>
          </p:cNvPr>
          <p:cNvSpPr>
            <a:spLocks noGrp="1" noRot="1" noMove="1" noResize="1" noEditPoints="1" noAdjustHandles="1" noChangeArrowheads="1" noChangeShapeType="1"/>
          </p:cNvSpPr>
          <p:nvPr/>
        </p:nvSpPr>
        <p:spPr>
          <a:xfrm rot="2949260">
            <a:off x="9887494" y="1101731"/>
            <a:ext cx="892968" cy="259539"/>
          </a:xfrm>
          <a:prstGeom prst="rect">
            <a:avLst/>
          </a:prstGeom>
          <a:solidFill>
            <a:srgbClr val="EE2A24">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C07868C-CC0F-05CB-68D1-633EBA787035}"/>
              </a:ext>
            </a:extLst>
          </p:cNvPr>
          <p:cNvSpPr>
            <a:spLocks noGrp="1" noRot="1" noMove="1" noResize="1" noEditPoints="1" noAdjustHandles="1" noChangeArrowheads="1" noChangeShapeType="1"/>
          </p:cNvSpPr>
          <p:nvPr/>
        </p:nvSpPr>
        <p:spPr>
          <a:xfrm rot="19108742">
            <a:off x="4037039" y="1258220"/>
            <a:ext cx="799097" cy="228600"/>
          </a:xfrm>
          <a:prstGeom prst="rect">
            <a:avLst/>
          </a:prstGeom>
          <a:solidFill>
            <a:schemeClr val="bg1">
              <a:lumMod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FF14292B-BF0A-A3CA-C937-B462B7F68FC0}"/>
              </a:ext>
            </a:extLst>
          </p:cNvPr>
          <p:cNvSpPr>
            <a:spLocks noGrp="1" noRot="1" noMove="1" noResize="1" noEditPoints="1" noAdjustHandles="1" noChangeArrowheads="1" noChangeShapeType="1"/>
          </p:cNvSpPr>
          <p:nvPr/>
        </p:nvSpPr>
        <p:spPr>
          <a:xfrm rot="2170306">
            <a:off x="6396105" y="1286334"/>
            <a:ext cx="799097" cy="228600"/>
          </a:xfrm>
          <a:prstGeom prst="rect">
            <a:avLst/>
          </a:prstGeom>
          <a:solidFill>
            <a:schemeClr val="bg1">
              <a:lumMod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E86B90D6-5788-E197-A604-1ECC70282FF7}"/>
              </a:ext>
            </a:extLst>
          </p:cNvPr>
          <p:cNvSpPr>
            <a:spLocks noGrp="1" noRot="1" noMove="1" noResize="1" noEditPoints="1" noAdjustHandles="1" noChangeArrowheads="1" noChangeShapeType="1"/>
          </p:cNvSpPr>
          <p:nvPr/>
        </p:nvSpPr>
        <p:spPr>
          <a:xfrm rot="19355945">
            <a:off x="19152" y="1452739"/>
            <a:ext cx="1305567" cy="195777"/>
          </a:xfrm>
          <a:prstGeom prst="rect">
            <a:avLst/>
          </a:prstGeom>
          <a:solidFill>
            <a:srgbClr val="EE2A2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91226737-2C8D-3D44-E782-0B99EE43D2DE}"/>
              </a:ext>
            </a:extLst>
          </p:cNvPr>
          <p:cNvSpPr>
            <a:spLocks noGrp="1" noRot="1" noMove="1" noResize="1" noEditPoints="1" noAdjustHandles="1" noChangeArrowheads="1" noChangeShapeType="1"/>
          </p:cNvSpPr>
          <p:nvPr/>
        </p:nvSpPr>
        <p:spPr>
          <a:xfrm rot="21075076">
            <a:off x="2138150" y="5304058"/>
            <a:ext cx="1305567" cy="219262"/>
          </a:xfrm>
          <a:prstGeom prst="rect">
            <a:avLst/>
          </a:prstGeom>
          <a:solidFill>
            <a:srgbClr val="EE2A2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CC279A25-BDFD-A9C0-A2FF-23A1CC9CFE5C}"/>
              </a:ext>
            </a:extLst>
          </p:cNvPr>
          <p:cNvSpPr txBox="1">
            <a:spLocks noGrp="1" noRot="1" noMove="1" noResize="1" noEditPoints="1" noAdjustHandles="1" noChangeArrowheads="1" noChangeShapeType="1"/>
          </p:cNvSpPr>
          <p:nvPr/>
        </p:nvSpPr>
        <p:spPr>
          <a:xfrm>
            <a:off x="4496500" y="1490236"/>
            <a:ext cx="2000250" cy="923330"/>
          </a:xfrm>
          <a:prstGeom prst="rect">
            <a:avLst/>
          </a:prstGeom>
          <a:noFill/>
        </p:spPr>
        <p:txBody>
          <a:bodyPr wrap="square">
            <a:spAutoFit/>
          </a:bodyPr>
          <a:lstStyle/>
          <a:p>
            <a:pPr marL="0" indent="0">
              <a:buNone/>
            </a:pPr>
            <a:r>
              <a:rPr lang="en-GB" sz="1800">
                <a:latin typeface="HelveticaNeueLT Pro 55 Roman" panose="020B0604020202020204" pitchFamily="34" charset="0"/>
              </a:rPr>
              <a:t>Follow them: </a:t>
            </a:r>
            <a:r>
              <a:rPr lang="en-GB" sz="1800">
                <a:effectLst/>
                <a:latin typeface="HelveticaNeueLT Pro 55 Roman" panose="020B0604020202020204" pitchFamily="34" charset="0"/>
                <a:ea typeface="Times New Roman" panose="02020603050405020304" pitchFamily="18" charset="0"/>
                <a:cs typeface="Calibri" panose="020F0502020204030204" pitchFamily="34" charset="0"/>
              </a:rPr>
              <a:t>@conservationoptimism</a:t>
            </a:r>
          </a:p>
        </p:txBody>
      </p:sp>
      <p:sp>
        <p:nvSpPr>
          <p:cNvPr id="20" name="Rectangle 19">
            <a:extLst>
              <a:ext uri="{FF2B5EF4-FFF2-40B4-BE49-F238E27FC236}">
                <a16:creationId xmlns:a16="http://schemas.microsoft.com/office/drawing/2014/main" id="{39D114F5-D6C1-11DF-4CF6-4F5CC3E04AB8}"/>
              </a:ext>
            </a:extLst>
          </p:cNvPr>
          <p:cNvSpPr>
            <a:spLocks noGrp="1" noRot="1" noMove="1" noResize="1" noEditPoints="1" noAdjustHandles="1" noChangeArrowheads="1" noChangeShapeType="1"/>
          </p:cNvSpPr>
          <p:nvPr/>
        </p:nvSpPr>
        <p:spPr>
          <a:xfrm>
            <a:off x="4561114" y="2413566"/>
            <a:ext cx="2205503" cy="3000123"/>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12BA5D59-C3B2-434C-1B9B-C03679FBA021}"/>
              </a:ext>
            </a:extLst>
          </p:cNvPr>
          <p:cNvPicPr>
            <a:picLocks noGrp="1" noRot="1" noChangeAspect="1" noMove="1" noResize="1" noEditPoints="1" noAdjustHandles="1" noChangeArrowheads="1" noChangeShapeType="1" noCrop="1"/>
          </p:cNvPicPr>
          <p:nvPr/>
        </p:nvPicPr>
        <p:blipFill rotWithShape="1">
          <a:blip r:embed="rId3"/>
          <a:srcRect r="-2526"/>
          <a:stretch/>
        </p:blipFill>
        <p:spPr>
          <a:xfrm>
            <a:off x="4776323" y="2642511"/>
            <a:ext cx="1775083" cy="2497127"/>
          </a:xfrm>
          <a:prstGeom prst="rect">
            <a:avLst/>
          </a:prstGeom>
        </p:spPr>
      </p:pic>
      <p:sp>
        <p:nvSpPr>
          <p:cNvPr id="31" name="TextBox 30">
            <a:extLst>
              <a:ext uri="{FF2B5EF4-FFF2-40B4-BE49-F238E27FC236}">
                <a16:creationId xmlns:a16="http://schemas.microsoft.com/office/drawing/2014/main" id="{F2838624-1A4F-BCAE-62A1-1FF48066AE80}"/>
              </a:ext>
            </a:extLst>
          </p:cNvPr>
          <p:cNvSpPr txBox="1">
            <a:spLocks noGrp="1" noRot="1" noMove="1" noResize="1" noEditPoints="1" noAdjustHandles="1" noChangeArrowheads="1" noChangeShapeType="1"/>
          </p:cNvSpPr>
          <p:nvPr/>
        </p:nvSpPr>
        <p:spPr>
          <a:xfrm>
            <a:off x="8256214" y="1396373"/>
            <a:ext cx="2167966" cy="1754326"/>
          </a:xfrm>
          <a:prstGeom prst="rect">
            <a:avLst/>
          </a:prstGeom>
          <a:noFill/>
        </p:spPr>
        <p:txBody>
          <a:bodyPr wrap="square">
            <a:spAutoFit/>
          </a:bodyPr>
          <a:lstStyle/>
          <a:p>
            <a:pPr marL="0" indent="0">
              <a:buNone/>
            </a:pPr>
            <a:r>
              <a:rPr lang="en-GB" sz="1800">
                <a:solidFill>
                  <a:schemeClr val="bg1"/>
                </a:solidFill>
                <a:latin typeface="HelveticaNeueLT Pro 55 Roman" panose="020B0604020202020204" pitchFamily="34" charset="0"/>
                <a:ea typeface="Times New Roman" panose="02020603050405020304" pitchFamily="18" charset="0"/>
                <a:cs typeface="Calibri" panose="020F0502020204030204" pitchFamily="34" charset="0"/>
              </a:rPr>
              <a:t>Listen to their podcast about eco-anxiety</a:t>
            </a:r>
            <a:r>
              <a:rPr lang="en-GB">
                <a:solidFill>
                  <a:schemeClr val="bg1"/>
                </a:solidFill>
                <a:latin typeface="HelveticaNeueLT Pro 55 Roman" panose="020B0604020202020204" pitchFamily="34" charset="0"/>
                <a:ea typeface="Times New Roman" panose="02020603050405020304" pitchFamily="18" charset="0"/>
                <a:cs typeface="Calibri" panose="020F0502020204030204" pitchFamily="34" charset="0"/>
              </a:rPr>
              <a:t> or read their advice for budding conservationists:</a:t>
            </a:r>
            <a:endParaRPr lang="en-GB" sz="1800">
              <a:solidFill>
                <a:schemeClr val="bg1"/>
              </a:solidFill>
              <a:latin typeface="HelveticaNeueLT Pro 55 Roman" panose="020B0604020202020204" pitchFamily="34" charset="0"/>
              <a:ea typeface="Times New Roman" panose="02020603050405020304" pitchFamily="18" charset="0"/>
              <a:cs typeface="Calibri" panose="020F0502020204030204" pitchFamily="34" charset="0"/>
            </a:endParaRPr>
          </a:p>
        </p:txBody>
      </p:sp>
      <p:sp>
        <p:nvSpPr>
          <p:cNvPr id="36" name="TextBox 35">
            <a:hlinkClick r:id="rId4"/>
            <a:extLst>
              <a:ext uri="{FF2B5EF4-FFF2-40B4-BE49-F238E27FC236}">
                <a16:creationId xmlns:a16="http://schemas.microsoft.com/office/drawing/2014/main" id="{FA75CE3E-F2BD-F27E-FA5D-401F2D9122EE}"/>
              </a:ext>
            </a:extLst>
          </p:cNvPr>
          <p:cNvSpPr txBox="1">
            <a:spLocks noGrp="1" noRot="1" noMove="1" noResize="1" noEditPoints="1" noAdjustHandles="1" noChangeArrowheads="1" noChangeShapeType="1"/>
          </p:cNvSpPr>
          <p:nvPr/>
        </p:nvSpPr>
        <p:spPr>
          <a:xfrm>
            <a:off x="8386973" y="4788542"/>
            <a:ext cx="1763504" cy="646331"/>
          </a:xfrm>
          <a:prstGeom prst="rect">
            <a:avLst/>
          </a:prstGeom>
          <a:noFill/>
        </p:spPr>
        <p:txBody>
          <a:bodyPr wrap="square">
            <a:spAutoFit/>
          </a:bodyPr>
          <a:lstStyle/>
          <a:p>
            <a:r>
              <a:rPr lang="en-GB" sz="1200">
                <a:solidFill>
                  <a:schemeClr val="bg1"/>
                </a:solidFill>
              </a:rPr>
              <a:t>https://conservationoptimism.org/portfolio-items/youth-resources/</a:t>
            </a:r>
          </a:p>
        </p:txBody>
      </p:sp>
      <p:sp>
        <p:nvSpPr>
          <p:cNvPr id="37" name="TextBox 36">
            <a:extLst>
              <a:ext uri="{FF2B5EF4-FFF2-40B4-BE49-F238E27FC236}">
                <a16:creationId xmlns:a16="http://schemas.microsoft.com/office/drawing/2014/main" id="{A3183F32-D249-EAB5-318E-EF90E80C5EF8}"/>
              </a:ext>
            </a:extLst>
          </p:cNvPr>
          <p:cNvSpPr txBox="1">
            <a:spLocks noGrp="1" noRot="1" noMove="1" noResize="1" noEditPoints="1" noAdjustHandles="1" noChangeArrowheads="1" noChangeShapeType="1"/>
          </p:cNvSpPr>
          <p:nvPr/>
        </p:nvSpPr>
        <p:spPr>
          <a:xfrm rot="16200000">
            <a:off x="9876882" y="1752900"/>
            <a:ext cx="3442987" cy="584775"/>
          </a:xfrm>
          <a:prstGeom prst="rect">
            <a:avLst/>
          </a:prstGeom>
          <a:noFill/>
        </p:spPr>
        <p:txBody>
          <a:bodyPr wrap="square" rtlCol="0">
            <a:spAutoFit/>
          </a:bodyPr>
          <a:lstStyle/>
          <a:p>
            <a:r>
              <a:rPr lang="en-GB" sz="3200" b="1">
                <a:solidFill>
                  <a:srgbClr val="FF0000"/>
                </a:solidFill>
                <a:latin typeface="HelveticaNeueLT Pro 55 Roman" panose="020B0604020202020204"/>
              </a:rPr>
              <a:t>Hopeful stories</a:t>
            </a:r>
          </a:p>
        </p:txBody>
      </p:sp>
      <p:pic>
        <p:nvPicPr>
          <p:cNvPr id="4" name="Picture 3" descr="Qr code&#10;&#10;Description automatically generated">
            <a:extLst>
              <a:ext uri="{FF2B5EF4-FFF2-40B4-BE49-F238E27FC236}">
                <a16:creationId xmlns:a16="http://schemas.microsoft.com/office/drawing/2014/main" id="{C7A0EC99-C712-4571-E8E1-3CDE03DDDABB}"/>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val="0"/>
              </a:ext>
            </a:extLst>
          </a:blip>
          <a:stretch>
            <a:fillRect/>
          </a:stretch>
        </p:blipFill>
        <p:spPr>
          <a:xfrm>
            <a:off x="8426071" y="3176998"/>
            <a:ext cx="1517728" cy="1517728"/>
          </a:xfrm>
          <a:prstGeom prst="rect">
            <a:avLst/>
          </a:prstGeom>
        </p:spPr>
      </p:pic>
    </p:spTree>
    <p:extLst>
      <p:ext uri="{BB962C8B-B14F-4D97-AF65-F5344CB8AC3E}">
        <p14:creationId xmlns:p14="http://schemas.microsoft.com/office/powerpoint/2010/main" val="605948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015D4-8924-4861-87A2-D779FDD89297}"/>
              </a:ext>
            </a:extLst>
          </p:cNvPr>
          <p:cNvSpPr>
            <a:spLocks noGrp="1" noRot="1" noMove="1" noResize="1" noEditPoints="1" noAdjustHandles="1" noChangeArrowheads="1" noChangeShapeType="1"/>
          </p:cNvSpPr>
          <p:nvPr>
            <p:ph type="title" idx="4294967295"/>
          </p:nvPr>
        </p:nvSpPr>
        <p:spPr>
          <a:xfrm>
            <a:off x="495358" y="559447"/>
            <a:ext cx="8342313" cy="644525"/>
          </a:xfrm>
        </p:spPr>
        <p:txBody>
          <a:bodyPr lIns="91440" tIns="45720" rIns="91440" bIns="45720" anchor="t">
            <a:normAutofit/>
          </a:bodyPr>
          <a:lstStyle/>
          <a:p>
            <a:r>
              <a:rPr lang="en-GB" sz="4000"/>
              <a:t>Sources of support</a:t>
            </a:r>
          </a:p>
        </p:txBody>
      </p:sp>
      <p:sp>
        <p:nvSpPr>
          <p:cNvPr id="6" name="Rectangle 5">
            <a:extLst>
              <a:ext uri="{FF2B5EF4-FFF2-40B4-BE49-F238E27FC236}">
                <a16:creationId xmlns:a16="http://schemas.microsoft.com/office/drawing/2014/main" id="{327CBAE3-B39B-42D6-B705-85E21DEABDE9}"/>
              </a:ext>
            </a:extLst>
          </p:cNvPr>
          <p:cNvSpPr>
            <a:spLocks noGrp="1" noRot="1" noMove="1" noResize="1" noEditPoints="1" noAdjustHandles="1" noChangeArrowheads="1" noChangeShapeType="1"/>
          </p:cNvSpPr>
          <p:nvPr/>
        </p:nvSpPr>
        <p:spPr>
          <a:xfrm>
            <a:off x="495358" y="1551563"/>
            <a:ext cx="3264363" cy="3508653"/>
          </a:xfrm>
          <a:prstGeom prst="rect">
            <a:avLst/>
          </a:prstGeom>
        </p:spPr>
        <p:txBody>
          <a:bodyPr wrap="square">
            <a:spAutoFit/>
          </a:bodyPr>
          <a:lstStyle/>
          <a:p>
            <a:r>
              <a:rPr lang="en-GB" sz="2400" b="1">
                <a:latin typeface="HelveticaNeueLT Pro 65 Md" panose="020B0604020202020204" pitchFamily="34" charset="0"/>
              </a:rPr>
              <a:t>Contact Childline</a:t>
            </a:r>
          </a:p>
          <a:p>
            <a:r>
              <a:rPr lang="en-GB">
                <a:latin typeface="HelveticaNeueLT Pro 45 Lt" panose="020B0403020202020204" pitchFamily="34" charset="0"/>
              </a:rPr>
              <a:t>You can contact Childline about anything. Whatever your worry, it's better out than in. They are here to support you.</a:t>
            </a:r>
          </a:p>
          <a:p>
            <a:endParaRPr lang="en-GB">
              <a:latin typeface="HelveticaNeueLT Pro 45 Lt" panose="020B0403020202020204" pitchFamily="34" charset="0"/>
            </a:endParaRPr>
          </a:p>
          <a:p>
            <a:r>
              <a:rPr lang="en-GB">
                <a:latin typeface="HelveticaNeueLT Pro 45 Lt" panose="020B0403020202020204" pitchFamily="34" charset="0"/>
              </a:rPr>
              <a:t>You can reach them by:</a:t>
            </a:r>
          </a:p>
          <a:p>
            <a:pPr marL="285750" indent="-285750">
              <a:buFont typeface="Arial" panose="020B0604020202020204" pitchFamily="34" charset="0"/>
              <a:buChar char="•"/>
            </a:pPr>
            <a:r>
              <a:rPr lang="en-GB">
                <a:latin typeface="HelveticaNeueLT Pro 45 Lt" panose="020B0403020202020204" pitchFamily="34" charset="0"/>
              </a:rPr>
              <a:t>Call </a:t>
            </a:r>
            <a:r>
              <a:rPr lang="en-GB">
                <a:latin typeface="HelveticaNeueLT Pro 45 Lt" panose="020B0403020202020204" pitchFamily="34" charset="0"/>
                <a:hlinkClick r:id="rId3"/>
              </a:rPr>
              <a:t>0800 1111</a:t>
            </a:r>
            <a:r>
              <a:rPr lang="en-GB">
                <a:latin typeface="HelveticaNeueLT Pro 45 Lt" panose="020B0403020202020204" pitchFamily="34" charset="0"/>
              </a:rPr>
              <a:t> for free</a:t>
            </a:r>
          </a:p>
          <a:p>
            <a:pPr marL="285750" indent="-285750">
              <a:buFont typeface="Arial" panose="020B0604020202020204" pitchFamily="34" charset="0"/>
              <a:buChar char="•"/>
            </a:pPr>
            <a:r>
              <a:rPr lang="en-GB">
                <a:latin typeface="HelveticaNeueLT Pro 45 Lt" panose="020B0403020202020204" pitchFamily="34" charset="0"/>
              </a:rPr>
              <a:t>Have a 1-2-1 chat with a counsellor on their </a:t>
            </a:r>
            <a:r>
              <a:rPr lang="en-GB">
                <a:latin typeface="HelveticaNeueLT Pro 45 Lt" panose="020B0403020202020204" pitchFamily="34" charset="0"/>
                <a:hlinkClick r:id="rId4"/>
              </a:rPr>
              <a:t>website</a:t>
            </a:r>
            <a:endParaRPr lang="en-GB">
              <a:latin typeface="HelveticaNeueLT Pro 45 Lt" panose="020B0403020202020204" pitchFamily="34" charset="0"/>
            </a:endParaRPr>
          </a:p>
          <a:p>
            <a:pPr marL="285750" indent="-285750">
              <a:buFont typeface="Arial" panose="020B0604020202020204" pitchFamily="34" charset="0"/>
              <a:buChar char="•"/>
            </a:pPr>
            <a:r>
              <a:rPr lang="en-GB">
                <a:latin typeface="HelveticaNeueLT Pro 45 Lt" panose="020B0403020202020204" pitchFamily="34" charset="0"/>
              </a:rPr>
              <a:t>Email them by following the instructions on their </a:t>
            </a:r>
            <a:r>
              <a:rPr lang="en-GB">
                <a:latin typeface="HelveticaNeueLT Pro 45 Lt" panose="020B0403020202020204" pitchFamily="34" charset="0"/>
                <a:hlinkClick r:id="rId5"/>
              </a:rPr>
              <a:t>website</a:t>
            </a:r>
            <a:endParaRPr lang="en-GB" sz="1867" b="1">
              <a:solidFill>
                <a:srgbClr val="ED2A23"/>
              </a:solidFill>
              <a:latin typeface="HelveticaNeueLT Pro 45 Lt" panose="020B0403020202020204" pitchFamily="34" charset="0"/>
            </a:endParaRPr>
          </a:p>
        </p:txBody>
      </p:sp>
      <p:pic>
        <p:nvPicPr>
          <p:cNvPr id="17" name="Picture 16">
            <a:extLst>
              <a:ext uri="{FF2B5EF4-FFF2-40B4-BE49-F238E27FC236}">
                <a16:creationId xmlns:a16="http://schemas.microsoft.com/office/drawing/2014/main" id="{C0D032EB-0661-4A39-A20C-7CE7D629D350}"/>
              </a:ext>
            </a:extLst>
          </p:cNvPr>
          <p:cNvPicPr>
            <a:picLocks noGrp="1" noRot="1" noChangeAspect="1" noMove="1" noResize="1" noEditPoints="1" noAdjustHandles="1" noChangeArrowheads="1" noChangeShapeType="1" noCrop="1"/>
          </p:cNvPicPr>
          <p:nvPr/>
        </p:nvPicPr>
        <p:blipFill>
          <a:blip r:embed="rId6"/>
          <a:stretch>
            <a:fillRect/>
          </a:stretch>
        </p:blipFill>
        <p:spPr>
          <a:xfrm>
            <a:off x="9309696" y="559447"/>
            <a:ext cx="1415589" cy="719673"/>
          </a:xfrm>
          <a:prstGeom prst="rect">
            <a:avLst/>
          </a:prstGeom>
        </p:spPr>
      </p:pic>
      <p:sp>
        <p:nvSpPr>
          <p:cNvPr id="3" name="Rectangle 2">
            <a:extLst>
              <a:ext uri="{FF2B5EF4-FFF2-40B4-BE49-F238E27FC236}">
                <a16:creationId xmlns:a16="http://schemas.microsoft.com/office/drawing/2014/main" id="{F01A4C0F-11BC-43F6-926F-6B024E6D83AF}"/>
              </a:ext>
            </a:extLst>
          </p:cNvPr>
          <p:cNvSpPr>
            <a:spLocks noGrp="1" noRot="1" noMove="1" noResize="1" noEditPoints="1" noAdjustHandles="1" noChangeArrowheads="1" noChangeShapeType="1"/>
          </p:cNvSpPr>
          <p:nvPr/>
        </p:nvSpPr>
        <p:spPr>
          <a:xfrm>
            <a:off x="4216060" y="1594217"/>
            <a:ext cx="3461917" cy="3785652"/>
          </a:xfrm>
          <a:prstGeom prst="rect">
            <a:avLst/>
          </a:prstGeom>
        </p:spPr>
        <p:txBody>
          <a:bodyPr wrap="square">
            <a:spAutoFit/>
          </a:bodyPr>
          <a:lstStyle/>
          <a:p>
            <a:r>
              <a:rPr lang="en-GB" sz="2400" b="1">
                <a:latin typeface="HelveticaNeueLT Pro 65 Md" panose="020B0604020202020204" pitchFamily="34" charset="0"/>
              </a:rPr>
              <a:t>Contact </a:t>
            </a:r>
            <a:r>
              <a:rPr lang="en-GB" sz="2400" b="1" err="1">
                <a:latin typeface="HelveticaNeueLT Pro 65 Md" panose="020B0604020202020204" pitchFamily="34" charset="0"/>
              </a:rPr>
              <a:t>YoungMinds</a:t>
            </a:r>
            <a:endParaRPr lang="en-GB" sz="2400" b="1">
              <a:latin typeface="HelveticaNeueLT Pro 65 Md" panose="020B0604020202020204" pitchFamily="34" charset="0"/>
            </a:endParaRPr>
          </a:p>
          <a:p>
            <a:r>
              <a:rPr lang="en-GB" err="1">
                <a:latin typeface="HelveticaNeueLT Pro 45 Lt" panose="020B0403020202020204" pitchFamily="34" charset="0"/>
              </a:rPr>
              <a:t>YoungMinds</a:t>
            </a:r>
            <a:r>
              <a:rPr lang="en-GB">
                <a:latin typeface="HelveticaNeueLT Pro 45 Lt" panose="020B0403020202020204" pitchFamily="34" charset="0"/>
              </a:rPr>
              <a:t> are the UK’s leading charity fighting for children and young people's mental health.</a:t>
            </a:r>
          </a:p>
          <a:p>
            <a:endParaRPr lang="en-GB">
              <a:latin typeface="HelveticaNeueLT Pro 45 Lt" panose="020B0403020202020204" pitchFamily="34" charset="0"/>
            </a:endParaRPr>
          </a:p>
          <a:p>
            <a:r>
              <a:rPr lang="en-GB">
                <a:latin typeface="HelveticaNeueLT Pro 45 Lt" panose="020B0403020202020204" pitchFamily="34" charset="0"/>
              </a:rPr>
              <a:t>You can reach them by:</a:t>
            </a:r>
          </a:p>
          <a:p>
            <a:pPr marL="285750" indent="-285750">
              <a:buFont typeface="Arial" panose="020B0604020202020204" pitchFamily="34" charset="0"/>
              <a:buChar char="•"/>
            </a:pPr>
            <a:r>
              <a:rPr lang="en-GB">
                <a:latin typeface="HelveticaNeueLT Pro 45 Lt" panose="020B0403020202020204" pitchFamily="34" charset="0"/>
              </a:rPr>
              <a:t>For 24/7 crisis support you can text YM to </a:t>
            </a:r>
            <a:r>
              <a:rPr lang="en-GB" u="sng">
                <a:latin typeface="HelveticaNeueLT Pro 45 Lt" panose="020B0403020202020204" pitchFamily="34" charset="0"/>
                <a:hlinkClick r:id="rId7">
                  <a:extLst>
                    <a:ext uri="{A12FA001-AC4F-418D-AE19-62706E023703}">
                      <ahyp:hlinkClr xmlns:ahyp="http://schemas.microsoft.com/office/drawing/2018/hyperlinkcolor" val="tx"/>
                    </a:ext>
                  </a:extLst>
                </a:hlinkClick>
              </a:rPr>
              <a:t>8525</a:t>
            </a:r>
            <a:endParaRPr lang="en-GB" u="sng">
              <a:latin typeface="HelveticaNeueLT Pro 45 Lt" panose="020B0403020202020204" pitchFamily="34" charset="0"/>
            </a:endParaRPr>
          </a:p>
          <a:p>
            <a:pPr marL="285750" indent="-285750">
              <a:buFont typeface="Arial" panose="020B0604020202020204" pitchFamily="34" charset="0"/>
              <a:buChar char="•"/>
            </a:pPr>
            <a:r>
              <a:rPr lang="en-GB">
                <a:latin typeface="HelveticaNeueLT Pro 45 Lt" panose="020B0403020202020204" pitchFamily="34" charset="0"/>
              </a:rPr>
              <a:t>Find out about CAMHS, who's who in mental health services and who you can call if you need to talk to someone at their </a:t>
            </a:r>
            <a:r>
              <a:rPr lang="en-GB">
                <a:latin typeface="HelveticaNeueLT Pro 45 Lt" panose="020B0403020202020204" pitchFamily="34" charset="0"/>
                <a:hlinkClick r:id="rId8"/>
              </a:rPr>
              <a:t>website</a:t>
            </a:r>
            <a:endParaRPr lang="en-GB">
              <a:latin typeface="HelveticaNeueLT Pro 45 Lt" panose="020B0403020202020204" pitchFamily="34" charset="0"/>
            </a:endParaRPr>
          </a:p>
        </p:txBody>
      </p:sp>
      <p:sp>
        <p:nvSpPr>
          <p:cNvPr id="18" name="Rectangle 17">
            <a:extLst>
              <a:ext uri="{FF2B5EF4-FFF2-40B4-BE49-F238E27FC236}">
                <a16:creationId xmlns:a16="http://schemas.microsoft.com/office/drawing/2014/main" id="{AED7DA61-F3E3-475E-B439-3D5638D0E2EF}"/>
              </a:ext>
            </a:extLst>
          </p:cNvPr>
          <p:cNvSpPr>
            <a:spLocks noGrp="1" noRot="1" noMove="1" noResize="1" noEditPoints="1" noAdjustHandles="1" noChangeArrowheads="1" noChangeShapeType="1"/>
          </p:cNvSpPr>
          <p:nvPr/>
        </p:nvSpPr>
        <p:spPr>
          <a:xfrm>
            <a:off x="8034571" y="1580500"/>
            <a:ext cx="3461917" cy="3231654"/>
          </a:xfrm>
          <a:prstGeom prst="rect">
            <a:avLst/>
          </a:prstGeom>
        </p:spPr>
        <p:txBody>
          <a:bodyPr wrap="square">
            <a:spAutoFit/>
          </a:bodyPr>
          <a:lstStyle/>
          <a:p>
            <a:r>
              <a:rPr lang="en-GB" sz="2400" b="1">
                <a:latin typeface="HelveticaNeueLT Pro 65 Md" panose="020B0604020202020204" pitchFamily="34" charset="0"/>
              </a:rPr>
              <a:t>Contact Samaritans</a:t>
            </a:r>
          </a:p>
          <a:p>
            <a:r>
              <a:rPr lang="en-GB">
                <a:latin typeface="HelveticaNeueLT Pro 45 Lt" panose="020B0403020202020204" pitchFamily="34" charset="0"/>
              </a:rPr>
              <a:t>Samaritans is not only for the moment of crisis, they are taking action to prevent the crisis.</a:t>
            </a:r>
          </a:p>
          <a:p>
            <a:endParaRPr lang="en-GB">
              <a:latin typeface="HelveticaNeueLT Pro 45 Lt" panose="020B0403020202020204" pitchFamily="34" charset="0"/>
            </a:endParaRPr>
          </a:p>
          <a:p>
            <a:r>
              <a:rPr lang="en-GB">
                <a:latin typeface="HelveticaNeueLT Pro 45 Lt" panose="020B0403020202020204" pitchFamily="34" charset="0"/>
              </a:rPr>
              <a:t>You can reach them by:</a:t>
            </a:r>
          </a:p>
          <a:p>
            <a:pPr marL="285750" indent="-285750">
              <a:buFont typeface="Arial" panose="020B0604020202020204" pitchFamily="34" charset="0"/>
              <a:buChar char="•"/>
            </a:pPr>
            <a:r>
              <a:rPr lang="en-GB">
                <a:latin typeface="HelveticaNeueLT Pro 45 Lt" panose="020B0403020202020204" pitchFamily="34" charset="0"/>
              </a:rPr>
              <a:t>Call them for free, 24/7 on 116 123</a:t>
            </a:r>
          </a:p>
          <a:p>
            <a:pPr marL="285750" indent="-285750">
              <a:buFont typeface="Arial" panose="020B0604020202020204" pitchFamily="34" charset="0"/>
              <a:buChar char="•"/>
            </a:pPr>
            <a:r>
              <a:rPr lang="en-GB">
                <a:latin typeface="HelveticaNeueLT Pro 45 Lt" panose="020B0403020202020204" pitchFamily="34" charset="0"/>
              </a:rPr>
              <a:t>Email them: </a:t>
            </a:r>
            <a:r>
              <a:rPr lang="en-GB">
                <a:latin typeface="HelveticaNeueLT Pro 45 Lt" panose="020B0403020202020204" pitchFamily="34" charset="0"/>
                <a:hlinkClick r:id="rId9"/>
              </a:rPr>
              <a:t>jo@samaritans.org</a:t>
            </a:r>
            <a:endParaRPr lang="en-GB">
              <a:latin typeface="HelveticaNeueLT Pro 45 Lt" panose="020B0403020202020204" pitchFamily="34" charset="0"/>
            </a:endParaRPr>
          </a:p>
          <a:p>
            <a:pPr marL="285750" indent="-285750">
              <a:buFont typeface="Arial" panose="020B0604020202020204" pitchFamily="34" charset="0"/>
              <a:buChar char="•"/>
            </a:pPr>
            <a:endParaRPr lang="en-GB">
              <a:latin typeface="HelveticaNeueLT Pro 45 Lt" panose="020B0403020202020204" pitchFamily="34" charset="0"/>
            </a:endParaRPr>
          </a:p>
        </p:txBody>
      </p:sp>
      <p:sp>
        <p:nvSpPr>
          <p:cNvPr id="5" name="TextBox 4">
            <a:extLst>
              <a:ext uri="{FF2B5EF4-FFF2-40B4-BE49-F238E27FC236}">
                <a16:creationId xmlns:a16="http://schemas.microsoft.com/office/drawing/2014/main" id="{7F96198B-6527-F93E-4ADD-0D33EB09F5DC}"/>
              </a:ext>
            </a:extLst>
          </p:cNvPr>
          <p:cNvSpPr txBox="1">
            <a:spLocks noGrp="1" noRot="1" noMove="1" noResize="1" noEditPoints="1" noAdjustHandles="1" noChangeArrowheads="1" noChangeShapeType="1"/>
          </p:cNvSpPr>
          <p:nvPr/>
        </p:nvSpPr>
        <p:spPr>
          <a:xfrm rot="16200000">
            <a:off x="10560953" y="1068831"/>
            <a:ext cx="2074847" cy="584775"/>
          </a:xfrm>
          <a:prstGeom prst="rect">
            <a:avLst/>
          </a:prstGeom>
          <a:noFill/>
        </p:spPr>
        <p:txBody>
          <a:bodyPr wrap="square" rtlCol="0">
            <a:spAutoFit/>
          </a:bodyPr>
          <a:lstStyle/>
          <a:p>
            <a:r>
              <a:rPr lang="en-GB" sz="3200" b="1">
                <a:solidFill>
                  <a:srgbClr val="FF0000"/>
                </a:solidFill>
                <a:latin typeface="HelveticaNeueLT Pro 55 Roman" panose="020B0604020202020204"/>
              </a:rPr>
              <a:t>Support</a:t>
            </a:r>
          </a:p>
        </p:txBody>
      </p:sp>
    </p:spTree>
    <p:extLst>
      <p:ext uri="{BB962C8B-B14F-4D97-AF65-F5344CB8AC3E}">
        <p14:creationId xmlns:p14="http://schemas.microsoft.com/office/powerpoint/2010/main" val="2281806447"/>
      </p:ext>
    </p:extLst>
  </p:cSld>
  <p:clrMapOvr>
    <a:masterClrMapping/>
  </p:clrMapOvr>
  <mc:AlternateContent xmlns:mc="http://schemas.openxmlformats.org/markup-compatibility/2006" xmlns:p14="http://schemas.microsoft.com/office/powerpoint/2010/main">
    <mc:Choice Requires="p14">
      <p:transition spd="slow" p14:dur="2000" advTm="21650"/>
    </mc:Choice>
    <mc:Fallback xmlns="">
      <p:transition spd="slow" advTm="2165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5F7D710-DEEC-537C-CD30-4BF705C30611}"/>
              </a:ext>
            </a:extLst>
          </p:cNvPr>
          <p:cNvSpPr txBox="1">
            <a:spLocks noGrp="1" noRot="1" noMove="1" noResize="1" noEditPoints="1" noAdjustHandles="1" noChangeArrowheads="1" noChangeShapeType="1"/>
          </p:cNvSpPr>
          <p:nvPr/>
        </p:nvSpPr>
        <p:spPr>
          <a:xfrm>
            <a:off x="4136982" y="5001667"/>
            <a:ext cx="2886294" cy="98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1400"/>
          </a:p>
        </p:txBody>
      </p:sp>
      <p:pic>
        <p:nvPicPr>
          <p:cNvPr id="3" name="Picture 2">
            <a:extLst>
              <a:ext uri="{FF2B5EF4-FFF2-40B4-BE49-F238E27FC236}">
                <a16:creationId xmlns:a16="http://schemas.microsoft.com/office/drawing/2014/main" id="{00FDE539-951D-D260-10F5-C712D8A292D6}"/>
              </a:ext>
            </a:extLst>
          </p:cNvPr>
          <p:cNvPicPr>
            <a:picLocks noGrp="1" noRot="1" noChangeAspect="1" noMove="1" noResize="1" noEditPoints="1" noAdjustHandles="1" noChangeArrowheads="1" noChangeShapeType="1" noCrop="1"/>
          </p:cNvPicPr>
          <p:nvPr/>
        </p:nvPicPr>
        <p:blipFill rotWithShape="1">
          <a:blip r:embed="rId3"/>
          <a:srcRect l="27822" t="-14001" r="4954" b="-1532"/>
          <a:stretch/>
        </p:blipFill>
        <p:spPr>
          <a:xfrm>
            <a:off x="511518" y="688898"/>
            <a:ext cx="2389107" cy="343639"/>
          </a:xfrm>
          <a:prstGeom prst="rect">
            <a:avLst/>
          </a:prstGeom>
        </p:spPr>
      </p:pic>
      <p:sp>
        <p:nvSpPr>
          <p:cNvPr id="11" name="TextBox 10">
            <a:extLst>
              <a:ext uri="{FF2B5EF4-FFF2-40B4-BE49-F238E27FC236}">
                <a16:creationId xmlns:a16="http://schemas.microsoft.com/office/drawing/2014/main" id="{50CB55BC-453A-7257-2188-ED0596968A83}"/>
              </a:ext>
            </a:extLst>
          </p:cNvPr>
          <p:cNvSpPr txBox="1">
            <a:spLocks noGrp="1" noRot="1" noMove="1" noResize="1" noEditPoints="1" noAdjustHandles="1" noChangeArrowheads="1" noChangeShapeType="1"/>
          </p:cNvSpPr>
          <p:nvPr/>
        </p:nvSpPr>
        <p:spPr>
          <a:xfrm>
            <a:off x="790589" y="171710"/>
            <a:ext cx="2955374" cy="523220"/>
          </a:xfrm>
          <a:prstGeom prst="rect">
            <a:avLst/>
          </a:prstGeom>
          <a:noFill/>
        </p:spPr>
        <p:txBody>
          <a:bodyPr wrap="square" rtlCol="0">
            <a:spAutoFit/>
          </a:bodyPr>
          <a:lstStyle/>
          <a:p>
            <a:r>
              <a:rPr lang="en-GB" sz="2800" b="1" dirty="0">
                <a:latin typeface="Arial"/>
                <a:cs typeface="Arial"/>
              </a:rPr>
              <a:t>Flooding</a:t>
            </a:r>
          </a:p>
        </p:txBody>
      </p:sp>
      <p:pic>
        <p:nvPicPr>
          <p:cNvPr id="12" name="Picture 11">
            <a:extLst>
              <a:ext uri="{FF2B5EF4-FFF2-40B4-BE49-F238E27FC236}">
                <a16:creationId xmlns:a16="http://schemas.microsoft.com/office/drawing/2014/main" id="{EA53CFE4-5623-0A04-E94A-2B8789B0AD09}"/>
              </a:ext>
            </a:extLst>
          </p:cNvPr>
          <p:cNvPicPr>
            <a:picLocks noGrp="1" noRot="1" noChangeAspect="1" noMove="1" noResize="1" noEditPoints="1" noAdjustHandles="1" noChangeArrowheads="1" noChangeShapeType="1" noCrop="1"/>
          </p:cNvPicPr>
          <p:nvPr/>
        </p:nvPicPr>
        <p:blipFill rotWithShape="1">
          <a:blip r:embed="rId4"/>
          <a:srcRect l="27669" t="-4917" r="65925" b="3712"/>
          <a:stretch/>
        </p:blipFill>
        <p:spPr>
          <a:xfrm>
            <a:off x="475256" y="1375569"/>
            <a:ext cx="235366" cy="331478"/>
          </a:xfrm>
          <a:prstGeom prst="rect">
            <a:avLst/>
          </a:prstGeom>
        </p:spPr>
      </p:pic>
      <p:pic>
        <p:nvPicPr>
          <p:cNvPr id="16" name="Picture 15">
            <a:extLst>
              <a:ext uri="{FF2B5EF4-FFF2-40B4-BE49-F238E27FC236}">
                <a16:creationId xmlns:a16="http://schemas.microsoft.com/office/drawing/2014/main" id="{2DC8B02D-01A6-9826-D17F-79BD8FF4736C}"/>
              </a:ext>
            </a:extLst>
          </p:cNvPr>
          <p:cNvPicPr>
            <a:picLocks noGrp="1" noRot="1" noChangeAspect="1" noMove="1" noResize="1" noEditPoints="1" noAdjustHandles="1" noChangeArrowheads="1" noChangeShapeType="1" noCrop="1"/>
          </p:cNvPicPr>
          <p:nvPr/>
        </p:nvPicPr>
        <p:blipFill rotWithShape="1">
          <a:blip r:embed="rId5"/>
          <a:srcRect l="27334" t="-3308" r="5514"/>
          <a:stretch/>
        </p:blipFill>
        <p:spPr>
          <a:xfrm>
            <a:off x="498752" y="2392277"/>
            <a:ext cx="2364699" cy="307425"/>
          </a:xfrm>
          <a:prstGeom prst="rect">
            <a:avLst/>
          </a:prstGeom>
        </p:spPr>
      </p:pic>
      <p:pic>
        <p:nvPicPr>
          <p:cNvPr id="19" name="Picture 18">
            <a:extLst>
              <a:ext uri="{FF2B5EF4-FFF2-40B4-BE49-F238E27FC236}">
                <a16:creationId xmlns:a16="http://schemas.microsoft.com/office/drawing/2014/main" id="{21AE55E6-C76F-FF5C-D848-79F1A5BD0731}"/>
              </a:ext>
            </a:extLst>
          </p:cNvPr>
          <p:cNvPicPr>
            <a:picLocks noGrp="1" noRot="1" noChangeAspect="1" noMove="1" noResize="1" noEditPoints="1" noAdjustHandles="1" noChangeArrowheads="1" noChangeShapeType="1" noCrop="1"/>
          </p:cNvPicPr>
          <p:nvPr/>
        </p:nvPicPr>
        <p:blipFill rotWithShape="1">
          <a:blip r:embed="rId6"/>
          <a:srcRect l="29932" t="-8169" r="10947" b="3144"/>
          <a:stretch/>
        </p:blipFill>
        <p:spPr>
          <a:xfrm>
            <a:off x="498752" y="3203857"/>
            <a:ext cx="1794345" cy="200416"/>
          </a:xfrm>
          <a:prstGeom prst="rect">
            <a:avLst/>
          </a:prstGeom>
        </p:spPr>
      </p:pic>
      <p:pic>
        <p:nvPicPr>
          <p:cNvPr id="21" name="Picture 20">
            <a:extLst>
              <a:ext uri="{FF2B5EF4-FFF2-40B4-BE49-F238E27FC236}">
                <a16:creationId xmlns:a16="http://schemas.microsoft.com/office/drawing/2014/main" id="{31382604-34F5-E705-90CF-EC7C4665464B}"/>
              </a:ext>
            </a:extLst>
          </p:cNvPr>
          <p:cNvPicPr>
            <a:picLocks noGrp="1" noRot="1" noChangeAspect="1" noMove="1" noResize="1" noEditPoints="1" noAdjustHandles="1" noChangeArrowheads="1" noChangeShapeType="1" noCrop="1"/>
          </p:cNvPicPr>
          <p:nvPr/>
        </p:nvPicPr>
        <p:blipFill rotWithShape="1">
          <a:blip r:embed="rId7"/>
          <a:srcRect l="27465" t="18504" r="63907" b="2620"/>
          <a:stretch/>
        </p:blipFill>
        <p:spPr>
          <a:xfrm>
            <a:off x="511519" y="4026368"/>
            <a:ext cx="303892" cy="236360"/>
          </a:xfrm>
          <a:prstGeom prst="rect">
            <a:avLst/>
          </a:prstGeom>
        </p:spPr>
      </p:pic>
      <p:pic>
        <p:nvPicPr>
          <p:cNvPr id="23" name="Picture 22">
            <a:extLst>
              <a:ext uri="{FF2B5EF4-FFF2-40B4-BE49-F238E27FC236}">
                <a16:creationId xmlns:a16="http://schemas.microsoft.com/office/drawing/2014/main" id="{250B1E92-5A85-5A5B-AAD8-29DF64A821A9}"/>
              </a:ext>
            </a:extLst>
          </p:cNvPr>
          <p:cNvPicPr>
            <a:picLocks noGrp="1" noRot="1" noChangeAspect="1" noMove="1" noResize="1" noEditPoints="1" noAdjustHandles="1" noChangeArrowheads="1" noChangeShapeType="1" noCrop="1"/>
          </p:cNvPicPr>
          <p:nvPr/>
        </p:nvPicPr>
        <p:blipFill rotWithShape="1">
          <a:blip r:embed="rId8"/>
          <a:srcRect l="28017" t="20364" r="4506"/>
          <a:stretch/>
        </p:blipFill>
        <p:spPr>
          <a:xfrm>
            <a:off x="511518" y="4890037"/>
            <a:ext cx="2410378" cy="258252"/>
          </a:xfrm>
          <a:prstGeom prst="rect">
            <a:avLst/>
          </a:prstGeom>
        </p:spPr>
      </p:pic>
      <p:sp>
        <p:nvSpPr>
          <p:cNvPr id="25" name="TextBox 24">
            <a:extLst>
              <a:ext uri="{FF2B5EF4-FFF2-40B4-BE49-F238E27FC236}">
                <a16:creationId xmlns:a16="http://schemas.microsoft.com/office/drawing/2014/main" id="{0AFB1B27-EF2B-0157-6875-5342F18E5C52}"/>
              </a:ext>
            </a:extLst>
          </p:cNvPr>
          <p:cNvSpPr txBox="1">
            <a:spLocks noGrp="1" noRot="1" noMove="1" noResize="1" noEditPoints="1" noAdjustHandles="1" noChangeArrowheads="1" noChangeShapeType="1"/>
          </p:cNvSpPr>
          <p:nvPr/>
        </p:nvSpPr>
        <p:spPr>
          <a:xfrm>
            <a:off x="573217" y="984440"/>
            <a:ext cx="277085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lumMod val="50000"/>
                    <a:lumOff val="50000"/>
                  </a:prstClr>
                </a:solidFill>
                <a:effectLst/>
                <a:uLnTx/>
                <a:uFillTx/>
                <a:latin typeface="Arial"/>
                <a:ea typeface="+mn-ea"/>
                <a:cs typeface="Arial"/>
              </a:rPr>
              <a:t>Read 3 characters’ flood stories and discuss how they could be affected.</a:t>
            </a:r>
          </a:p>
        </p:txBody>
      </p:sp>
      <p:sp>
        <p:nvSpPr>
          <p:cNvPr id="26" name="TextBox 25">
            <a:extLst>
              <a:ext uri="{FF2B5EF4-FFF2-40B4-BE49-F238E27FC236}">
                <a16:creationId xmlns:a16="http://schemas.microsoft.com/office/drawing/2014/main" id="{6B6B1162-016B-D4E9-0E8E-0F93A2DC4E7D}"/>
              </a:ext>
            </a:extLst>
          </p:cNvPr>
          <p:cNvSpPr txBox="1">
            <a:spLocks noGrp="1" noRot="1" noMove="1" noResize="1" noEditPoints="1" noAdjustHandles="1" noChangeArrowheads="1" noChangeShapeType="1"/>
          </p:cNvSpPr>
          <p:nvPr/>
        </p:nvSpPr>
        <p:spPr>
          <a:xfrm>
            <a:off x="551508" y="1656591"/>
            <a:ext cx="277085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50000"/>
                    <a:lumOff val="50000"/>
                  </a:prstClr>
                </a:solidFill>
                <a:effectLst/>
                <a:uLnTx/>
                <a:uFillTx/>
                <a:latin typeface="Arial"/>
                <a:ea typeface="+mn-ea"/>
                <a:cs typeface="+mn-cs"/>
              </a:rPr>
              <a:t>Look at local flood maps and the role of the emergency services to explore how flooding can affect us all.</a:t>
            </a:r>
          </a:p>
          <a:p>
            <a:pPr>
              <a:defRPr/>
            </a:pPr>
            <a:r>
              <a:rPr lang="en-GB" sz="1100" b="1" i="0" u="none" strike="noStrike" noProof="0" dirty="0">
                <a:solidFill>
                  <a:schemeClr val="tx1"/>
                </a:solidFill>
                <a:latin typeface="Arial"/>
              </a:rPr>
              <a:t>Worksheet: note writing help</a:t>
            </a:r>
          </a:p>
        </p:txBody>
      </p:sp>
      <p:sp>
        <p:nvSpPr>
          <p:cNvPr id="27" name="TextBox 26">
            <a:extLst>
              <a:ext uri="{FF2B5EF4-FFF2-40B4-BE49-F238E27FC236}">
                <a16:creationId xmlns:a16="http://schemas.microsoft.com/office/drawing/2014/main" id="{13B644EE-A486-0694-6721-5AB38D075452}"/>
              </a:ext>
            </a:extLst>
          </p:cNvPr>
          <p:cNvSpPr txBox="1">
            <a:spLocks noGrp="1" noRot="1" noMove="1" noResize="1" noEditPoints="1" noAdjustHandles="1" noChangeArrowheads="1" noChangeShapeType="1"/>
          </p:cNvSpPr>
          <p:nvPr/>
        </p:nvSpPr>
        <p:spPr>
          <a:xfrm>
            <a:off x="569847" y="2719623"/>
            <a:ext cx="2450422" cy="430887"/>
          </a:xfrm>
          <a:prstGeom prst="rect">
            <a:avLst/>
          </a:prstGeom>
          <a:noFill/>
        </p:spPr>
        <p:txBody>
          <a:bodyPr wrap="square" rtlCol="0">
            <a:spAutoFit/>
          </a:bodyPr>
          <a:lstStyle/>
          <a:p>
            <a:r>
              <a:rPr lang="en-GB" sz="1100" b="0" i="0" u="none" strike="noStrike" noProof="0">
                <a:solidFill>
                  <a:schemeClr val="tx1">
                    <a:lumMod val="50000"/>
                    <a:lumOff val="50000"/>
                  </a:schemeClr>
                </a:solidFill>
                <a:latin typeface="Arial"/>
                <a:cs typeface="Arial"/>
              </a:rPr>
              <a:t>Examine images of flooding and identify the dangers.</a:t>
            </a:r>
            <a:endParaRPr lang="en-GB" sz="1100" b="0">
              <a:solidFill>
                <a:schemeClr val="tx1">
                  <a:lumMod val="50000"/>
                  <a:lumOff val="50000"/>
                </a:schemeClr>
              </a:solidFill>
              <a:latin typeface="Arial"/>
              <a:cs typeface="Arial"/>
            </a:endParaRPr>
          </a:p>
        </p:txBody>
      </p:sp>
      <p:sp>
        <p:nvSpPr>
          <p:cNvPr id="28" name="TextBox 27">
            <a:extLst>
              <a:ext uri="{FF2B5EF4-FFF2-40B4-BE49-F238E27FC236}">
                <a16:creationId xmlns:a16="http://schemas.microsoft.com/office/drawing/2014/main" id="{86C34452-8274-1AEC-75FC-9CF964DD7588}"/>
              </a:ext>
            </a:extLst>
          </p:cNvPr>
          <p:cNvSpPr txBox="1">
            <a:spLocks noGrp="1" noRot="1" noMove="1" noResize="1" noEditPoints="1" noAdjustHandles="1" noChangeArrowheads="1" noChangeShapeType="1"/>
          </p:cNvSpPr>
          <p:nvPr/>
        </p:nvSpPr>
        <p:spPr>
          <a:xfrm>
            <a:off x="569847" y="3442230"/>
            <a:ext cx="2752517" cy="600164"/>
          </a:xfrm>
          <a:prstGeom prst="rect">
            <a:avLst/>
          </a:prstGeom>
          <a:noFill/>
        </p:spPr>
        <p:txBody>
          <a:bodyPr wrap="square" rtlCol="0">
            <a:spAutoFit/>
          </a:bodyPr>
          <a:lstStyle/>
          <a:p>
            <a:r>
              <a:rPr lang="en-GB" sz="1100" b="0" i="0" u="none" strike="noStrike" noProof="0">
                <a:solidFill>
                  <a:schemeClr val="tx1">
                    <a:lumMod val="50000"/>
                    <a:lumOff val="50000"/>
                  </a:schemeClr>
                </a:solidFill>
                <a:latin typeface="Arial"/>
                <a:cs typeface="Arial"/>
              </a:rPr>
              <a:t>Play a scenario game to find out about bug out bags and why it is important to have one ready</a:t>
            </a:r>
            <a:r>
              <a:rPr lang="en-GB" sz="1100" b="0" i="0" u="none" strike="noStrike" noProof="0">
                <a:latin typeface="Arial"/>
                <a:cs typeface="Arial"/>
              </a:rPr>
              <a:t>.</a:t>
            </a:r>
            <a:endParaRPr lang="en-GB" sz="1100" b="0">
              <a:latin typeface="Arial"/>
              <a:cs typeface="Arial"/>
            </a:endParaRPr>
          </a:p>
        </p:txBody>
      </p:sp>
      <p:sp>
        <p:nvSpPr>
          <p:cNvPr id="29" name="TextBox 28">
            <a:extLst>
              <a:ext uri="{FF2B5EF4-FFF2-40B4-BE49-F238E27FC236}">
                <a16:creationId xmlns:a16="http://schemas.microsoft.com/office/drawing/2014/main" id="{9A7D2388-510C-6F30-8387-8A3478BA3D81}"/>
              </a:ext>
            </a:extLst>
          </p:cNvPr>
          <p:cNvSpPr txBox="1">
            <a:spLocks noGrp="1" noRot="1" noMove="1" noResize="1" noEditPoints="1" noAdjustHandles="1" noChangeArrowheads="1" noChangeShapeType="1"/>
          </p:cNvSpPr>
          <p:nvPr/>
        </p:nvSpPr>
        <p:spPr>
          <a:xfrm>
            <a:off x="569846" y="4262727"/>
            <a:ext cx="2752517" cy="600164"/>
          </a:xfrm>
          <a:prstGeom prst="rect">
            <a:avLst/>
          </a:prstGeom>
          <a:noFill/>
        </p:spPr>
        <p:txBody>
          <a:bodyPr wrap="square" rtlCol="0">
            <a:spAutoFit/>
          </a:bodyPr>
          <a:lstStyle/>
          <a:p>
            <a:r>
              <a:rPr lang="en-GB" sz="1100" b="0" i="0" u="none" strike="noStrike" noProof="0">
                <a:solidFill>
                  <a:schemeClr val="tx1">
                    <a:lumMod val="50000"/>
                    <a:lumOff val="50000"/>
                  </a:schemeClr>
                </a:solidFill>
                <a:latin typeface="Arial"/>
              </a:rPr>
              <a:t>Play a ‘choose your own adventure’ game to learn how to respond to flood alerts and warnings.</a:t>
            </a:r>
          </a:p>
        </p:txBody>
      </p:sp>
      <p:sp>
        <p:nvSpPr>
          <p:cNvPr id="30" name="TextBox 29">
            <a:extLst>
              <a:ext uri="{FF2B5EF4-FFF2-40B4-BE49-F238E27FC236}">
                <a16:creationId xmlns:a16="http://schemas.microsoft.com/office/drawing/2014/main" id="{A4959A43-9138-A16D-0EF5-72D394CC46BD}"/>
              </a:ext>
            </a:extLst>
          </p:cNvPr>
          <p:cNvSpPr txBox="1">
            <a:spLocks noGrp="1" noRot="1" noMove="1" noResize="1" noEditPoints="1" noAdjustHandles="1" noChangeArrowheads="1" noChangeShapeType="1"/>
          </p:cNvSpPr>
          <p:nvPr/>
        </p:nvSpPr>
        <p:spPr>
          <a:xfrm>
            <a:off x="511518" y="5099251"/>
            <a:ext cx="2770855" cy="600164"/>
          </a:xfrm>
          <a:prstGeom prst="rect">
            <a:avLst/>
          </a:prstGeom>
          <a:noFill/>
        </p:spPr>
        <p:txBody>
          <a:bodyPr wrap="square" rtlCol="0">
            <a:spAutoFit/>
          </a:bodyPr>
          <a:lstStyle/>
          <a:p>
            <a:r>
              <a:rPr lang="en-GB" sz="1100" b="0" i="0" u="none" strike="noStrike" noProof="0">
                <a:solidFill>
                  <a:schemeClr val="tx1">
                    <a:lumMod val="50000"/>
                    <a:lumOff val="50000"/>
                  </a:schemeClr>
                </a:solidFill>
                <a:latin typeface="Arial"/>
              </a:rPr>
              <a:t>Create resources to share with friends and family. This activity is designed to be repeated.</a:t>
            </a:r>
          </a:p>
        </p:txBody>
      </p:sp>
      <p:sp>
        <p:nvSpPr>
          <p:cNvPr id="32" name="TextBox 31">
            <a:extLst>
              <a:ext uri="{FF2B5EF4-FFF2-40B4-BE49-F238E27FC236}">
                <a16:creationId xmlns:a16="http://schemas.microsoft.com/office/drawing/2014/main" id="{AEEA70AA-E3AF-C54C-ED8D-78C60775251F}"/>
              </a:ext>
            </a:extLst>
          </p:cNvPr>
          <p:cNvSpPr txBox="1">
            <a:spLocks noGrp="1" noRot="1" noMove="1" noResize="1" noEditPoints="1" noAdjustHandles="1" noChangeArrowheads="1" noChangeShapeType="1"/>
          </p:cNvSpPr>
          <p:nvPr/>
        </p:nvSpPr>
        <p:spPr>
          <a:xfrm>
            <a:off x="4578465" y="154708"/>
            <a:ext cx="2955374" cy="523220"/>
          </a:xfrm>
          <a:prstGeom prst="rect">
            <a:avLst/>
          </a:prstGeom>
          <a:noFill/>
        </p:spPr>
        <p:txBody>
          <a:bodyPr wrap="square" rtlCol="0">
            <a:spAutoFit/>
          </a:bodyPr>
          <a:lstStyle/>
          <a:p>
            <a:r>
              <a:rPr lang="en-GB" sz="2800" b="1" dirty="0">
                <a:latin typeface="Arial"/>
                <a:cs typeface="Arial"/>
              </a:rPr>
              <a:t>Heatwaves</a:t>
            </a:r>
          </a:p>
        </p:txBody>
      </p:sp>
      <p:pic>
        <p:nvPicPr>
          <p:cNvPr id="34" name="Picture 33">
            <a:extLst>
              <a:ext uri="{FF2B5EF4-FFF2-40B4-BE49-F238E27FC236}">
                <a16:creationId xmlns:a16="http://schemas.microsoft.com/office/drawing/2014/main" id="{B635A158-3C56-858B-D811-EC2813C9F107}"/>
              </a:ext>
            </a:extLst>
          </p:cNvPr>
          <p:cNvPicPr>
            <a:picLocks noGrp="1" noRot="1" noChangeAspect="1" noMove="1" noResize="1" noEditPoints="1" noAdjustHandles="1" noChangeArrowheads="1" noChangeShapeType="1" noCrop="1"/>
          </p:cNvPicPr>
          <p:nvPr/>
        </p:nvPicPr>
        <p:blipFill rotWithShape="1">
          <a:blip r:embed="rId9"/>
          <a:srcRect l="37757" t="8442" b="1"/>
          <a:stretch/>
        </p:blipFill>
        <p:spPr>
          <a:xfrm>
            <a:off x="4178046" y="700874"/>
            <a:ext cx="1981702" cy="345566"/>
          </a:xfrm>
          <a:prstGeom prst="rect">
            <a:avLst/>
          </a:prstGeom>
        </p:spPr>
      </p:pic>
      <p:sp>
        <p:nvSpPr>
          <p:cNvPr id="35" name="TextBox 34">
            <a:extLst>
              <a:ext uri="{FF2B5EF4-FFF2-40B4-BE49-F238E27FC236}">
                <a16:creationId xmlns:a16="http://schemas.microsoft.com/office/drawing/2014/main" id="{D0349F97-01CB-CBD0-C77B-A4B7D0E600E1}"/>
              </a:ext>
            </a:extLst>
          </p:cNvPr>
          <p:cNvSpPr txBox="1">
            <a:spLocks noGrp="1" noRot="1" noMove="1" noResize="1" noEditPoints="1" noAdjustHandles="1" noChangeArrowheads="1" noChangeShapeType="1"/>
          </p:cNvSpPr>
          <p:nvPr/>
        </p:nvSpPr>
        <p:spPr>
          <a:xfrm>
            <a:off x="4221204" y="946611"/>
            <a:ext cx="2770855" cy="769441"/>
          </a:xfrm>
          <a:prstGeom prst="rect">
            <a:avLst/>
          </a:prstGeom>
          <a:noFill/>
        </p:spPr>
        <p:txBody>
          <a:bodyPr wrap="square" rtlCol="0">
            <a:spAutoFit/>
          </a:bodyPr>
          <a:lstStyle/>
          <a:p>
            <a:pPr>
              <a:defRPr/>
            </a:pPr>
            <a:r>
              <a:rPr lang="en-GB" sz="1100" b="0" i="0" u="none" strike="noStrike" noProof="0" dirty="0">
                <a:solidFill>
                  <a:schemeClr val="tx1">
                    <a:lumMod val="50000"/>
                    <a:lumOff val="50000"/>
                  </a:schemeClr>
                </a:solidFill>
                <a:latin typeface="Arial"/>
              </a:rPr>
              <a:t>Find out about the effects of heatwaves through completing a quiz</a:t>
            </a:r>
            <a:r>
              <a:rPr kumimoji="0" lang="en-GB"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a:t>
            </a:r>
          </a:p>
          <a:p>
            <a:pPr>
              <a:defRPr/>
            </a:pPr>
            <a:r>
              <a:rPr lang="en-GB" sz="1100" b="1" i="0" u="none" strike="noStrike" noProof="0" dirty="0">
                <a:solidFill>
                  <a:schemeClr val="tx1"/>
                </a:solidFill>
                <a:latin typeface="Arial"/>
              </a:rPr>
              <a:t>Worksheet: heatwave facts to print</a:t>
            </a:r>
          </a:p>
          <a:p>
            <a:pPr>
              <a:defRPr/>
            </a:pPr>
            <a:endParaRPr kumimoji="0" lang="en-GB" sz="1100" b="0" i="0" u="none" strike="noStrike" kern="1200" cap="none" spc="0" normalizeH="0" baseline="0" noProof="0" dirty="0">
              <a:ln>
                <a:noFill/>
              </a:ln>
              <a:solidFill>
                <a:prstClr val="black">
                  <a:lumMod val="50000"/>
                  <a:lumOff val="50000"/>
                </a:prstClr>
              </a:solidFill>
              <a:effectLst/>
              <a:uLnTx/>
              <a:uFillTx/>
              <a:latin typeface="Arial"/>
              <a:ea typeface="+mn-ea"/>
              <a:cs typeface="Arial"/>
            </a:endParaRPr>
          </a:p>
        </p:txBody>
      </p:sp>
      <p:pic>
        <p:nvPicPr>
          <p:cNvPr id="37" name="Picture 36">
            <a:extLst>
              <a:ext uri="{FF2B5EF4-FFF2-40B4-BE49-F238E27FC236}">
                <a16:creationId xmlns:a16="http://schemas.microsoft.com/office/drawing/2014/main" id="{913BF7E7-BDD7-E7A7-CF74-04B8E5038A5C}"/>
              </a:ext>
            </a:extLst>
          </p:cNvPr>
          <p:cNvPicPr>
            <a:picLocks noGrp="1" noRot="1" noChangeAspect="1" noMove="1" noResize="1" noEditPoints="1" noAdjustHandles="1" noChangeArrowheads="1" noChangeShapeType="1" noCrop="1"/>
          </p:cNvPicPr>
          <p:nvPr/>
        </p:nvPicPr>
        <p:blipFill rotWithShape="1">
          <a:blip r:embed="rId10"/>
          <a:srcRect l="38332" t="16944" b="7878"/>
          <a:stretch/>
        </p:blipFill>
        <p:spPr>
          <a:xfrm>
            <a:off x="4178046" y="1553749"/>
            <a:ext cx="1992500" cy="258930"/>
          </a:xfrm>
          <a:prstGeom prst="rect">
            <a:avLst/>
          </a:prstGeom>
        </p:spPr>
      </p:pic>
      <p:sp>
        <p:nvSpPr>
          <p:cNvPr id="38" name="TextBox 37">
            <a:extLst>
              <a:ext uri="{FF2B5EF4-FFF2-40B4-BE49-F238E27FC236}">
                <a16:creationId xmlns:a16="http://schemas.microsoft.com/office/drawing/2014/main" id="{FF3960BE-49FE-D703-C470-669D9B24147D}"/>
              </a:ext>
            </a:extLst>
          </p:cNvPr>
          <p:cNvSpPr txBox="1">
            <a:spLocks noGrp="1" noRot="1" noMove="1" noResize="1" noEditPoints="1" noAdjustHandles="1" noChangeArrowheads="1" noChangeShapeType="1"/>
          </p:cNvSpPr>
          <p:nvPr/>
        </p:nvSpPr>
        <p:spPr>
          <a:xfrm>
            <a:off x="7733979" y="1568365"/>
            <a:ext cx="2770855" cy="600164"/>
          </a:xfrm>
          <a:prstGeom prst="rect">
            <a:avLst/>
          </a:prstGeom>
          <a:noFill/>
        </p:spPr>
        <p:txBody>
          <a:bodyPr wrap="square" rtlCol="0">
            <a:spAutoFit/>
          </a:bodyPr>
          <a:lstStyle/>
          <a:p>
            <a:pPr marL="0" marR="0" lvl="0" indent="0" algn="l" rtl="0" eaLnBrk="1" fontAlgn="auto" latinLnBrk="0" hangingPunct="1">
              <a:lnSpc>
                <a:spcPct val="100000"/>
              </a:lnSpc>
              <a:spcBef>
                <a:spcPts val="0"/>
              </a:spcBef>
              <a:spcAft>
                <a:spcPts val="0"/>
              </a:spcAft>
              <a:buClrTx/>
              <a:buSzTx/>
              <a:buFontTx/>
              <a:buNone/>
            </a:pPr>
            <a:r>
              <a:rPr lang="en-GB" sz="1100" dirty="0">
                <a:solidFill>
                  <a:schemeClr val="tx1">
                    <a:lumMod val="50000"/>
                    <a:lumOff val="50000"/>
                  </a:schemeClr>
                </a:solidFill>
                <a:latin typeface="Arial"/>
                <a:cs typeface="Arial"/>
              </a:rPr>
              <a:t>Examine a list of ways to cope and apply this to yourself and others.</a:t>
            </a:r>
          </a:p>
          <a:p>
            <a:r>
              <a:rPr lang="en-GB" sz="1100" b="1" i="0" u="none" strike="noStrike" noProof="0" dirty="0">
                <a:solidFill>
                  <a:schemeClr val="tx1"/>
                </a:solidFill>
                <a:latin typeface="Arial"/>
              </a:rPr>
              <a:t>Worksheet: coping with eco-anxiety</a:t>
            </a:r>
          </a:p>
        </p:txBody>
      </p:sp>
      <p:pic>
        <p:nvPicPr>
          <p:cNvPr id="39" name="Picture 38">
            <a:extLst>
              <a:ext uri="{FF2B5EF4-FFF2-40B4-BE49-F238E27FC236}">
                <a16:creationId xmlns:a16="http://schemas.microsoft.com/office/drawing/2014/main" id="{1D2C9318-12E7-2314-230B-1C318C03DDE5}"/>
              </a:ext>
            </a:extLst>
          </p:cNvPr>
          <p:cNvPicPr>
            <a:picLocks noGrp="1" noRot="1" noChangeAspect="1" noMove="1" noResize="1" noEditPoints="1" noAdjustHandles="1" noChangeArrowheads="1" noChangeShapeType="1" noCrop="1"/>
          </p:cNvPicPr>
          <p:nvPr/>
        </p:nvPicPr>
        <p:blipFill rotWithShape="1">
          <a:blip r:embed="rId11"/>
          <a:srcRect l="34210" t="21075" b="19673"/>
          <a:stretch/>
        </p:blipFill>
        <p:spPr>
          <a:xfrm>
            <a:off x="4167051" y="2734318"/>
            <a:ext cx="2410370" cy="235499"/>
          </a:xfrm>
          <a:prstGeom prst="rect">
            <a:avLst/>
          </a:prstGeom>
        </p:spPr>
      </p:pic>
      <p:sp>
        <p:nvSpPr>
          <p:cNvPr id="41" name="TextBox 40">
            <a:extLst>
              <a:ext uri="{FF2B5EF4-FFF2-40B4-BE49-F238E27FC236}">
                <a16:creationId xmlns:a16="http://schemas.microsoft.com/office/drawing/2014/main" id="{D7C2A110-CB9A-A975-3DAB-584F31EF240E}"/>
              </a:ext>
            </a:extLst>
          </p:cNvPr>
          <p:cNvSpPr txBox="1">
            <a:spLocks noGrp="1" noRot="1" noMove="1" noResize="1" noEditPoints="1" noAdjustHandles="1" noChangeArrowheads="1" noChangeShapeType="1"/>
          </p:cNvSpPr>
          <p:nvPr/>
        </p:nvSpPr>
        <p:spPr>
          <a:xfrm>
            <a:off x="4178046" y="3020112"/>
            <a:ext cx="2743794" cy="769441"/>
          </a:xfrm>
          <a:prstGeom prst="rect">
            <a:avLst/>
          </a:prstGeom>
          <a:noFill/>
        </p:spPr>
        <p:txBody>
          <a:bodyPr wrap="square">
            <a:spAutoFit/>
          </a:bodyPr>
          <a:lstStyle/>
          <a:p>
            <a:pPr lvl="0">
              <a:buNone/>
            </a:pPr>
            <a:r>
              <a:rPr lang="en-GB" sz="1100" b="0" i="0" u="none" strike="noStrike" noProof="0" dirty="0">
                <a:solidFill>
                  <a:schemeClr val="tx1">
                    <a:lumMod val="50000"/>
                    <a:lumOff val="50000"/>
                  </a:schemeClr>
                </a:solidFill>
                <a:latin typeface="Arial"/>
              </a:rPr>
              <a:t>Create a decision flowchart to share with friends and family to help them prepare for a heatwave.</a:t>
            </a:r>
          </a:p>
          <a:p>
            <a:r>
              <a:rPr lang="en-GB" sz="1100" b="1" i="0" u="none" strike="noStrike" noProof="0" dirty="0">
                <a:solidFill>
                  <a:schemeClr val="tx1"/>
                </a:solidFill>
                <a:latin typeface="Arial"/>
              </a:rPr>
              <a:t>Worksheet: decision flowcharts</a:t>
            </a:r>
            <a:endParaRPr lang="en-GB" sz="1100" b="1" i="0" u="none" strike="noStrike" noProof="0" dirty="0">
              <a:solidFill>
                <a:schemeClr val="tx1">
                  <a:lumMod val="50000"/>
                  <a:lumOff val="50000"/>
                </a:schemeClr>
              </a:solidFill>
              <a:latin typeface="Arial"/>
            </a:endParaRPr>
          </a:p>
        </p:txBody>
      </p:sp>
      <p:sp>
        <p:nvSpPr>
          <p:cNvPr id="50" name="TextBox 49">
            <a:extLst>
              <a:ext uri="{FF2B5EF4-FFF2-40B4-BE49-F238E27FC236}">
                <a16:creationId xmlns:a16="http://schemas.microsoft.com/office/drawing/2014/main" id="{44662228-43DB-0356-8E3B-8C2C17974C72}"/>
              </a:ext>
            </a:extLst>
          </p:cNvPr>
          <p:cNvSpPr txBox="1">
            <a:spLocks noGrp="1" noRot="1" noMove="1" noResize="1" noEditPoints="1" noAdjustHandles="1" noChangeArrowheads="1" noChangeShapeType="1"/>
          </p:cNvSpPr>
          <p:nvPr/>
        </p:nvSpPr>
        <p:spPr>
          <a:xfrm>
            <a:off x="8154455" y="171710"/>
            <a:ext cx="2955374" cy="523220"/>
          </a:xfrm>
          <a:prstGeom prst="rect">
            <a:avLst/>
          </a:prstGeom>
          <a:noFill/>
        </p:spPr>
        <p:txBody>
          <a:bodyPr wrap="square" rtlCol="0">
            <a:spAutoFit/>
          </a:bodyPr>
          <a:lstStyle/>
          <a:p>
            <a:r>
              <a:rPr lang="en-GB" sz="2800" b="1" dirty="0">
                <a:latin typeface="Arial"/>
                <a:cs typeface="Arial"/>
              </a:rPr>
              <a:t>Eco-anxiety</a:t>
            </a:r>
          </a:p>
        </p:txBody>
      </p:sp>
      <p:pic>
        <p:nvPicPr>
          <p:cNvPr id="51" name="Picture 50">
            <a:extLst>
              <a:ext uri="{FF2B5EF4-FFF2-40B4-BE49-F238E27FC236}">
                <a16:creationId xmlns:a16="http://schemas.microsoft.com/office/drawing/2014/main" id="{1D185DA9-3951-3B26-E998-E535B328C729}"/>
              </a:ext>
            </a:extLst>
          </p:cNvPr>
          <p:cNvPicPr>
            <a:picLocks noGrp="1" noRot="1" noChangeAspect="1" noMove="1" noResize="1" noEditPoints="1" noAdjustHandles="1" noChangeArrowheads="1" noChangeShapeType="1" noCrop="1"/>
          </p:cNvPicPr>
          <p:nvPr/>
        </p:nvPicPr>
        <p:blipFill rotWithShape="1">
          <a:blip r:embed="rId12"/>
          <a:srcRect l="38165" t="8282" b="16866"/>
          <a:stretch/>
        </p:blipFill>
        <p:spPr>
          <a:xfrm>
            <a:off x="7755427" y="700874"/>
            <a:ext cx="1974828" cy="262578"/>
          </a:xfrm>
          <a:prstGeom prst="rect">
            <a:avLst/>
          </a:prstGeom>
        </p:spPr>
      </p:pic>
      <p:sp>
        <p:nvSpPr>
          <p:cNvPr id="52" name="TextBox 51">
            <a:extLst>
              <a:ext uri="{FF2B5EF4-FFF2-40B4-BE49-F238E27FC236}">
                <a16:creationId xmlns:a16="http://schemas.microsoft.com/office/drawing/2014/main" id="{422713A6-9B28-00BC-D0C6-23A6AFF7056A}"/>
              </a:ext>
            </a:extLst>
          </p:cNvPr>
          <p:cNvSpPr txBox="1">
            <a:spLocks noGrp="1" noRot="1" noMove="1" noResize="1" noEditPoints="1" noAdjustHandles="1" noChangeArrowheads="1" noChangeShapeType="1"/>
          </p:cNvSpPr>
          <p:nvPr/>
        </p:nvSpPr>
        <p:spPr>
          <a:xfrm>
            <a:off x="7737437" y="915711"/>
            <a:ext cx="2770855" cy="430887"/>
          </a:xfrm>
          <a:prstGeom prst="rect">
            <a:avLst/>
          </a:prstGeom>
          <a:noFill/>
        </p:spPr>
        <p:txBody>
          <a:bodyPr wrap="square" rtlCol="0">
            <a:spAutoFit/>
          </a:bodyPr>
          <a:lstStyle/>
          <a:p>
            <a:pPr>
              <a:buClr>
                <a:srgbClr val="EE2A24"/>
              </a:buClr>
            </a:pPr>
            <a:r>
              <a:rPr lang="en-GB" sz="1100" b="0" i="0" u="none" strike="noStrike" noProof="0">
                <a:solidFill>
                  <a:schemeClr val="tx1">
                    <a:lumMod val="50000"/>
                    <a:lumOff val="50000"/>
                  </a:schemeClr>
                </a:solidFill>
                <a:latin typeface="Arial"/>
                <a:cs typeface="Arial"/>
              </a:rPr>
              <a:t>Read a character’s experience of eco-anxiety and use this to define what it is.</a:t>
            </a:r>
            <a:endParaRPr lang="en-GB" sz="1100">
              <a:solidFill>
                <a:schemeClr val="tx1">
                  <a:lumMod val="50000"/>
                  <a:lumOff val="50000"/>
                </a:schemeClr>
              </a:solidFill>
              <a:latin typeface="Arial"/>
              <a:cs typeface="Arial"/>
            </a:endParaRPr>
          </a:p>
        </p:txBody>
      </p:sp>
      <p:sp>
        <p:nvSpPr>
          <p:cNvPr id="57" name="TextBox 56">
            <a:extLst>
              <a:ext uri="{FF2B5EF4-FFF2-40B4-BE49-F238E27FC236}">
                <a16:creationId xmlns:a16="http://schemas.microsoft.com/office/drawing/2014/main" id="{22AF5D08-CE75-2D27-2984-22024CFC996B}"/>
              </a:ext>
            </a:extLst>
          </p:cNvPr>
          <p:cNvSpPr txBox="1">
            <a:spLocks noGrp="1" noRot="1" noMove="1" noResize="1" noEditPoints="1" noAdjustHandles="1" noChangeArrowheads="1" noChangeShapeType="1"/>
          </p:cNvSpPr>
          <p:nvPr/>
        </p:nvSpPr>
        <p:spPr>
          <a:xfrm>
            <a:off x="4221204" y="1771407"/>
            <a:ext cx="2770855" cy="1107996"/>
          </a:xfrm>
          <a:prstGeom prst="rect">
            <a:avLst/>
          </a:prstGeom>
          <a:noFill/>
        </p:spPr>
        <p:txBody>
          <a:bodyPr wrap="square" lIns="91440" tIns="45720" rIns="91440" bIns="45720" rtlCol="0" anchor="t">
            <a:spAutoFit/>
          </a:bodyPr>
          <a:lstStyle/>
          <a:p>
            <a:pPr>
              <a:buClr>
                <a:srgbClr val="EE2A24"/>
              </a:buClr>
            </a:pPr>
            <a:r>
              <a:rPr lang="en-GB" sz="1100" b="0" i="0" u="none" strike="noStrike" noProof="0" dirty="0">
                <a:solidFill>
                  <a:schemeClr val="tx1">
                    <a:lumMod val="50000"/>
                    <a:lumOff val="50000"/>
                  </a:schemeClr>
                </a:solidFill>
                <a:latin typeface="Arial"/>
                <a:cs typeface="Arial"/>
              </a:rPr>
              <a:t>Learn how heatwaves affects our body and the first aid to help. Apply these to different scenarios.</a:t>
            </a:r>
          </a:p>
          <a:p>
            <a:pPr>
              <a:buClr>
                <a:srgbClr val="EE2A24"/>
              </a:buClr>
            </a:pPr>
            <a:r>
              <a:rPr lang="en-GB" sz="1100" b="1" dirty="0">
                <a:latin typeface="Arial"/>
              </a:rPr>
              <a:t>Poster: heatwaves scenarios</a:t>
            </a:r>
            <a:endParaRPr lang="en-GB" sz="1100" b="1" dirty="0">
              <a:latin typeface="Arial"/>
              <a:cs typeface="Arial"/>
            </a:endParaRPr>
          </a:p>
          <a:p>
            <a:pPr>
              <a:buClr>
                <a:srgbClr val="EE2A24"/>
              </a:buClr>
            </a:pPr>
            <a:r>
              <a:rPr lang="en-GB" sz="1100" b="1" dirty="0">
                <a:latin typeface="Arial"/>
              </a:rPr>
              <a:t>Poster</a:t>
            </a:r>
            <a:r>
              <a:rPr lang="en-GB" sz="1100" b="1" i="0" u="none" strike="noStrike" noProof="0" dirty="0">
                <a:latin typeface="Arial"/>
              </a:rPr>
              <a:t>: heatwaves first aid</a:t>
            </a:r>
            <a:r>
              <a:rPr lang="en-GB" sz="1100" b="1" dirty="0">
                <a:latin typeface="Arial"/>
              </a:rPr>
              <a:t> </a:t>
            </a:r>
            <a:endParaRPr lang="en-GB" sz="1100" b="1" i="0" u="none" strike="noStrike" noProof="0" dirty="0">
              <a:latin typeface="Arial"/>
              <a:cs typeface="Arial"/>
            </a:endParaRPr>
          </a:p>
          <a:p>
            <a:pPr>
              <a:buClr>
                <a:srgbClr val="EE2A24"/>
              </a:buClr>
            </a:pPr>
            <a:endParaRPr lang="en-GB" sz="1100" b="1" i="0" u="none" strike="noStrike" noProof="0" dirty="0">
              <a:solidFill>
                <a:schemeClr val="tx1"/>
              </a:solidFill>
              <a:latin typeface="Arial"/>
            </a:endParaRPr>
          </a:p>
        </p:txBody>
      </p:sp>
      <p:pic>
        <p:nvPicPr>
          <p:cNvPr id="58" name="Picture 57">
            <a:extLst>
              <a:ext uri="{FF2B5EF4-FFF2-40B4-BE49-F238E27FC236}">
                <a16:creationId xmlns:a16="http://schemas.microsoft.com/office/drawing/2014/main" id="{AB71378C-E49B-7DCB-02CF-0C965FDDFD73}"/>
              </a:ext>
            </a:extLst>
          </p:cNvPr>
          <p:cNvPicPr>
            <a:picLocks noGrp="1" noRot="1" noChangeAspect="1" noMove="1" noResize="1" noEditPoints="1" noAdjustHandles="1" noChangeArrowheads="1" noChangeShapeType="1" noCrop="1"/>
          </p:cNvPicPr>
          <p:nvPr/>
        </p:nvPicPr>
        <p:blipFill rotWithShape="1">
          <a:blip r:embed="rId13"/>
          <a:srcRect l="37311" t="29986" r="1430" b="14449"/>
          <a:stretch/>
        </p:blipFill>
        <p:spPr>
          <a:xfrm>
            <a:off x="7727778" y="2201340"/>
            <a:ext cx="1906901" cy="188956"/>
          </a:xfrm>
          <a:prstGeom prst="rect">
            <a:avLst/>
          </a:prstGeom>
        </p:spPr>
      </p:pic>
      <p:sp>
        <p:nvSpPr>
          <p:cNvPr id="59" name="TextBox 58">
            <a:extLst>
              <a:ext uri="{FF2B5EF4-FFF2-40B4-BE49-F238E27FC236}">
                <a16:creationId xmlns:a16="http://schemas.microsoft.com/office/drawing/2014/main" id="{37F834ED-1DB2-55D3-2C47-98AD7911918F}"/>
              </a:ext>
            </a:extLst>
          </p:cNvPr>
          <p:cNvSpPr txBox="1">
            <a:spLocks noGrp="1" noRot="1" noMove="1" noResize="1" noEditPoints="1" noAdjustHandles="1" noChangeArrowheads="1" noChangeShapeType="1"/>
          </p:cNvSpPr>
          <p:nvPr/>
        </p:nvSpPr>
        <p:spPr>
          <a:xfrm>
            <a:off x="7751561" y="2424264"/>
            <a:ext cx="2743794" cy="769441"/>
          </a:xfrm>
          <a:prstGeom prst="rect">
            <a:avLst/>
          </a:prstGeom>
          <a:noFill/>
        </p:spPr>
        <p:txBody>
          <a:bodyPr wrap="square">
            <a:spAutoFit/>
          </a:bodyPr>
          <a:lstStyle/>
          <a:p>
            <a:pPr>
              <a:buClr>
                <a:srgbClr val="EE2A24"/>
              </a:buClr>
            </a:pPr>
            <a:r>
              <a:rPr lang="en-GB" sz="1100" b="0" i="0" u="none" strike="noStrike" noProof="0" dirty="0">
                <a:solidFill>
                  <a:schemeClr val="tx1">
                    <a:lumMod val="50000"/>
                    <a:lumOff val="50000"/>
                  </a:schemeClr>
                </a:solidFill>
                <a:latin typeface="Arial"/>
                <a:cs typeface="Arial"/>
              </a:rPr>
              <a:t>Create a video/script for social media of how to cope with eco-anxiety to share with friends and family.</a:t>
            </a:r>
          </a:p>
          <a:p>
            <a:pPr>
              <a:buClr>
                <a:srgbClr val="EE2A24"/>
              </a:buClr>
            </a:pPr>
            <a:r>
              <a:rPr lang="en-GB" sz="1100" b="1" i="0" u="none" strike="noStrike" noProof="0" dirty="0">
                <a:solidFill>
                  <a:schemeClr val="tx1"/>
                </a:solidFill>
                <a:latin typeface="Arial"/>
              </a:rPr>
              <a:t>Worksheet: </a:t>
            </a:r>
            <a:r>
              <a:rPr lang="en-GB" sz="1100" b="1" i="0" u="none" strike="noStrike" noProof="0" dirty="0" err="1">
                <a:solidFill>
                  <a:schemeClr val="tx1"/>
                </a:solidFill>
                <a:latin typeface="Arial"/>
              </a:rPr>
              <a:t>ec</a:t>
            </a:r>
            <a:r>
              <a:rPr lang="en-GB" sz="1100" b="1" dirty="0">
                <a:latin typeface="Arial"/>
              </a:rPr>
              <a:t>o-anxiety video script</a:t>
            </a:r>
            <a:endParaRPr lang="en-GB" sz="1100" b="1" i="0" u="none" strike="noStrike" noProof="0" dirty="0">
              <a:solidFill>
                <a:schemeClr val="tx1"/>
              </a:solidFill>
              <a:latin typeface="Arial"/>
            </a:endParaRPr>
          </a:p>
        </p:txBody>
      </p:sp>
      <p:sp>
        <p:nvSpPr>
          <p:cNvPr id="70" name="TextBox 69">
            <a:extLst>
              <a:ext uri="{FF2B5EF4-FFF2-40B4-BE49-F238E27FC236}">
                <a16:creationId xmlns:a16="http://schemas.microsoft.com/office/drawing/2014/main" id="{49DBBE03-11A5-B6E8-F460-30F764155F4E}"/>
              </a:ext>
            </a:extLst>
          </p:cNvPr>
          <p:cNvSpPr txBox="1">
            <a:spLocks noGrp="1" noRot="1" noMove="1" noResize="1" noEditPoints="1" noAdjustHandles="1" noChangeArrowheads="1" noChangeShapeType="1"/>
          </p:cNvSpPr>
          <p:nvPr/>
        </p:nvSpPr>
        <p:spPr>
          <a:xfrm>
            <a:off x="9548921" y="3791918"/>
            <a:ext cx="1929116" cy="1015663"/>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Bronze certificate</a:t>
            </a: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Silver certificate</a:t>
            </a: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Gold certificate</a:t>
            </a:r>
          </a:p>
        </p:txBody>
      </p:sp>
      <p:sp>
        <p:nvSpPr>
          <p:cNvPr id="2" name="Rectangle 1">
            <a:extLst>
              <a:ext uri="{FF2B5EF4-FFF2-40B4-BE49-F238E27FC236}">
                <a16:creationId xmlns:a16="http://schemas.microsoft.com/office/drawing/2014/main" id="{B04F7814-AC5B-16FC-44B0-5789E243A877}"/>
              </a:ext>
            </a:extLst>
          </p:cNvPr>
          <p:cNvSpPr>
            <a:spLocks noGrp="1" noRot="1" noMove="1" noResize="1" noEditPoints="1" noAdjustHandles="1" noChangeArrowheads="1" noChangeShapeType="1"/>
          </p:cNvSpPr>
          <p:nvPr/>
        </p:nvSpPr>
        <p:spPr>
          <a:xfrm>
            <a:off x="501426" y="287278"/>
            <a:ext cx="295176" cy="315985"/>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700672B-09FD-16E8-F8E8-059C9FA99D3D}"/>
              </a:ext>
            </a:extLst>
          </p:cNvPr>
          <p:cNvSpPr>
            <a:spLocks noGrp="1" noRot="1" noMove="1" noResize="1" noEditPoints="1" noAdjustHandles="1" noChangeArrowheads="1" noChangeShapeType="1"/>
          </p:cNvSpPr>
          <p:nvPr/>
        </p:nvSpPr>
        <p:spPr>
          <a:xfrm>
            <a:off x="4204715" y="277778"/>
            <a:ext cx="295176" cy="315985"/>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DADC611-178F-8EE6-CAC5-A5AEA86D9FA6}"/>
              </a:ext>
            </a:extLst>
          </p:cNvPr>
          <p:cNvSpPr>
            <a:spLocks noGrp="1" noRot="1" noMove="1" noResize="1" noEditPoints="1" noAdjustHandles="1" noChangeArrowheads="1" noChangeShapeType="1"/>
          </p:cNvSpPr>
          <p:nvPr/>
        </p:nvSpPr>
        <p:spPr>
          <a:xfrm>
            <a:off x="7749024" y="285570"/>
            <a:ext cx="295176" cy="315985"/>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a:extLst>
              <a:ext uri="{FF2B5EF4-FFF2-40B4-BE49-F238E27FC236}">
                <a16:creationId xmlns:a16="http://schemas.microsoft.com/office/drawing/2014/main" id="{41ACD9DC-046C-6E28-4128-5F8A73AFB373}"/>
              </a:ext>
            </a:extLst>
          </p:cNvPr>
          <p:cNvSpPr txBox="1">
            <a:spLocks noGrp="1" noRot="1" noMove="1" noResize="1" noEditPoints="1" noAdjustHandles="1" noChangeArrowheads="1" noChangeShapeType="1"/>
          </p:cNvSpPr>
          <p:nvPr/>
        </p:nvSpPr>
        <p:spPr>
          <a:xfrm>
            <a:off x="8008815" y="3424920"/>
            <a:ext cx="2955374" cy="369332"/>
          </a:xfrm>
          <a:prstGeom prst="rect">
            <a:avLst/>
          </a:prstGeom>
          <a:noFill/>
        </p:spPr>
        <p:txBody>
          <a:bodyPr wrap="square" rtlCol="0">
            <a:spAutoFit/>
          </a:bodyPr>
          <a:lstStyle/>
          <a:p>
            <a:pPr algn="ctr"/>
            <a:r>
              <a:rPr lang="en-GB" sz="1800" b="1" dirty="0">
                <a:solidFill>
                  <a:srgbClr val="EE2A24"/>
                </a:solidFill>
                <a:latin typeface="Arial"/>
                <a:cs typeface="Arial"/>
              </a:rPr>
              <a:t>For use across all topics</a:t>
            </a:r>
          </a:p>
        </p:txBody>
      </p:sp>
      <p:sp>
        <p:nvSpPr>
          <p:cNvPr id="69" name="TextBox 68">
            <a:extLst>
              <a:ext uri="{FF2B5EF4-FFF2-40B4-BE49-F238E27FC236}">
                <a16:creationId xmlns:a16="http://schemas.microsoft.com/office/drawing/2014/main" id="{1162C92D-3865-F7B7-BBA9-790024B5C96D}"/>
              </a:ext>
            </a:extLst>
          </p:cNvPr>
          <p:cNvSpPr txBox="1">
            <a:spLocks noGrp="1" noRot="1" noMove="1" noResize="1" noEditPoints="1" noAdjustHandles="1" noChangeArrowheads="1" noChangeShapeType="1"/>
          </p:cNvSpPr>
          <p:nvPr/>
        </p:nvSpPr>
        <p:spPr>
          <a:xfrm>
            <a:off x="7914585" y="3789878"/>
            <a:ext cx="1513302" cy="120032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Starters</a:t>
            </a: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Plenaries</a:t>
            </a: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Weather Together </a:t>
            </a:r>
          </a:p>
          <a:p>
            <a:r>
              <a:rPr lang="en-GB" sz="1200" b="1" dirty="0">
                <a:latin typeface="Arial" panose="020B0604020202020204" pitchFamily="34" charset="0"/>
                <a:cs typeface="Arial" panose="020B0604020202020204" pitchFamily="34" charset="0"/>
              </a:rPr>
              <a:t>award tracker</a:t>
            </a:r>
          </a:p>
        </p:txBody>
      </p:sp>
      <p:sp>
        <p:nvSpPr>
          <p:cNvPr id="6" name="Rectangle 5">
            <a:extLst>
              <a:ext uri="{FF2B5EF4-FFF2-40B4-BE49-F238E27FC236}">
                <a16:creationId xmlns:a16="http://schemas.microsoft.com/office/drawing/2014/main" id="{9FD48F1D-5075-A893-5EB8-A16DA3E4C8E6}"/>
              </a:ext>
            </a:extLst>
          </p:cNvPr>
          <p:cNvSpPr>
            <a:spLocks noGrp="1" noRot="1" noMove="1" noResize="1" noEditPoints="1" noAdjustHandles="1" noChangeArrowheads="1" noChangeShapeType="1"/>
          </p:cNvSpPr>
          <p:nvPr/>
        </p:nvSpPr>
        <p:spPr>
          <a:xfrm>
            <a:off x="7745901" y="3406219"/>
            <a:ext cx="295176" cy="315985"/>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106536FA-836C-EC7B-A292-4EDBF7A2C4F5}"/>
              </a:ext>
            </a:extLst>
          </p:cNvPr>
          <p:cNvPicPr>
            <a:picLocks noGrp="1" noRot="1" noChangeAspect="1" noMove="1" noResize="1" noEditPoints="1" noAdjustHandles="1" noChangeArrowheads="1" noChangeShapeType="1" noCrop="1"/>
          </p:cNvPicPr>
          <p:nvPr/>
        </p:nvPicPr>
        <p:blipFill>
          <a:blip r:embed="rId14"/>
          <a:stretch>
            <a:fillRect/>
          </a:stretch>
        </p:blipFill>
        <p:spPr>
          <a:xfrm>
            <a:off x="4019462" y="3773249"/>
            <a:ext cx="3121333" cy="1562071"/>
          </a:xfrm>
          <a:prstGeom prst="rect">
            <a:avLst/>
          </a:prstGeom>
        </p:spPr>
      </p:pic>
      <p:sp>
        <p:nvSpPr>
          <p:cNvPr id="13" name="TextBox 12">
            <a:extLst>
              <a:ext uri="{FF2B5EF4-FFF2-40B4-BE49-F238E27FC236}">
                <a16:creationId xmlns:a16="http://schemas.microsoft.com/office/drawing/2014/main" id="{7C4FB78C-D2BE-C5E6-4376-21C3CF7EFEBD}"/>
              </a:ext>
            </a:extLst>
          </p:cNvPr>
          <p:cNvSpPr txBox="1">
            <a:spLocks noGrp="1" noRot="1" noMove="1" noResize="1" noEditPoints="1" noAdjustHandles="1" noChangeArrowheads="1" noChangeShapeType="1"/>
          </p:cNvSpPr>
          <p:nvPr/>
        </p:nvSpPr>
        <p:spPr>
          <a:xfrm>
            <a:off x="4283655" y="5563365"/>
            <a:ext cx="2838145" cy="461665"/>
          </a:xfrm>
          <a:prstGeom prst="rect">
            <a:avLst/>
          </a:prstGeom>
          <a:noFill/>
        </p:spPr>
        <p:txBody>
          <a:bodyPr wrap="square" rtlCol="0">
            <a:spAutoFit/>
          </a:bodyPr>
          <a:lstStyle/>
          <a:p>
            <a:r>
              <a:rPr lang="en-GB" sz="1200" dirty="0">
                <a:solidFill>
                  <a:srgbClr val="7F7F7F"/>
                </a:solidFill>
                <a:latin typeface="Arial"/>
              </a:rPr>
              <a:t>Fill in this quick survey to help us improve Weather Together.</a:t>
            </a:r>
            <a:endParaRPr lang="en-GB" sz="1200" i="0" u="none" strike="noStrike" noProof="0" dirty="0">
              <a:solidFill>
                <a:srgbClr val="7F7F7F"/>
              </a:solidFill>
              <a:latin typeface="Arial"/>
            </a:endParaRPr>
          </a:p>
        </p:txBody>
      </p:sp>
      <p:pic>
        <p:nvPicPr>
          <p:cNvPr id="43" name="Picture 42">
            <a:extLst>
              <a:ext uri="{FF2B5EF4-FFF2-40B4-BE49-F238E27FC236}">
                <a16:creationId xmlns:a16="http://schemas.microsoft.com/office/drawing/2014/main" id="{3A3B48B8-968B-7C48-3772-99A82D5B3572}"/>
              </a:ext>
            </a:extLst>
          </p:cNvPr>
          <p:cNvPicPr>
            <a:picLocks noGrp="1" noRot="1" noChangeAspect="1" noMove="1" noResize="1" noEditPoints="1" noAdjustHandles="1" noChangeArrowheads="1" noChangeShapeType="1" noCrop="1"/>
          </p:cNvPicPr>
          <p:nvPr/>
        </p:nvPicPr>
        <p:blipFill>
          <a:blip r:embed="rId15"/>
          <a:stretch>
            <a:fillRect/>
          </a:stretch>
        </p:blipFill>
        <p:spPr>
          <a:xfrm>
            <a:off x="7731552" y="1388835"/>
            <a:ext cx="1801097" cy="211809"/>
          </a:xfrm>
          <a:prstGeom prst="rect">
            <a:avLst/>
          </a:prstGeom>
        </p:spPr>
      </p:pic>
      <p:pic>
        <p:nvPicPr>
          <p:cNvPr id="44" name="Picture 43">
            <a:extLst>
              <a:ext uri="{FF2B5EF4-FFF2-40B4-BE49-F238E27FC236}">
                <a16:creationId xmlns:a16="http://schemas.microsoft.com/office/drawing/2014/main" id="{BA84FC77-4396-B072-E560-19F8A46C4CD3}"/>
              </a:ext>
            </a:extLst>
          </p:cNvPr>
          <p:cNvPicPr>
            <a:picLocks noGrp="1" noRot="1" noChangeAspect="1" noMove="1" noResize="1" noEditPoints="1" noAdjustHandles="1" noChangeArrowheads="1" noChangeShapeType="1" noCrop="1"/>
          </p:cNvPicPr>
          <p:nvPr/>
        </p:nvPicPr>
        <p:blipFill rotWithShape="1">
          <a:blip r:embed="rId4"/>
          <a:srcRect l="35303" t="-2205" r="4145" b="-1"/>
          <a:stretch/>
        </p:blipFill>
        <p:spPr>
          <a:xfrm>
            <a:off x="721453" y="1365508"/>
            <a:ext cx="2225033" cy="334756"/>
          </a:xfrm>
          <a:prstGeom prst="rect">
            <a:avLst/>
          </a:prstGeom>
        </p:spPr>
      </p:pic>
      <p:pic>
        <p:nvPicPr>
          <p:cNvPr id="46" name="Picture 45">
            <a:extLst>
              <a:ext uri="{FF2B5EF4-FFF2-40B4-BE49-F238E27FC236}">
                <a16:creationId xmlns:a16="http://schemas.microsoft.com/office/drawing/2014/main" id="{E4F1DF51-B17F-BC68-3908-E2BFBAF37E1D}"/>
              </a:ext>
            </a:extLst>
          </p:cNvPr>
          <p:cNvPicPr>
            <a:picLocks noGrp="1" noRot="1" noChangeAspect="1" noMove="1" noResize="1" noEditPoints="1" noAdjustHandles="1" noChangeArrowheads="1" noChangeShapeType="1" noCrop="1"/>
          </p:cNvPicPr>
          <p:nvPr/>
        </p:nvPicPr>
        <p:blipFill rotWithShape="1">
          <a:blip r:embed="rId7"/>
          <a:srcRect l="34140" t="30905" r="5399" b="-3095"/>
          <a:stretch/>
        </p:blipFill>
        <p:spPr>
          <a:xfrm>
            <a:off x="651910" y="4044399"/>
            <a:ext cx="2129594" cy="216322"/>
          </a:xfrm>
          <a:prstGeom prst="rect">
            <a:avLst/>
          </a:prstGeom>
        </p:spPr>
      </p:pic>
      <p:sp>
        <p:nvSpPr>
          <p:cNvPr id="17" name="TextBox 16">
            <a:extLst>
              <a:ext uri="{FF2B5EF4-FFF2-40B4-BE49-F238E27FC236}">
                <a16:creationId xmlns:a16="http://schemas.microsoft.com/office/drawing/2014/main" id="{3AD5A2B4-A62E-61EE-B07D-7FDF13A1CFAB}"/>
              </a:ext>
            </a:extLst>
          </p:cNvPr>
          <p:cNvSpPr txBox="1">
            <a:spLocks noGrp="1" noRot="1" noMove="1" noResize="1" noEditPoints="1" noAdjustHandles="1" noChangeArrowheads="1" noChangeShapeType="1"/>
          </p:cNvSpPr>
          <p:nvPr/>
        </p:nvSpPr>
        <p:spPr>
          <a:xfrm>
            <a:off x="7905138" y="5558714"/>
            <a:ext cx="2838145" cy="276999"/>
          </a:xfrm>
          <a:prstGeom prst="rect">
            <a:avLst/>
          </a:prstGeom>
          <a:noFill/>
        </p:spPr>
        <p:txBody>
          <a:bodyPr wrap="square" rtlCol="0">
            <a:spAutoFit/>
          </a:bodyPr>
          <a:lstStyle/>
          <a:p>
            <a:r>
              <a:rPr lang="en-GB" sz="1200" dirty="0">
                <a:solidFill>
                  <a:schemeClr val="tx1">
                    <a:lumMod val="50000"/>
                    <a:lumOff val="50000"/>
                  </a:schemeClr>
                </a:solidFill>
                <a:latin typeface="Arial"/>
              </a:rPr>
              <a:t>Click here to open the full web index.</a:t>
            </a:r>
            <a:endParaRPr lang="en-GB" sz="1200" b="0" i="0" u="none" strike="noStrike" noProof="0" dirty="0">
              <a:solidFill>
                <a:schemeClr val="tx1">
                  <a:lumMod val="50000"/>
                  <a:lumOff val="50000"/>
                </a:schemeClr>
              </a:solidFill>
              <a:latin typeface="Arial"/>
            </a:endParaRPr>
          </a:p>
        </p:txBody>
      </p:sp>
      <p:sp>
        <p:nvSpPr>
          <p:cNvPr id="7" name="TextBox 6">
            <a:extLst>
              <a:ext uri="{FF2B5EF4-FFF2-40B4-BE49-F238E27FC236}">
                <a16:creationId xmlns:a16="http://schemas.microsoft.com/office/drawing/2014/main" id="{D4348D22-1B6B-916E-558C-618FDA8FBC57}"/>
              </a:ext>
            </a:extLst>
          </p:cNvPr>
          <p:cNvSpPr txBox="1">
            <a:spLocks noGrp="1" noRot="1" noMove="1" noResize="1" noEditPoints="1" noAdjustHandles="1" noChangeArrowheads="1" noChangeShapeType="1"/>
          </p:cNvSpPr>
          <p:nvPr/>
        </p:nvSpPr>
        <p:spPr>
          <a:xfrm>
            <a:off x="4389414" y="5328788"/>
            <a:ext cx="2838145" cy="276999"/>
          </a:xfrm>
          <a:prstGeom prst="rect">
            <a:avLst/>
          </a:prstGeom>
          <a:noFill/>
        </p:spPr>
        <p:txBody>
          <a:bodyPr wrap="square" rtlCol="0">
            <a:spAutoFit/>
          </a:bodyPr>
          <a:lstStyle/>
          <a:p>
            <a:r>
              <a:rPr lang="en-GB" sz="1200" b="1" i="0" u="none" strike="noStrike" noProof="0" dirty="0">
                <a:solidFill>
                  <a:srgbClr val="EE2A24"/>
                </a:solidFill>
                <a:latin typeface="Arial"/>
              </a:rPr>
              <a:t>Rate these resources</a:t>
            </a:r>
          </a:p>
        </p:txBody>
      </p:sp>
      <p:pic>
        <p:nvPicPr>
          <p:cNvPr id="9" name="Picture 8">
            <a:extLst>
              <a:ext uri="{FF2B5EF4-FFF2-40B4-BE49-F238E27FC236}">
                <a16:creationId xmlns:a16="http://schemas.microsoft.com/office/drawing/2014/main" id="{EF0D9239-EC5A-53FD-FDB7-7ADCC37B3C9F}"/>
              </a:ext>
            </a:extLst>
          </p:cNvPr>
          <p:cNvPicPr>
            <a:picLocks noGrp="1" noRot="1" noChangeAspect="1" noMove="1" noResize="1" noEditPoints="1" noAdjustHandles="1" noChangeArrowheads="1" noChangeShapeType="1" noCrop="1"/>
          </p:cNvPicPr>
          <p:nvPr/>
        </p:nvPicPr>
        <p:blipFill rotWithShape="1">
          <a:blip r:embed="rId11"/>
          <a:srcRect l="34210" t="21074" r="59821" b="28566"/>
          <a:stretch/>
        </p:blipFill>
        <p:spPr>
          <a:xfrm>
            <a:off x="4272464" y="5367208"/>
            <a:ext cx="218682" cy="200157"/>
          </a:xfrm>
          <a:prstGeom prst="rect">
            <a:avLst/>
          </a:prstGeom>
        </p:spPr>
      </p:pic>
      <p:sp>
        <p:nvSpPr>
          <p:cNvPr id="14" name="Rectangle 13">
            <a:hlinkClick r:id="rId16"/>
            <a:extLst>
              <a:ext uri="{FF2B5EF4-FFF2-40B4-BE49-F238E27FC236}">
                <a16:creationId xmlns:a16="http://schemas.microsoft.com/office/drawing/2014/main" id="{CF5E5D50-4C8D-E3F6-5E4D-441A08499C32}"/>
              </a:ext>
            </a:extLst>
          </p:cNvPr>
          <p:cNvSpPr>
            <a:spLocks noGrp="1" noRot="1" noMove="1" noResize="1" noEditPoints="1" noAdjustHandles="1" noChangeArrowheads="1" noChangeShapeType="1"/>
          </p:cNvSpPr>
          <p:nvPr/>
        </p:nvSpPr>
        <p:spPr>
          <a:xfrm>
            <a:off x="6804536" y="5390689"/>
            <a:ext cx="514434" cy="523220"/>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Arial" panose="020B0604020202020204" pitchFamily="34" charset="0"/>
                <a:cs typeface="Arial" panose="020B0604020202020204" pitchFamily="34" charset="0"/>
              </a:rPr>
              <a:t>Link</a:t>
            </a:r>
          </a:p>
        </p:txBody>
      </p:sp>
      <p:sp>
        <p:nvSpPr>
          <p:cNvPr id="15" name="TextBox 14">
            <a:extLst>
              <a:ext uri="{FF2B5EF4-FFF2-40B4-BE49-F238E27FC236}">
                <a16:creationId xmlns:a16="http://schemas.microsoft.com/office/drawing/2014/main" id="{C0EAD123-06E5-ED54-6FAD-66DF8156B5C8}"/>
              </a:ext>
            </a:extLst>
          </p:cNvPr>
          <p:cNvSpPr txBox="1">
            <a:spLocks noGrp="1" noRot="1" noMove="1" noResize="1" noEditPoints="1" noAdjustHandles="1" noChangeArrowheads="1" noChangeShapeType="1"/>
          </p:cNvSpPr>
          <p:nvPr/>
        </p:nvSpPr>
        <p:spPr>
          <a:xfrm>
            <a:off x="7980076" y="5326916"/>
            <a:ext cx="2838145" cy="276999"/>
          </a:xfrm>
          <a:prstGeom prst="rect">
            <a:avLst/>
          </a:prstGeom>
          <a:noFill/>
        </p:spPr>
        <p:txBody>
          <a:bodyPr wrap="square" rtlCol="0">
            <a:spAutoFit/>
          </a:bodyPr>
          <a:lstStyle/>
          <a:p>
            <a:r>
              <a:rPr lang="en-GB" sz="1200" b="1" i="0" u="none" strike="noStrike" noProof="0" dirty="0">
                <a:solidFill>
                  <a:srgbClr val="EE2A24"/>
                </a:solidFill>
                <a:latin typeface="Arial"/>
              </a:rPr>
              <a:t>Open another activity</a:t>
            </a:r>
          </a:p>
        </p:txBody>
      </p:sp>
      <p:pic>
        <p:nvPicPr>
          <p:cNvPr id="18" name="Picture 17">
            <a:extLst>
              <a:ext uri="{FF2B5EF4-FFF2-40B4-BE49-F238E27FC236}">
                <a16:creationId xmlns:a16="http://schemas.microsoft.com/office/drawing/2014/main" id="{B61775E1-09DF-B156-F386-44C653F7D65A}"/>
              </a:ext>
            </a:extLst>
          </p:cNvPr>
          <p:cNvPicPr>
            <a:picLocks noGrp="1" noRot="1" noChangeAspect="1" noMove="1" noResize="1" noEditPoints="1" noAdjustHandles="1" noChangeArrowheads="1" noChangeShapeType="1" noCrop="1"/>
          </p:cNvPicPr>
          <p:nvPr/>
        </p:nvPicPr>
        <p:blipFill rotWithShape="1">
          <a:blip r:embed="rId11"/>
          <a:srcRect l="34210" t="21074" r="59821" b="28566"/>
          <a:stretch/>
        </p:blipFill>
        <p:spPr>
          <a:xfrm>
            <a:off x="7776505" y="5365336"/>
            <a:ext cx="218682" cy="200157"/>
          </a:xfrm>
          <a:prstGeom prst="rect">
            <a:avLst/>
          </a:prstGeom>
        </p:spPr>
      </p:pic>
      <p:sp>
        <p:nvSpPr>
          <p:cNvPr id="20" name="Rectangle 19">
            <a:hlinkClick r:id="rId17"/>
            <a:extLst>
              <a:ext uri="{FF2B5EF4-FFF2-40B4-BE49-F238E27FC236}">
                <a16:creationId xmlns:a16="http://schemas.microsoft.com/office/drawing/2014/main" id="{081618CC-521B-0783-B28E-2FFB6AA99BF4}"/>
              </a:ext>
            </a:extLst>
          </p:cNvPr>
          <p:cNvSpPr>
            <a:spLocks noGrp="1" noRot="1" noMove="1" noResize="1" noEditPoints="1" noAdjustHandles="1" noChangeArrowheads="1" noChangeShapeType="1"/>
          </p:cNvSpPr>
          <p:nvPr/>
        </p:nvSpPr>
        <p:spPr>
          <a:xfrm>
            <a:off x="10620756" y="5400810"/>
            <a:ext cx="514434" cy="523220"/>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Arial" panose="020B0604020202020204" pitchFamily="34" charset="0"/>
                <a:cs typeface="Arial" panose="020B0604020202020204" pitchFamily="34" charset="0"/>
              </a:rPr>
              <a:t>Link</a:t>
            </a:r>
            <a:endParaRPr lang="en-GB" sz="1000"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62334BB-06B5-09FF-0AE7-53F74452922D}"/>
              </a:ext>
            </a:extLst>
          </p:cNvPr>
          <p:cNvSpPr>
            <a:spLocks noGrp="1" noRot="1" noMove="1" noResize="1" noEditPoints="1" noAdjustHandles="1" noChangeArrowheads="1" noChangeShapeType="1"/>
          </p:cNvSpPr>
          <p:nvPr/>
        </p:nvSpPr>
        <p:spPr>
          <a:xfrm>
            <a:off x="29162" y="101166"/>
            <a:ext cx="12053981" cy="5225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18418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3F39B6-92F3-DCE4-1108-C57988F4BC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3"/>
          <a:srcRect l="826" t="40296" r="-826" b="2753"/>
          <a:stretch/>
        </p:blipFill>
        <p:spPr>
          <a:xfrm>
            <a:off x="0" y="-446"/>
            <a:ext cx="10458508" cy="1198087"/>
          </a:xfrm>
          <a:prstGeom prst="rect">
            <a:avLst/>
          </a:prstGeom>
        </p:spPr>
      </p:pic>
      <p:sp>
        <p:nvSpPr>
          <p:cNvPr id="14" name="Title 13">
            <a:extLst>
              <a:ext uri="{FF2B5EF4-FFF2-40B4-BE49-F238E27FC236}">
                <a16:creationId xmlns:a16="http://schemas.microsoft.com/office/drawing/2014/main" id="{98429A41-3C28-E1EE-8515-8844AC0FFE02}"/>
              </a:ext>
            </a:extLst>
          </p:cNvPr>
          <p:cNvSpPr txBox="1">
            <a:spLocks noGrp="1" noRot="1" noMove="1" noResize="1" noEditPoints="1" noAdjustHandles="1" noChangeArrowheads="1" noChangeShapeType="1"/>
          </p:cNvSpPr>
          <p:nvPr>
            <p:ph type="title" idx="4294967295"/>
          </p:nvPr>
        </p:nvSpPr>
        <p:spPr>
          <a:xfrm>
            <a:off x="729542" y="1066201"/>
            <a:ext cx="6147580" cy="11337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HelveticaNeueLT Pro 45 Lt"/>
                <a:ea typeface="+mn-ea"/>
                <a:cs typeface="+mn-cs"/>
              </a:rPr>
              <a:t>Yawn to calm yourself</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chemeClr val="tx1"/>
              </a:solidFill>
              <a:effectLst/>
              <a:uLnTx/>
              <a:uFillTx/>
              <a:latin typeface="HelveticaNeueLT Pro 45 Lt"/>
              <a:ea typeface="+mn-ea"/>
              <a:cs typeface="+mn-cs"/>
            </a:endParaRPr>
          </a:p>
        </p:txBody>
      </p:sp>
      <p:sp>
        <p:nvSpPr>
          <p:cNvPr id="6" name="TextBox 5">
            <a:extLst>
              <a:ext uri="{FF2B5EF4-FFF2-40B4-BE49-F238E27FC236}">
                <a16:creationId xmlns:a16="http://schemas.microsoft.com/office/drawing/2014/main" id="{1CA21017-BB73-A603-C95E-55D52A6C3B7F}"/>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a:xfrm rot="16200000">
            <a:off x="10724085" y="905699"/>
            <a:ext cx="1748582" cy="584775"/>
          </a:xfrm>
          <a:prstGeom prst="rect">
            <a:avLst/>
          </a:prstGeom>
          <a:noFill/>
        </p:spPr>
        <p:txBody>
          <a:bodyPr wrap="square" rtlCol="0">
            <a:spAutoFit/>
          </a:bodyPr>
          <a:lstStyle/>
          <a:p>
            <a:r>
              <a:rPr lang="en-GB" sz="3200" b="1">
                <a:solidFill>
                  <a:srgbClr val="FF0000"/>
                </a:solidFill>
                <a:latin typeface="HelveticaNeueLT Pro 55 Roman" panose="020B0604020202020204"/>
              </a:rPr>
              <a:t>Pause</a:t>
            </a:r>
          </a:p>
        </p:txBody>
      </p:sp>
      <p:sp>
        <p:nvSpPr>
          <p:cNvPr id="12" name="Title 1">
            <a:extLst>
              <a:ext uri="{FF2B5EF4-FFF2-40B4-BE49-F238E27FC236}">
                <a16:creationId xmlns:a16="http://schemas.microsoft.com/office/drawing/2014/main" id="{9084DB22-CBC6-873E-5240-87B4F6BF56A9}"/>
              </a:ext>
            </a:extLst>
          </p:cNvPr>
          <p:cNvSpPr txBox="1">
            <a:spLocks noGrp="1" noRot="1" noMove="1" noResize="1" noEditPoints="1" noAdjustHandles="1" noChangeArrowheads="1" noChangeShapeType="1"/>
          </p:cNvSpPr>
          <p:nvPr/>
        </p:nvSpPr>
        <p:spPr>
          <a:xfrm>
            <a:off x="8253380" y="1827592"/>
            <a:ext cx="2867333" cy="3411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en-GB" sz="2800" b="1">
                <a:solidFill>
                  <a:srgbClr val="FF0000"/>
                </a:solidFill>
                <a:latin typeface="HelveticaNeueLT Pro 55 Roman" panose="020B0604020202020204" pitchFamily="34" charset="0"/>
              </a:rPr>
              <a:t>Take a pause</a:t>
            </a:r>
            <a:br>
              <a:rPr lang="en-GB" sz="2800">
                <a:latin typeface="HelveticaNeueLT Pro 55 Roman" panose="020B0604020202020204" pitchFamily="34" charset="0"/>
              </a:rPr>
            </a:br>
            <a:br>
              <a:rPr lang="en-GB" sz="2800">
                <a:latin typeface="HelveticaNeueLT Pro 55 Roman" panose="020B0604020202020204" pitchFamily="34" charset="0"/>
              </a:rPr>
            </a:br>
            <a:br>
              <a:rPr lang="en-GB" sz="2800">
                <a:latin typeface="HelveticaNeueLT Pro 55 Roman" panose="020B0604020202020204" pitchFamily="34" charset="0"/>
              </a:rPr>
            </a:br>
            <a:br>
              <a:rPr lang="en-GB" sz="2800">
                <a:latin typeface="HelveticaNeueLT Pro 55 Roman" panose="020B0604020202020204" pitchFamily="34" charset="0"/>
              </a:rPr>
            </a:br>
            <a:br>
              <a:rPr lang="en-GB" sz="2800">
                <a:latin typeface="HelveticaNeueLT Pro 55 Roman" panose="020B0604020202020204" pitchFamily="34" charset="0"/>
              </a:rPr>
            </a:br>
            <a:br>
              <a:rPr lang="en-GB" sz="2800">
                <a:latin typeface="HelveticaNeueLT Pro 55 Roman" panose="020B0604020202020204" pitchFamily="34" charset="0"/>
              </a:rPr>
            </a:br>
            <a:br>
              <a:rPr lang="en-GB" sz="2800">
                <a:latin typeface="HelveticaNeueLT Pro 55 Roman" panose="020B0604020202020204" pitchFamily="34" charset="0"/>
              </a:rPr>
            </a:br>
            <a:r>
              <a:rPr lang="en-GB" sz="2800">
                <a:latin typeface="HelveticaNeueLT Pro 55 Roman" panose="020B0604020202020204" pitchFamily="34" charset="0"/>
              </a:rPr>
              <a:t> </a:t>
            </a:r>
            <a:r>
              <a:rPr lang="en-GB" sz="2800" b="1">
                <a:solidFill>
                  <a:srgbClr val="FF0000"/>
                </a:solidFill>
                <a:latin typeface="HelveticaNeueLT Pro 55 Roman"/>
              </a:rPr>
              <a:t>yawning</a:t>
            </a:r>
            <a:endParaRPr lang="en-GB" sz="2800" b="1">
              <a:solidFill>
                <a:srgbClr val="FF0000"/>
              </a:solidFill>
              <a:latin typeface="HelveticaNeueLT Pro 55 Roman" panose="020B0604020202020204" pitchFamily="34" charset="0"/>
            </a:endParaRPr>
          </a:p>
        </p:txBody>
      </p:sp>
      <p:pic>
        <p:nvPicPr>
          <p:cNvPr id="11" name="Picture 10" descr="An illustration of a flashing pause sign.">
            <a:extLst>
              <a:ext uri="{FF2B5EF4-FFF2-40B4-BE49-F238E27FC236}">
                <a16:creationId xmlns:a16="http://schemas.microsoft.com/office/drawing/2014/main" id="{9130ACDD-08A9-61DB-E5F7-6C1F522B4481}"/>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val="0"/>
              </a:ext>
            </a:extLst>
          </a:blip>
          <a:srcRect l="29266" t="15758" r="28302" b="12297"/>
          <a:stretch/>
        </p:blipFill>
        <p:spPr>
          <a:xfrm>
            <a:off x="8610364" y="2457545"/>
            <a:ext cx="2255339" cy="2151831"/>
          </a:xfrm>
          <a:prstGeom prst="rect">
            <a:avLst/>
          </a:prstGeom>
        </p:spPr>
      </p:pic>
      <p:sp>
        <p:nvSpPr>
          <p:cNvPr id="7" name="Content Placeholder 8">
            <a:extLst>
              <a:ext uri="{FF2B5EF4-FFF2-40B4-BE49-F238E27FC236}">
                <a16:creationId xmlns:a16="http://schemas.microsoft.com/office/drawing/2014/main" id="{B20BA2F2-8367-2851-7B95-45892B27E7B6}"/>
              </a:ext>
            </a:extLst>
          </p:cNvPr>
          <p:cNvSpPr txBox="1">
            <a:spLocks noGrp="1" noRot="1" noMove="1" noResize="1" noEditPoints="1" noAdjustHandles="1" noChangeArrowheads="1" noChangeShapeType="1"/>
          </p:cNvSpPr>
          <p:nvPr/>
        </p:nvSpPr>
        <p:spPr>
          <a:xfrm>
            <a:off x="770783" y="1811937"/>
            <a:ext cx="7746943" cy="39798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EE2A24"/>
              </a:buClr>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E2A24"/>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E2A24"/>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dirty="0"/>
              <a:t>When we yawn, it tells our body to be calm.</a:t>
            </a:r>
          </a:p>
          <a:p>
            <a:pPr marL="0" indent="0">
              <a:lnSpc>
                <a:spcPct val="100000"/>
              </a:lnSpc>
              <a:buNone/>
            </a:pPr>
            <a:r>
              <a:rPr lang="en-GB" dirty="0"/>
              <a:t>Try this to see for yourself.</a:t>
            </a:r>
          </a:p>
          <a:p>
            <a:pPr marL="971550" lvl="1" indent="-514350">
              <a:lnSpc>
                <a:spcPct val="100000"/>
              </a:lnSpc>
              <a:buFont typeface="+mj-lt"/>
              <a:buAutoNum type="arabicPeriod"/>
            </a:pPr>
            <a:r>
              <a:rPr lang="en-GB" sz="2800" dirty="0"/>
              <a:t>Sit up straight with your feet on the floor.</a:t>
            </a:r>
          </a:p>
          <a:p>
            <a:pPr marL="971550" lvl="1" indent="-514350">
              <a:lnSpc>
                <a:spcPct val="100000"/>
              </a:lnSpc>
              <a:buFont typeface="+mj-lt"/>
              <a:buAutoNum type="arabicPeriod"/>
            </a:pPr>
            <a:r>
              <a:rPr lang="en-GB" sz="2800" dirty="0"/>
              <a:t>Notice how your body is feeling.</a:t>
            </a:r>
          </a:p>
          <a:p>
            <a:pPr marL="971550" lvl="1" indent="-514350">
              <a:lnSpc>
                <a:spcPct val="100000"/>
              </a:lnSpc>
              <a:buFont typeface="+mj-lt"/>
              <a:buAutoNum type="arabicPeriod"/>
            </a:pPr>
            <a:r>
              <a:rPr lang="en-GB" sz="2800" dirty="0"/>
              <a:t>Stretch out your arms and have a big yawn.</a:t>
            </a:r>
          </a:p>
          <a:p>
            <a:pPr marL="971550" lvl="1" indent="-514350">
              <a:lnSpc>
                <a:spcPct val="100000"/>
              </a:lnSpc>
              <a:buFont typeface="+mj-lt"/>
              <a:buAutoNum type="arabicPeriod"/>
            </a:pPr>
            <a:r>
              <a:rPr lang="en-GB" sz="2800" dirty="0"/>
              <a:t>Sit up straight again.</a:t>
            </a:r>
          </a:p>
          <a:p>
            <a:pPr marL="971550" lvl="1" indent="-514350">
              <a:lnSpc>
                <a:spcPct val="100000"/>
              </a:lnSpc>
              <a:buFont typeface="+mj-lt"/>
              <a:buAutoNum type="arabicPeriod"/>
            </a:pPr>
            <a:r>
              <a:rPr lang="en-GB" sz="2800" dirty="0"/>
              <a:t>How do you feel now?</a:t>
            </a:r>
          </a:p>
        </p:txBody>
      </p:sp>
    </p:spTree>
    <p:extLst>
      <p:ext uri="{BB962C8B-B14F-4D97-AF65-F5344CB8AC3E}">
        <p14:creationId xmlns:p14="http://schemas.microsoft.com/office/powerpoint/2010/main" val="75791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xEl>
                                              <p:pRg st="2" end="2"/>
                                            </p:txEl>
                                          </p:spTgt>
                                        </p:tgtEl>
                                      </p:cBhvr>
                                    </p:animEffect>
                                    <p:set>
                                      <p:cBhvr>
                                        <p:cTn id="12"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xEl>
                                              <p:pRg st="3" end="3"/>
                                            </p:txEl>
                                          </p:spTgt>
                                        </p:tgtEl>
                                      </p:cBhvr>
                                    </p:animEffect>
                                    <p:set>
                                      <p:cBhvr>
                                        <p:cTn id="22" dur="1" fill="hold">
                                          <p:stCondLst>
                                            <p:cond delay="499"/>
                                          </p:stCondLst>
                                        </p:cTn>
                                        <p:tgtEl>
                                          <p:spTgt spid="7">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7">
                                            <p:txEl>
                                              <p:pRg st="4" end="4"/>
                                            </p:txEl>
                                          </p:spTgt>
                                        </p:tgtEl>
                                      </p:cBhvr>
                                    </p:animEffect>
                                    <p:set>
                                      <p:cBhvr>
                                        <p:cTn id="32" dur="1" fill="hold">
                                          <p:stCondLst>
                                            <p:cond delay="499"/>
                                          </p:stCondLst>
                                        </p:cTn>
                                        <p:tgtEl>
                                          <p:spTgt spid="7">
                                            <p:txEl>
                                              <p:pRg st="4" end="4"/>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7">
                                            <p:txEl>
                                              <p:pRg st="5" end="5"/>
                                            </p:txEl>
                                          </p:spTgt>
                                        </p:tgtEl>
                                      </p:cBhvr>
                                    </p:animEffect>
                                    <p:set>
                                      <p:cBhvr>
                                        <p:cTn id="42" dur="1" fill="hold">
                                          <p:stCondLst>
                                            <p:cond delay="499"/>
                                          </p:stCondLst>
                                        </p:cTn>
                                        <p:tgtEl>
                                          <p:spTgt spid="7">
                                            <p:txEl>
                                              <p:pRg st="5" end="5"/>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fade">
                                      <p:cBhvr>
                                        <p:cTn id="47" dur="500"/>
                                        <p:tgtEl>
                                          <p:spTgt spid="7">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7">
                                            <p:txEl>
                                              <p:pRg st="6" end="6"/>
                                            </p:txEl>
                                          </p:spTgt>
                                        </p:tgtEl>
                                      </p:cBhvr>
                                    </p:animEffect>
                                    <p:set>
                                      <p:cBhvr>
                                        <p:cTn id="52" dur="1" fill="hold">
                                          <p:stCondLst>
                                            <p:cond delay="499"/>
                                          </p:stCondLst>
                                        </p:cTn>
                                        <p:tgtEl>
                                          <p:spTgt spid="7">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DE97F1-35D9-91CE-FC0F-E01AFC2D03E8}"/>
              </a:ext>
            </a:extLst>
          </p:cNvPr>
          <p:cNvSpPr>
            <a:spLocks noGrp="1" noRot="1" noMove="1" noResize="1" noEditPoints="1" noAdjustHandles="1" noChangeArrowheads="1" noChangeShapeType="1"/>
          </p:cNvSpPr>
          <p:nvPr>
            <p:ph type="title" idx="4294967295"/>
          </p:nvPr>
        </p:nvSpPr>
        <p:spPr>
          <a:xfrm>
            <a:off x="679622" y="-1325563"/>
            <a:ext cx="10478529" cy="1325563"/>
          </a:xfrm>
        </p:spPr>
        <p:txBody>
          <a:bodyPr vert="horz" lIns="91440" tIns="45720" rIns="91440" bIns="45720" rtlCol="0" anchor="b">
            <a:normAutofit/>
          </a:bodyPr>
          <a:lstStyle/>
          <a:p>
            <a:r>
              <a:rPr lang="en-GB" dirty="0"/>
              <a:t>Objective</a:t>
            </a:r>
          </a:p>
        </p:txBody>
      </p:sp>
      <p:pic>
        <p:nvPicPr>
          <p:cNvPr id="2" name="Picture 1">
            <a:extLst>
              <a:ext uri="{FF2B5EF4-FFF2-40B4-BE49-F238E27FC236}">
                <a16:creationId xmlns:a16="http://schemas.microsoft.com/office/drawing/2014/main" id="{077AD4FD-60EC-233C-AA81-241FCC070F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val="0"/>
              </a:ext>
            </a:extLst>
          </a:blip>
          <a:stretch>
            <a:fillRect/>
          </a:stretch>
        </p:blipFill>
        <p:spPr>
          <a:xfrm>
            <a:off x="796413" y="293994"/>
            <a:ext cx="10599174" cy="5727205"/>
          </a:xfrm>
          <a:prstGeom prst="rect">
            <a:avLst/>
          </a:prstGeom>
        </p:spPr>
      </p:pic>
      <p:pic>
        <p:nvPicPr>
          <p:cNvPr id="4" name="Picture 3" descr="A cartoon picture of a house in a heatwave with a person looking distressed.">
            <a:extLst>
              <a:ext uri="{FF2B5EF4-FFF2-40B4-BE49-F238E27FC236}">
                <a16:creationId xmlns:a16="http://schemas.microsoft.com/office/drawing/2014/main" id="{087F331B-31C3-7E12-31CC-8BD357A39A2F}"/>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923925" y="481178"/>
            <a:ext cx="5672137" cy="3191824"/>
          </a:xfrm>
          <a:prstGeom prst="rect">
            <a:avLst/>
          </a:prstGeom>
        </p:spPr>
      </p:pic>
      <p:pic>
        <p:nvPicPr>
          <p:cNvPr id="5" name="Picture 4">
            <a:extLst>
              <a:ext uri="{FF2B5EF4-FFF2-40B4-BE49-F238E27FC236}">
                <a16:creationId xmlns:a16="http://schemas.microsoft.com/office/drawing/2014/main" id="{7510EB1C-A80C-DC3D-A49D-0D936495D4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5" cstate="screen">
            <a:extLst>
              <a:ext uri="{28A0092B-C50C-407E-A947-70E740481C1C}">
                <a14:useLocalDpi xmlns:a14="http://schemas.microsoft.com/office/drawing/2010/main" val="0"/>
              </a:ext>
            </a:extLst>
          </a:blip>
          <a:srcRect/>
          <a:stretch/>
        </p:blipFill>
        <p:spPr>
          <a:xfrm>
            <a:off x="3453632" y="2409417"/>
            <a:ext cx="3321827" cy="1801637"/>
          </a:xfrm>
          <a:prstGeom prst="rect">
            <a:avLst/>
          </a:prstGeom>
        </p:spPr>
      </p:pic>
      <p:pic>
        <p:nvPicPr>
          <p:cNvPr id="7" name="Picture 6">
            <a:extLst>
              <a:ext uri="{FF2B5EF4-FFF2-40B4-BE49-F238E27FC236}">
                <a16:creationId xmlns:a16="http://schemas.microsoft.com/office/drawing/2014/main" id="{844C1896-4C55-471A-0D46-F78C150EE0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6">
            <a:duotone>
              <a:schemeClr val="accent1">
                <a:shade val="45000"/>
                <a:satMod val="135000"/>
              </a:schemeClr>
              <a:prstClr val="white"/>
            </a:duotone>
          </a:blip>
          <a:srcRect r="45416"/>
          <a:stretch/>
        </p:blipFill>
        <p:spPr>
          <a:xfrm rot="16831440">
            <a:off x="-2420828" y="1524671"/>
            <a:ext cx="6113027" cy="2168133"/>
          </a:xfrm>
          <a:prstGeom prst="rect">
            <a:avLst/>
          </a:prstGeom>
        </p:spPr>
      </p:pic>
      <p:sp>
        <p:nvSpPr>
          <p:cNvPr id="6" name="Subtitle 5">
            <a:extLst>
              <a:ext uri="{FF2B5EF4-FFF2-40B4-BE49-F238E27FC236}">
                <a16:creationId xmlns:a16="http://schemas.microsoft.com/office/drawing/2014/main" id="{CB223689-2AD3-87A6-36EE-C0F55EF396FF}"/>
              </a:ext>
            </a:extLst>
          </p:cNvPr>
          <p:cNvSpPr txBox="1">
            <a:spLocks noGrp="1" noRot="1" noMove="1" noResize="1" noEditPoints="1" noAdjustHandles="1" noChangeArrowheads="1" noChangeShapeType="1"/>
          </p:cNvSpPr>
          <p:nvPr/>
        </p:nvSpPr>
        <p:spPr>
          <a:xfrm>
            <a:off x="1207402" y="4092203"/>
            <a:ext cx="9969698" cy="1928996"/>
          </a:xfrm>
          <a:prstGeom prst="rect">
            <a:avLst/>
          </a:prstGeom>
          <a:solidFill>
            <a:schemeClr val="bg1"/>
          </a:solid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EE2A24"/>
              </a:buClr>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E2A24"/>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E2A24"/>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GB" sz="2400">
                <a:latin typeface="HelveticaNeueLT Pro 55 Roman" panose="020B0604020202020204" pitchFamily="34" charset="0"/>
              </a:rPr>
              <a:t>Objective: </a:t>
            </a:r>
            <a:r>
              <a:rPr lang="en-GB" sz="2600" b="1">
                <a:solidFill>
                  <a:srgbClr val="FF0000"/>
                </a:solidFill>
                <a:latin typeface="HelveticaNeueLT Pro 55 Roman" panose="020B0604020202020204" pitchFamily="34" charset="0"/>
              </a:rPr>
              <a:t>Share </a:t>
            </a:r>
            <a:r>
              <a:rPr lang="en-GB" sz="2400">
                <a:latin typeface="HelveticaNeueLT Pro 55 Roman" panose="020B0604020202020204" pitchFamily="34" charset="0"/>
              </a:rPr>
              <a:t>ways to cope with eco-anxiety</a:t>
            </a:r>
            <a:r>
              <a:rPr lang="en-GB" sz="2600">
                <a:solidFill>
                  <a:srgbClr val="000000"/>
                </a:solidFill>
                <a:latin typeface="HelveticaNeueLT Pro 55 Roman" panose="020B0604020202020204" pitchFamily="34" charset="0"/>
              </a:rPr>
              <a:t>.</a:t>
            </a:r>
          </a:p>
          <a:p>
            <a:pPr marL="0" indent="0" algn="ctr">
              <a:lnSpc>
                <a:spcPct val="120000"/>
              </a:lnSpc>
              <a:buNone/>
            </a:pPr>
            <a:r>
              <a:rPr lang="en-GB" sz="2400">
                <a:latin typeface="HelveticaNeueLT Pro 55 Roman"/>
              </a:rPr>
              <a:t>To meet this objective, you’ll create a video to share ways to cope with eco-anxiety.</a:t>
            </a:r>
          </a:p>
        </p:txBody>
      </p:sp>
      <p:pic>
        <p:nvPicPr>
          <p:cNvPr id="8" name="Picture 2">
            <a:extLst>
              <a:ext uri="{FF2B5EF4-FFF2-40B4-BE49-F238E27FC236}">
                <a16:creationId xmlns:a16="http://schemas.microsoft.com/office/drawing/2014/main" id="{6C6DF18F-5EF3-8637-D5DC-B00775B5D7B5}"/>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rotWithShape="1">
          <a:blip r:embed="rId7" cstate="screen">
            <a:extLst>
              <a:ext uri="{28A0092B-C50C-407E-A947-70E740481C1C}">
                <a14:useLocalDpi xmlns:a14="http://schemas.microsoft.com/office/drawing/2010/main" val="0"/>
              </a:ext>
            </a:extLst>
          </a:blip>
          <a:srcRect/>
          <a:stretch/>
        </p:blipFill>
        <p:spPr bwMode="auto">
          <a:xfrm>
            <a:off x="-19987" y="-1"/>
            <a:ext cx="11197087" cy="15652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09CE655-8BB7-2208-3AB1-E1AD4837CA66}"/>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rot="16200000">
            <a:off x="10105818" y="1363238"/>
            <a:ext cx="2886077" cy="584775"/>
          </a:xfrm>
          <a:prstGeom prst="rect">
            <a:avLst/>
          </a:prstGeom>
          <a:noFill/>
        </p:spPr>
        <p:txBody>
          <a:bodyPr wrap="square" rtlCol="0">
            <a:spAutoFit/>
          </a:bodyPr>
          <a:lstStyle/>
          <a:p>
            <a:r>
              <a:rPr lang="en-GB" sz="3200" b="1">
                <a:solidFill>
                  <a:srgbClr val="FF0000"/>
                </a:solidFill>
                <a:latin typeface="HelveticaNeueLT Pro 55 Roman" panose="020B0604020202020204"/>
              </a:rPr>
              <a:t>Eco-anxiety</a:t>
            </a:r>
          </a:p>
        </p:txBody>
      </p:sp>
      <p:pic>
        <p:nvPicPr>
          <p:cNvPr id="11" name="Picture 10" descr="An indicator showing the end of the slide and the start of the next.">
            <a:extLst>
              <a:ext uri="{FF2B5EF4-FFF2-40B4-BE49-F238E27FC236}">
                <a16:creationId xmlns:a16="http://schemas.microsoft.com/office/drawing/2014/main" id="{F6394021-F280-AF8F-97E7-4610F0A6FC4E}"/>
              </a:ext>
            </a:extLst>
          </p:cNvPr>
          <p:cNvPicPr>
            <a:picLocks noGrp="1" noRot="1" noChangeAspect="1" noMove="1" noResize="1" noEditPoints="1" noAdjustHandles="1" noChangeArrowheads="1" noChangeShapeType="1" noCrop="1"/>
          </p:cNvPicPr>
          <p:nvPr/>
        </p:nvPicPr>
        <p:blipFill rotWithShape="1">
          <a:blip r:embed="rId8" cstate="screen">
            <a:extLst>
              <a:ext uri="{28A0092B-C50C-407E-A947-70E740481C1C}">
                <a14:useLocalDpi xmlns:a14="http://schemas.microsoft.com/office/drawing/2010/main" val="0"/>
              </a:ext>
            </a:extLst>
          </a:blip>
          <a:srcRect t="9865"/>
          <a:stretch/>
        </p:blipFill>
        <p:spPr>
          <a:xfrm>
            <a:off x="10329461" y="67408"/>
            <a:ext cx="1184387" cy="615892"/>
          </a:xfrm>
          <a:prstGeom prst="rect">
            <a:avLst/>
          </a:prstGeom>
        </p:spPr>
      </p:pic>
    </p:spTree>
    <p:extLst>
      <p:ext uri="{BB962C8B-B14F-4D97-AF65-F5344CB8AC3E}">
        <p14:creationId xmlns:p14="http://schemas.microsoft.com/office/powerpoint/2010/main" val="19208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CA51D-48C6-5AF4-2C65-E04AFD288AEB}"/>
              </a:ext>
            </a:extLst>
          </p:cNvPr>
          <p:cNvSpPr txBox="1">
            <a:spLocks noGrp="1" noRot="1" noMove="1" noResize="1" noEditPoints="1" noAdjustHandles="1" noChangeArrowheads="1" noChangeShapeType="1"/>
          </p:cNvSpPr>
          <p:nvPr>
            <p:ph type="title" idx="4294967295"/>
          </p:nvPr>
        </p:nvSpPr>
        <p:spPr>
          <a:xfrm rot="16200000">
            <a:off x="10149081" y="1487969"/>
            <a:ext cx="288607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HelveticaNeueLT Pro 55 Roman" panose="020B0604020202020204"/>
                <a:ea typeface="+mn-ea"/>
                <a:cs typeface="+mn-cs"/>
              </a:rPr>
              <a:t>Big question</a:t>
            </a:r>
          </a:p>
        </p:txBody>
      </p:sp>
      <p:pic>
        <p:nvPicPr>
          <p:cNvPr id="3" name="Picture 2">
            <a:extLst>
              <a:ext uri="{FF2B5EF4-FFF2-40B4-BE49-F238E27FC236}">
                <a16:creationId xmlns:a16="http://schemas.microsoft.com/office/drawing/2014/main" id="{4F8C1F55-C330-783E-BD3D-601CD0EF4D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810634" y="228461"/>
            <a:ext cx="10456211" cy="5505449"/>
          </a:xfrm>
          <a:prstGeom prst="rect">
            <a:avLst/>
          </a:prstGeom>
        </p:spPr>
      </p:pic>
      <p:pic>
        <p:nvPicPr>
          <p:cNvPr id="5" name="Picture 4" descr="An image of a girl holding a drawing of the Earth. The drawing is in colour, everything else, including the girl, is black and white.">
            <a:extLst>
              <a:ext uri="{FF2B5EF4-FFF2-40B4-BE49-F238E27FC236}">
                <a16:creationId xmlns:a16="http://schemas.microsoft.com/office/drawing/2014/main" id="{2DA065A8-1535-9245-EB70-DB986CEEC689}"/>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val="0"/>
              </a:ext>
            </a:extLst>
          </a:blip>
          <a:srcRect/>
          <a:stretch/>
        </p:blipFill>
        <p:spPr>
          <a:xfrm>
            <a:off x="4579212" y="2013131"/>
            <a:ext cx="3481946" cy="3199455"/>
          </a:xfrm>
          <a:prstGeom prst="rect">
            <a:avLst/>
          </a:prstGeom>
        </p:spPr>
      </p:pic>
      <p:pic>
        <p:nvPicPr>
          <p:cNvPr id="18" name="Picture 17" descr="A large question mark.">
            <a:extLst>
              <a:ext uri="{FF2B5EF4-FFF2-40B4-BE49-F238E27FC236}">
                <a16:creationId xmlns:a16="http://schemas.microsoft.com/office/drawing/2014/main" id="{2AA7C2FA-77AB-5457-8BC8-0106FA776226}"/>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val="0"/>
              </a:ext>
            </a:extLst>
          </a:blip>
          <a:stretch>
            <a:fillRect/>
          </a:stretch>
        </p:blipFill>
        <p:spPr>
          <a:xfrm>
            <a:off x="732322" y="695381"/>
            <a:ext cx="4781438" cy="4781438"/>
          </a:xfrm>
          <a:prstGeom prst="rect">
            <a:avLst/>
          </a:prstGeom>
        </p:spPr>
      </p:pic>
      <p:sp>
        <p:nvSpPr>
          <p:cNvPr id="4" name="Rectangle 3">
            <a:extLst>
              <a:ext uri="{FF2B5EF4-FFF2-40B4-BE49-F238E27FC236}">
                <a16:creationId xmlns:a16="http://schemas.microsoft.com/office/drawing/2014/main" id="{98B7657A-020A-1904-5D1E-46F2D9C5EA4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724633" y="3256053"/>
            <a:ext cx="3534011" cy="2619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5">
            <a:extLst>
              <a:ext uri="{FF2B5EF4-FFF2-40B4-BE49-F238E27FC236}">
                <a16:creationId xmlns:a16="http://schemas.microsoft.com/office/drawing/2014/main" id="{D3640B6C-28BF-5E91-F761-D3C80198E2D6}"/>
              </a:ext>
            </a:extLst>
          </p:cNvPr>
          <p:cNvSpPr txBox="1">
            <a:spLocks noGrp="1" noRot="1" noMove="1" noResize="1" noEditPoints="1" noAdjustHandles="1" noChangeArrowheads="1" noChangeShapeType="1"/>
          </p:cNvSpPr>
          <p:nvPr/>
        </p:nvSpPr>
        <p:spPr>
          <a:xfrm>
            <a:off x="7912970" y="3355887"/>
            <a:ext cx="3211868" cy="271868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800" b="1">
                <a:latin typeface="HelveticaNeueLT Pro 55 Roman" panose="020B0604020202020204" pitchFamily="34" charset="0"/>
              </a:rPr>
              <a:t>What should be included in a video about </a:t>
            </a:r>
            <a:br>
              <a:rPr lang="en-GB" sz="2800" b="1">
                <a:latin typeface="HelveticaNeueLT Pro 55 Roman" panose="020B0604020202020204" pitchFamily="34" charset="0"/>
              </a:rPr>
            </a:br>
            <a:r>
              <a:rPr lang="en-GB" sz="2800" b="1">
                <a:latin typeface="HelveticaNeueLT Pro 55 Roman" panose="020B0604020202020204" pitchFamily="34" charset="0"/>
              </a:rPr>
              <a:t>eco-anxiety to help others?</a:t>
            </a:r>
          </a:p>
        </p:txBody>
      </p:sp>
    </p:spTree>
    <p:extLst>
      <p:ext uri="{BB962C8B-B14F-4D97-AF65-F5344CB8AC3E}">
        <p14:creationId xmlns:p14="http://schemas.microsoft.com/office/powerpoint/2010/main" val="163478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824B6DB-7722-AFBE-B025-15521A88B797}"/>
              </a:ext>
            </a:extLst>
          </p:cNvPr>
          <p:cNvSpPr>
            <a:spLocks noGrp="1" noRot="1" noMove="1" noResize="1" noEditPoints="1" noAdjustHandles="1" noChangeArrowheads="1" noChangeShapeType="1"/>
          </p:cNvSpPr>
          <p:nvPr>
            <p:ph type="title" idx="4294967295"/>
          </p:nvPr>
        </p:nvSpPr>
        <p:spPr>
          <a:xfrm>
            <a:off x="679622" y="-1325563"/>
            <a:ext cx="10478529" cy="1325563"/>
          </a:xfrm>
        </p:spPr>
        <p:txBody>
          <a:bodyPr vert="horz" lIns="91440" tIns="45720" rIns="91440" bIns="45720" rtlCol="0" anchor="b">
            <a:normAutofit/>
          </a:bodyPr>
          <a:lstStyle/>
          <a:p>
            <a:r>
              <a:rPr lang="en-GB" dirty="0"/>
              <a:t>What is eco-anxiety?</a:t>
            </a:r>
          </a:p>
        </p:txBody>
      </p:sp>
      <p:pic>
        <p:nvPicPr>
          <p:cNvPr id="2" name="Picture 1">
            <a:extLst>
              <a:ext uri="{FF2B5EF4-FFF2-40B4-BE49-F238E27FC236}">
                <a16:creationId xmlns:a16="http://schemas.microsoft.com/office/drawing/2014/main" id="{FC8176B9-9CB0-F0FA-FB2B-187AE51BEB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l="43096" t="41579" r="26668" b="17290"/>
          <a:stretch/>
        </p:blipFill>
        <p:spPr>
          <a:xfrm rot="4867004">
            <a:off x="-1282849" y="-1813938"/>
            <a:ext cx="7825997" cy="9064612"/>
          </a:xfrm>
          <a:prstGeom prst="rect">
            <a:avLst/>
          </a:prstGeom>
        </p:spPr>
      </p:pic>
      <p:sp>
        <p:nvSpPr>
          <p:cNvPr id="3" name="TextBox 2">
            <a:extLst>
              <a:ext uri="{FF2B5EF4-FFF2-40B4-BE49-F238E27FC236}">
                <a16:creationId xmlns:a16="http://schemas.microsoft.com/office/drawing/2014/main" id="{A2FBC294-260D-5306-5DC7-101663AAA956}"/>
              </a:ext>
            </a:extLst>
          </p:cNvPr>
          <p:cNvSpPr txBox="1">
            <a:spLocks noGrp="1" noRot="1" noMove="1" noResize="1" noEditPoints="1" noAdjustHandles="1" noChangeArrowheads="1" noChangeShapeType="1"/>
          </p:cNvSpPr>
          <p:nvPr/>
        </p:nvSpPr>
        <p:spPr>
          <a:xfrm rot="16200000">
            <a:off x="10624818" y="993460"/>
            <a:ext cx="1924104" cy="584775"/>
          </a:xfrm>
          <a:prstGeom prst="rect">
            <a:avLst/>
          </a:prstGeom>
          <a:noFill/>
        </p:spPr>
        <p:txBody>
          <a:bodyPr wrap="square" rtlCol="0">
            <a:spAutoFit/>
          </a:bodyPr>
          <a:lstStyle/>
          <a:p>
            <a:r>
              <a:rPr lang="en-GB" sz="3200" b="1">
                <a:solidFill>
                  <a:srgbClr val="FF0000"/>
                </a:solidFill>
                <a:latin typeface="HelveticaNeueLT Pro 55 Roman" panose="020B0604020202020204"/>
              </a:rPr>
              <a:t>Charlie</a:t>
            </a:r>
          </a:p>
        </p:txBody>
      </p:sp>
      <p:sp>
        <p:nvSpPr>
          <p:cNvPr id="8" name="Rectangle 7">
            <a:extLst>
              <a:ext uri="{FF2B5EF4-FFF2-40B4-BE49-F238E27FC236}">
                <a16:creationId xmlns:a16="http://schemas.microsoft.com/office/drawing/2014/main" id="{7C913CC0-F7BD-BE47-2151-0CD66E5ED163}"/>
              </a:ext>
            </a:extLst>
          </p:cNvPr>
          <p:cNvSpPr>
            <a:spLocks noGrp="1" noRot="1" noMove="1" noResize="1" noEditPoints="1" noAdjustHandles="1" noChangeArrowheads="1" noChangeShapeType="1"/>
          </p:cNvSpPr>
          <p:nvPr/>
        </p:nvSpPr>
        <p:spPr>
          <a:xfrm>
            <a:off x="500922" y="902658"/>
            <a:ext cx="4246707" cy="1028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20000"/>
              </a:lnSpc>
              <a:buNone/>
            </a:pPr>
            <a:r>
              <a:rPr lang="en-GB" sz="2400">
                <a:solidFill>
                  <a:schemeClr val="tx1"/>
                </a:solidFill>
                <a:latin typeface="Arial" panose="020B0604020202020204" pitchFamily="34" charset="0"/>
                <a:cs typeface="Arial" panose="020B0604020202020204" pitchFamily="34" charset="0"/>
              </a:rPr>
              <a:t>Recap - what is eco-anxiety?</a:t>
            </a:r>
          </a:p>
        </p:txBody>
      </p:sp>
      <p:sp>
        <p:nvSpPr>
          <p:cNvPr id="13" name="Rectangle 12">
            <a:extLst>
              <a:ext uri="{FF2B5EF4-FFF2-40B4-BE49-F238E27FC236}">
                <a16:creationId xmlns:a16="http://schemas.microsoft.com/office/drawing/2014/main" id="{0B503776-12D9-47AA-F6A0-85548ACEE86E}"/>
              </a:ext>
            </a:extLst>
          </p:cNvPr>
          <p:cNvSpPr>
            <a:spLocks noGrp="1" noRot="1" noMove="1" noResize="1" noEditPoints="1" noAdjustHandles="1" noChangeArrowheads="1" noChangeShapeType="1"/>
          </p:cNvSpPr>
          <p:nvPr/>
        </p:nvSpPr>
        <p:spPr>
          <a:xfrm>
            <a:off x="533258" y="1888351"/>
            <a:ext cx="2099736" cy="19365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20000"/>
              </a:lnSpc>
              <a:buNone/>
            </a:pPr>
            <a:r>
              <a:rPr lang="en-GB" sz="2400">
                <a:latin typeface="Arial" panose="020B0604020202020204" pitchFamily="34" charset="0"/>
                <a:cs typeface="Arial" panose="020B0604020202020204" pitchFamily="34" charset="0"/>
              </a:rPr>
              <a:t>Can you remember what Charlie said it is?</a:t>
            </a:r>
          </a:p>
        </p:txBody>
      </p:sp>
      <p:pic>
        <p:nvPicPr>
          <p:cNvPr id="2050" name="Picture 2" descr="An small icon of a person's face. Text reads '@Charlie'.">
            <a:extLst>
              <a:ext uri="{FF2B5EF4-FFF2-40B4-BE49-F238E27FC236}">
                <a16:creationId xmlns:a16="http://schemas.microsoft.com/office/drawing/2014/main" id="{878B5C4A-E03F-86FB-4295-A1A61CE9C3FD}"/>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val="0"/>
              </a:ext>
            </a:extLst>
          </a:blip>
          <a:srcRect/>
          <a:stretch/>
        </p:blipFill>
        <p:spPr bwMode="auto">
          <a:xfrm>
            <a:off x="2632994" y="1888350"/>
            <a:ext cx="2114635" cy="193657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3C144CB-7D01-EA4D-94FC-20A39E7493BB}"/>
              </a:ext>
            </a:extLst>
          </p:cNvPr>
          <p:cNvSpPr>
            <a:spLocks noGrp="1" noRot="1" noMove="1" noResize="1" noEditPoints="1" noAdjustHandles="1" noChangeArrowheads="1" noChangeShapeType="1"/>
          </p:cNvSpPr>
          <p:nvPr/>
        </p:nvSpPr>
        <p:spPr>
          <a:xfrm>
            <a:off x="500921" y="3824929"/>
            <a:ext cx="4246707" cy="2060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latin typeface="HelveticaNeueLT Pro 55 Roman" panose="020B0604020202020204" pitchFamily="34" charset="0"/>
              </a:rPr>
              <a:t>Who is Charlie? </a:t>
            </a:r>
            <a:r>
              <a:rPr lang="en-GB" sz="2400">
                <a:solidFill>
                  <a:schemeClr val="tx1"/>
                </a:solidFill>
                <a:latin typeface="HelveticaNeueLT Pro 55 Roman" panose="020B0604020202020204" pitchFamily="34" charset="0"/>
              </a:rPr>
              <a:t>You may have met Charlie in Learn – What is eco-anxiety. They described how they are affected by eco-anxiety.</a:t>
            </a:r>
          </a:p>
        </p:txBody>
      </p:sp>
      <p:sp>
        <p:nvSpPr>
          <p:cNvPr id="5" name="Rectangle 4">
            <a:extLst>
              <a:ext uri="{FF2B5EF4-FFF2-40B4-BE49-F238E27FC236}">
                <a16:creationId xmlns:a16="http://schemas.microsoft.com/office/drawing/2014/main" id="{7E2E8920-5E48-5025-8EF0-715D14042C78}"/>
              </a:ext>
            </a:extLst>
          </p:cNvPr>
          <p:cNvSpPr>
            <a:spLocks noGrp="1" noRot="1" noMove="1" noResize="1" noEditPoints="1" noAdjustHandles="1" noChangeArrowheads="1" noChangeShapeType="1"/>
          </p:cNvSpPr>
          <p:nvPr/>
        </p:nvSpPr>
        <p:spPr>
          <a:xfrm>
            <a:off x="500920" y="3896419"/>
            <a:ext cx="4246707" cy="2060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HelveticaNeueLT Pro 55 Roman" panose="020B0604020202020204" pitchFamily="34" charset="0"/>
              </a:rPr>
              <a:t>Have you got your own definition of eco-anxiety? How does it compare?</a:t>
            </a:r>
          </a:p>
        </p:txBody>
      </p:sp>
      <p:pic>
        <p:nvPicPr>
          <p:cNvPr id="15" name="Picture 14" descr="A picture of a mobile phone with a text message explaining what eco-anxiety is.">
            <a:extLst>
              <a:ext uri="{FF2B5EF4-FFF2-40B4-BE49-F238E27FC236}">
                <a16:creationId xmlns:a16="http://schemas.microsoft.com/office/drawing/2014/main" id="{799F8DEA-C159-4845-E178-BEBAB8EB2390}"/>
              </a:ext>
            </a:extLst>
          </p:cNvPr>
          <p:cNvPicPr>
            <a:picLocks noGrp="1" noRot="1" noChangeAspect="1" noMove="1" noResize="1" noEditPoints="1" noAdjustHandles="1" noChangeArrowheads="1" noChangeShapeType="1" noCrop="1"/>
          </p:cNvPicPr>
          <p:nvPr/>
        </p:nvPicPr>
        <p:blipFill rotWithShape="1">
          <a:blip r:embed="rId5" cstate="screen">
            <a:extLst>
              <a:ext uri="{28A0092B-C50C-407E-A947-70E740481C1C}">
                <a14:useLocalDpi xmlns:a14="http://schemas.microsoft.com/office/drawing/2010/main" val="0"/>
              </a:ext>
            </a:extLst>
          </a:blip>
          <a:srcRect/>
          <a:stretch/>
        </p:blipFill>
        <p:spPr>
          <a:xfrm>
            <a:off x="5554133" y="132514"/>
            <a:ext cx="4775200" cy="6141157"/>
          </a:xfrm>
          <a:prstGeom prst="rect">
            <a:avLst/>
          </a:prstGeom>
        </p:spPr>
      </p:pic>
      <p:sp>
        <p:nvSpPr>
          <p:cNvPr id="16" name="Rectangle 15">
            <a:extLst>
              <a:ext uri="{FF2B5EF4-FFF2-40B4-BE49-F238E27FC236}">
                <a16:creationId xmlns:a16="http://schemas.microsoft.com/office/drawing/2014/main" id="{7D3E815B-06A1-70BA-17D8-E66835EFC8C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096000" y="914400"/>
            <a:ext cx="3657600" cy="4402667"/>
          </a:xfrm>
          <a:prstGeom prst="rect">
            <a:avLst/>
          </a:prstGeom>
          <a:solidFill>
            <a:srgbClr val="CCFFCC">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F829A4-EC6B-D525-AD0F-C01D1497F70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021689" y="902659"/>
            <a:ext cx="2731911" cy="409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7A328AC0-B79E-C522-D869-6073684EF0AE}"/>
              </a:ext>
            </a:extLst>
          </p:cNvPr>
          <p:cNvSpPr>
            <a:spLocks noGrp="1" noRot="1" noMove="1" noResize="1" noEditPoints="1" noAdjustHandles="1" noChangeArrowheads="1" noChangeShapeType="1"/>
          </p:cNvSpPr>
          <p:nvPr/>
        </p:nvSpPr>
        <p:spPr>
          <a:xfrm>
            <a:off x="6366905" y="1399423"/>
            <a:ext cx="3245558" cy="202957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GB" sz="2000" dirty="0">
                <a:solidFill>
                  <a:schemeClr val="tx1"/>
                </a:solidFill>
                <a:latin typeface="HelveticaNeueLT Pro 55 Roman"/>
              </a:rPr>
              <a:t>Eco-anxiety describes the challenging or overwhelming feelings a person might experience in response to climate change.</a:t>
            </a:r>
          </a:p>
        </p:txBody>
      </p:sp>
      <p:pic>
        <p:nvPicPr>
          <p:cNvPr id="6" name="Picture 2">
            <a:extLst>
              <a:ext uri="{FF2B5EF4-FFF2-40B4-BE49-F238E27FC236}">
                <a16:creationId xmlns:a16="http://schemas.microsoft.com/office/drawing/2014/main" id="{820A26BD-9C6B-7DA2-E571-447FECBB94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6" cstate="screen">
            <a:extLst>
              <a:ext uri="{28A0092B-C50C-407E-A947-70E740481C1C}">
                <a14:useLocalDpi xmlns:a14="http://schemas.microsoft.com/office/drawing/2010/main" val="0"/>
              </a:ext>
            </a:extLst>
          </a:blip>
          <a:srcRect/>
          <a:stretch/>
        </p:blipFill>
        <p:spPr bwMode="auto">
          <a:xfrm>
            <a:off x="6102614" y="902658"/>
            <a:ext cx="918947" cy="4095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n indicator showing the end of the slide and the start of the next.">
            <a:extLst>
              <a:ext uri="{FF2B5EF4-FFF2-40B4-BE49-F238E27FC236}">
                <a16:creationId xmlns:a16="http://schemas.microsoft.com/office/drawing/2014/main" id="{5F5CF79E-8DD5-A66C-B457-D7D702E616FF}"/>
              </a:ext>
            </a:extLst>
          </p:cNvPr>
          <p:cNvPicPr>
            <a:picLocks noGrp="1" noRot="1" noChangeAspect="1" noMove="1" noResize="1" noEditPoints="1" noAdjustHandles="1" noChangeArrowheads="1" noChangeShapeType="1" noCrop="1"/>
          </p:cNvPicPr>
          <p:nvPr/>
        </p:nvPicPr>
        <p:blipFill rotWithShape="1">
          <a:blip r:embed="rId7" cstate="screen">
            <a:extLst>
              <a:ext uri="{28A0092B-C50C-407E-A947-70E740481C1C}">
                <a14:useLocalDpi xmlns:a14="http://schemas.microsoft.com/office/drawing/2010/main" val="0"/>
              </a:ext>
            </a:extLst>
          </a:blip>
          <a:srcRect t="9865"/>
          <a:stretch/>
        </p:blipFill>
        <p:spPr>
          <a:xfrm>
            <a:off x="10329461" y="67408"/>
            <a:ext cx="1184387" cy="615892"/>
          </a:xfrm>
          <a:prstGeom prst="rect">
            <a:avLst/>
          </a:prstGeom>
        </p:spPr>
      </p:pic>
    </p:spTree>
    <p:extLst>
      <p:ext uri="{BB962C8B-B14F-4D97-AF65-F5344CB8AC3E}">
        <p14:creationId xmlns:p14="http://schemas.microsoft.com/office/powerpoint/2010/main" val="119689964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0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14:presetBounceEnd="40000">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14:bounceEnd="40000">
                                          <p:cBhvr additive="base">
                                            <p:cTn id="13" dur="50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14:presetBounceEnd="40000">
                                      <p:stCondLst>
                                        <p:cond delay="0"/>
                                      </p:stCondLst>
                                      <p:childTnLst>
                                        <p:set>
                                          <p:cBhvr>
                                            <p:cTn id="17" dur="1" fill="hold">
                                              <p:stCondLst>
                                                <p:cond delay="0"/>
                                              </p:stCondLst>
                                            </p:cTn>
                                            <p:tgtEl>
                                              <p:spTgt spid="2050"/>
                                            </p:tgtEl>
                                            <p:attrNameLst>
                                              <p:attrName>style.visibility</p:attrName>
                                            </p:attrNameLst>
                                          </p:cBhvr>
                                          <p:to>
                                            <p:strVal val="visible"/>
                                          </p:to>
                                        </p:set>
                                        <p:anim calcmode="lin" valueType="num" p14:bounceEnd="40000">
                                          <p:cBhvr additive="base">
                                            <p:cTn id="18" dur="500" fill="hold"/>
                                            <p:tgtEl>
                                              <p:spTgt spid="2050"/>
                                            </p:tgtEl>
                                            <p:attrNameLst>
                                              <p:attrName>ppt_x</p:attrName>
                                            </p:attrNameLst>
                                          </p:cBhvr>
                                          <p:tavLst>
                                            <p:tav tm="0">
                                              <p:val>
                                                <p:strVal val="0-#ppt_w/2"/>
                                              </p:val>
                                            </p:tav>
                                            <p:tav tm="100000">
                                              <p:val>
                                                <p:strVal val="#ppt_x"/>
                                              </p:val>
                                            </p:tav>
                                          </p:tavLst>
                                        </p:anim>
                                        <p:anim calcmode="lin" valueType="num" p14:bounceEnd="40000">
                                          <p:cBhvr additive="base">
                                            <p:cTn id="19"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14:presetBounceEnd="4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40000">
                                          <p:cBhvr additive="base">
                                            <p:cTn id="24"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14:presetBounceEnd="40000">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14:bounceEnd="40000">
                                          <p:cBhvr additive="base">
                                            <p:cTn id="34"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2" grpId="0" animBg="1"/>
          <p:bldP spid="5"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 calcmode="lin" valueType="num">
                                          <p:cBhvr additive="base">
                                            <p:cTn id="18" dur="500" fill="hold"/>
                                            <p:tgtEl>
                                              <p:spTgt spid="2050"/>
                                            </p:tgtEl>
                                            <p:attrNameLst>
                                              <p:attrName>ppt_x</p:attrName>
                                            </p:attrNameLst>
                                          </p:cBhvr>
                                          <p:tavLst>
                                            <p:tav tm="0">
                                              <p:val>
                                                <p:strVal val="0-#ppt_w/2"/>
                                              </p:val>
                                            </p:tav>
                                            <p:tav tm="100000">
                                              <p:val>
                                                <p:strVal val="#ppt_x"/>
                                              </p:val>
                                            </p:tav>
                                          </p:tavLst>
                                        </p:anim>
                                        <p:anim calcmode="lin" valueType="num">
                                          <p:cBhvr additive="base">
                                            <p:cTn id="19"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9" grpId="0" animBg="1"/>
          <p:bldP spid="5"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C5217F-C57E-51A5-D7A5-D489522A81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l="43096" t="41579" r="26668" b="17290"/>
          <a:stretch/>
        </p:blipFill>
        <p:spPr>
          <a:xfrm rot="4867004">
            <a:off x="-1282849" y="-1813938"/>
            <a:ext cx="7825997" cy="9064612"/>
          </a:xfrm>
          <a:prstGeom prst="rect">
            <a:avLst/>
          </a:prstGeom>
        </p:spPr>
      </p:pic>
      <p:sp>
        <p:nvSpPr>
          <p:cNvPr id="7" name="Content Placeholder 5">
            <a:extLst>
              <a:ext uri="{FF2B5EF4-FFF2-40B4-BE49-F238E27FC236}">
                <a16:creationId xmlns:a16="http://schemas.microsoft.com/office/drawing/2014/main" id="{F0B5041E-CB51-B79B-2651-F2CEF9518288}"/>
              </a:ext>
            </a:extLst>
          </p:cNvPr>
          <p:cNvSpPr txBox="1">
            <a:spLocks noGrp="1" noRot="1" noMove="1" noResize="1" noEditPoints="1" noAdjustHandles="1" noChangeArrowheads="1" noChangeShapeType="1"/>
          </p:cNvSpPr>
          <p:nvPr>
            <p:ph type="title" idx="4294967295"/>
          </p:nvPr>
        </p:nvSpPr>
        <p:spPr>
          <a:xfrm>
            <a:off x="856735" y="368633"/>
            <a:ext cx="10478529" cy="1219535"/>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228600" indent="-228600" algn="l" defTabSz="914400" rtl="0" eaLnBrk="1" latinLnBrk="0" hangingPunct="1">
              <a:lnSpc>
                <a:spcPct val="90000"/>
              </a:lnSpc>
              <a:spcBef>
                <a:spcPts val="1000"/>
              </a:spcBef>
              <a:buClr>
                <a:srgbClr val="EE2A24"/>
              </a:buClr>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E2A24"/>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E2A24"/>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EE2A24"/>
              </a:buClr>
              <a:buSzTx/>
              <a:buFont typeface="System Font Regular"/>
              <a:buNone/>
              <a:tabLst/>
              <a:defRPr/>
            </a:pPr>
            <a:r>
              <a:rPr kumimoji="0" lang="en-GB" sz="4000" b="1" i="0" u="none" strike="noStrike" kern="1200" cap="none" spc="0" normalizeH="0" baseline="0" noProof="0" dirty="0">
                <a:ln>
                  <a:noFill/>
                </a:ln>
                <a:solidFill>
                  <a:srgbClr val="EE2A24"/>
                </a:solidFill>
                <a:effectLst/>
                <a:uLnTx/>
                <a:uFillTx/>
                <a:latin typeface="Arial" panose="020B0604020202020204" pitchFamily="34" charset="0"/>
                <a:ea typeface="+mn-ea"/>
                <a:cs typeface="Arial" panose="020B0604020202020204" pitchFamily="34" charset="0"/>
              </a:rPr>
              <a:t>Your challenge: </a:t>
            </a:r>
            <a:r>
              <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plan and create a draft video.</a:t>
            </a:r>
          </a:p>
        </p:txBody>
      </p:sp>
      <p:sp>
        <p:nvSpPr>
          <p:cNvPr id="6" name="Content Placeholder 5">
            <a:extLst>
              <a:ext uri="{FF2B5EF4-FFF2-40B4-BE49-F238E27FC236}">
                <a16:creationId xmlns:a16="http://schemas.microsoft.com/office/drawing/2014/main" id="{30FF519D-882D-3401-2A8E-471F1912203F}"/>
              </a:ext>
            </a:extLst>
          </p:cNvPr>
          <p:cNvSpPr>
            <a:spLocks noGrp="1" noRot="1" noMove="1" noResize="1" noEditPoints="1" noAdjustHandles="1" noChangeArrowheads="1" noChangeShapeType="1"/>
          </p:cNvSpPr>
          <p:nvPr>
            <p:ph idx="1"/>
          </p:nvPr>
        </p:nvSpPr>
        <p:spPr>
          <a:xfrm>
            <a:off x="7500768" y="3087338"/>
            <a:ext cx="3159401" cy="2303812"/>
          </a:xfrm>
          <a:solidFill>
            <a:schemeClr val="bg1"/>
          </a:solidFill>
        </p:spPr>
        <p:txBody>
          <a:bodyPr vert="horz" lIns="91440" tIns="45720" rIns="91440" bIns="45720" rtlCol="0" anchor="ctr">
            <a:normAutofit/>
          </a:bodyPr>
          <a:lstStyle/>
          <a:p>
            <a:pPr marL="0" indent="0">
              <a:buNone/>
            </a:pPr>
            <a:r>
              <a:rPr lang="en-GB" dirty="0"/>
              <a:t>Your video should be suitable for sharing on social media.</a:t>
            </a:r>
          </a:p>
        </p:txBody>
      </p:sp>
      <p:sp>
        <p:nvSpPr>
          <p:cNvPr id="4" name="Slide Number Placeholder 3">
            <a:extLst>
              <a:ext uri="{FF2B5EF4-FFF2-40B4-BE49-F238E27FC236}">
                <a16:creationId xmlns:a16="http://schemas.microsoft.com/office/drawing/2014/main" id="{3AE3367C-4A2A-B9F9-F4DE-ADF35542F9C3}"/>
              </a:ext>
            </a:extLst>
          </p:cNvPr>
          <p:cNvSpPr>
            <a:spLocks noGrp="1" noRot="1" noMove="1" noResize="1" noEditPoints="1" noAdjustHandles="1" noChangeArrowheads="1" noChangeShapeType="1"/>
          </p:cNvSpPr>
          <p:nvPr>
            <p:ph type="sldNum" sz="quarter" idx="4294967295"/>
          </p:nvPr>
        </p:nvSpPr>
        <p:spPr>
          <a:xfrm>
            <a:off x="11514138" y="5391150"/>
            <a:ext cx="677862" cy="625475"/>
          </a:xfrm>
          <a:prstGeom prst="rect">
            <a:avLst/>
          </a:prstGeom>
        </p:spPr>
        <p:txBody>
          <a:bodyPr/>
          <a:lstStyle/>
          <a:p>
            <a:fld id="{CDEA46CE-92BB-4B22-8BD4-28032886E2F8}" type="slidenum">
              <a:rPr lang="en-GB" smtClean="0"/>
              <a:t>7</a:t>
            </a:fld>
            <a:endParaRPr lang="en-GB"/>
          </a:p>
        </p:txBody>
      </p:sp>
      <p:sp>
        <p:nvSpPr>
          <p:cNvPr id="10" name="Rectangle 9">
            <a:extLst>
              <a:ext uri="{FF2B5EF4-FFF2-40B4-BE49-F238E27FC236}">
                <a16:creationId xmlns:a16="http://schemas.microsoft.com/office/drawing/2014/main" id="{11758771-4964-2DCD-ABBC-E9E094C34F22}"/>
              </a:ext>
            </a:extLst>
          </p:cNvPr>
          <p:cNvSpPr>
            <a:spLocks noGrp="1" noRot="1" noMove="1" noResize="1" noEditPoints="1" noAdjustHandles="1" noChangeArrowheads="1" noChangeShapeType="1"/>
          </p:cNvSpPr>
          <p:nvPr/>
        </p:nvSpPr>
        <p:spPr>
          <a:xfrm>
            <a:off x="856735" y="1867804"/>
            <a:ext cx="3185876" cy="12195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20000"/>
              </a:lnSpc>
              <a:buNone/>
            </a:pPr>
            <a:r>
              <a:rPr lang="en-GB" sz="3600" b="1">
                <a:latin typeface="Arial" panose="020B0604020202020204" pitchFamily="34" charset="0"/>
                <a:cs typeface="Arial" panose="020B0604020202020204" pitchFamily="34" charset="0"/>
              </a:rPr>
              <a:t>Purpose</a:t>
            </a:r>
          </a:p>
        </p:txBody>
      </p:sp>
      <p:sp>
        <p:nvSpPr>
          <p:cNvPr id="14" name="Rectangle 13">
            <a:extLst>
              <a:ext uri="{FF2B5EF4-FFF2-40B4-BE49-F238E27FC236}">
                <a16:creationId xmlns:a16="http://schemas.microsoft.com/office/drawing/2014/main" id="{27B33E07-398C-9402-443A-40B53B6D1EC4}"/>
              </a:ext>
            </a:extLst>
          </p:cNvPr>
          <p:cNvSpPr>
            <a:spLocks noGrp="1" noRot="1" noMove="1" noResize="1" noEditPoints="1" noAdjustHandles="1" noChangeArrowheads="1" noChangeShapeType="1"/>
          </p:cNvSpPr>
          <p:nvPr/>
        </p:nvSpPr>
        <p:spPr>
          <a:xfrm>
            <a:off x="4165514" y="1867804"/>
            <a:ext cx="3185876" cy="12195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20000"/>
              </a:lnSpc>
              <a:buNone/>
            </a:pPr>
            <a:r>
              <a:rPr lang="en-GB" sz="3600" b="1">
                <a:latin typeface="Arial" panose="020B0604020202020204" pitchFamily="34" charset="0"/>
                <a:cs typeface="Arial" panose="020B0604020202020204" pitchFamily="34" charset="0"/>
              </a:rPr>
              <a:t>Audience</a:t>
            </a:r>
          </a:p>
        </p:txBody>
      </p:sp>
      <p:sp>
        <p:nvSpPr>
          <p:cNvPr id="15" name="Rectangle 14">
            <a:extLst>
              <a:ext uri="{FF2B5EF4-FFF2-40B4-BE49-F238E27FC236}">
                <a16:creationId xmlns:a16="http://schemas.microsoft.com/office/drawing/2014/main" id="{46CA255B-0E99-39FC-10D0-F47A9B9794EB}"/>
              </a:ext>
            </a:extLst>
          </p:cNvPr>
          <p:cNvSpPr>
            <a:spLocks noGrp="1" noRot="1" noMove="1" noResize="1" noEditPoints="1" noAdjustHandles="1" noChangeArrowheads="1" noChangeShapeType="1"/>
          </p:cNvSpPr>
          <p:nvPr/>
        </p:nvSpPr>
        <p:spPr>
          <a:xfrm>
            <a:off x="7474293" y="1867803"/>
            <a:ext cx="3185876" cy="12195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20000"/>
              </a:lnSpc>
              <a:buNone/>
            </a:pPr>
            <a:r>
              <a:rPr lang="en-GB" sz="3600" b="1">
                <a:latin typeface="Arial" panose="020B0604020202020204" pitchFamily="34" charset="0"/>
                <a:cs typeface="Arial" panose="020B0604020202020204" pitchFamily="34" charset="0"/>
              </a:rPr>
              <a:t>Use</a:t>
            </a:r>
          </a:p>
        </p:txBody>
      </p:sp>
      <p:sp>
        <p:nvSpPr>
          <p:cNvPr id="16" name="Content Placeholder 5">
            <a:extLst>
              <a:ext uri="{FF2B5EF4-FFF2-40B4-BE49-F238E27FC236}">
                <a16:creationId xmlns:a16="http://schemas.microsoft.com/office/drawing/2014/main" id="{D63F7323-5A23-3DDE-431C-1FFBDF9481CA}"/>
              </a:ext>
            </a:extLst>
          </p:cNvPr>
          <p:cNvSpPr txBox="1">
            <a:spLocks noGrp="1" noRot="1" noMove="1" noResize="1" noEditPoints="1" noAdjustHandles="1" noChangeArrowheads="1" noChangeShapeType="1"/>
          </p:cNvSpPr>
          <p:nvPr/>
        </p:nvSpPr>
        <p:spPr>
          <a:xfrm>
            <a:off x="4175683" y="3104299"/>
            <a:ext cx="3175708" cy="2270809"/>
          </a:xfrm>
          <a:prstGeom prst="rect">
            <a:avLst/>
          </a:prstGeom>
          <a:solidFill>
            <a:schemeClr val="bg1"/>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EE2A24"/>
              </a:buClr>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E2A24"/>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E2A24"/>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System Font Regular"/>
              <a:buNone/>
            </a:pPr>
            <a:endParaRPr lang="en-GB"/>
          </a:p>
          <a:p>
            <a:pPr marL="0" indent="0">
              <a:buNone/>
            </a:pPr>
            <a:r>
              <a:rPr lang="en-GB"/>
              <a:t>People who are the same age as you.</a:t>
            </a:r>
          </a:p>
        </p:txBody>
      </p:sp>
      <p:sp>
        <p:nvSpPr>
          <p:cNvPr id="17" name="Content Placeholder 5">
            <a:extLst>
              <a:ext uri="{FF2B5EF4-FFF2-40B4-BE49-F238E27FC236}">
                <a16:creationId xmlns:a16="http://schemas.microsoft.com/office/drawing/2014/main" id="{8ECF75A2-D210-5DE2-132E-5831BB88A5ED}"/>
              </a:ext>
            </a:extLst>
          </p:cNvPr>
          <p:cNvSpPr txBox="1">
            <a:spLocks noGrp="1" noRot="1" noMove="1" noResize="1" noEditPoints="1" noAdjustHandles="1" noChangeArrowheads="1" noChangeShapeType="1"/>
          </p:cNvSpPr>
          <p:nvPr/>
        </p:nvSpPr>
        <p:spPr>
          <a:xfrm>
            <a:off x="856736" y="3087338"/>
            <a:ext cx="3212350" cy="2303812"/>
          </a:xfrm>
          <a:prstGeom prst="rect">
            <a:avLst/>
          </a:prstGeom>
          <a:solidFill>
            <a:schemeClr val="bg1"/>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EE2A24"/>
              </a:buClr>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E2A24"/>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E2A24"/>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System Font Regular"/>
              <a:buNone/>
            </a:pPr>
            <a:endParaRPr lang="en-GB" dirty="0"/>
          </a:p>
          <a:p>
            <a:pPr marL="0" indent="0">
              <a:buNone/>
            </a:pPr>
            <a:r>
              <a:rPr lang="en-GB" dirty="0"/>
              <a:t>To share some ways to cope with eco-anxiety.</a:t>
            </a:r>
          </a:p>
        </p:txBody>
      </p:sp>
    </p:spTree>
    <p:extLst>
      <p:ext uri="{BB962C8B-B14F-4D97-AF65-F5344CB8AC3E}">
        <p14:creationId xmlns:p14="http://schemas.microsoft.com/office/powerpoint/2010/main" val="182939936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40000">
                                          <p:cBhvr additive="base">
                                            <p:cTn id="7" dur="50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14:presetBounceEnd="40000">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14:bounceEnd="40000">
                                          <p:cBhvr additive="base">
                                            <p:cTn id="17" dur="500" fill="hold"/>
                                            <p:tgtEl>
                                              <p:spTgt spid="14"/>
                                            </p:tgtEl>
                                            <p:attrNameLst>
                                              <p:attrName>ppt_x</p:attrName>
                                            </p:attrNameLst>
                                          </p:cBhvr>
                                          <p:tavLst>
                                            <p:tav tm="0">
                                              <p:val>
                                                <p:strVal val="0-#ppt_w/2"/>
                                              </p:val>
                                            </p:tav>
                                            <p:tav tm="100000">
                                              <p:val>
                                                <p:strVal val="#ppt_x"/>
                                              </p:val>
                                            </p:tav>
                                          </p:tavLst>
                                        </p:anim>
                                        <p:anim calcmode="lin" valueType="num" p14:bounceEnd="40000">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14:presetBounceEnd="40000">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14:bounceEnd="40000">
                                          <p:cBhvr additive="base">
                                            <p:cTn id="27" dur="500" fill="hold"/>
                                            <p:tgtEl>
                                              <p:spTgt spid="15"/>
                                            </p:tgtEl>
                                            <p:attrNameLst>
                                              <p:attrName>ppt_x</p:attrName>
                                            </p:attrNameLst>
                                          </p:cBhvr>
                                          <p:tavLst>
                                            <p:tav tm="0">
                                              <p:val>
                                                <p:strVal val="0-#ppt_w/2"/>
                                              </p:val>
                                            </p:tav>
                                            <p:tav tm="100000">
                                              <p:val>
                                                <p:strVal val="#ppt_x"/>
                                              </p:val>
                                            </p:tav>
                                          </p:tavLst>
                                        </p:anim>
                                        <p:anim calcmode="lin" valueType="num" p14:bounceEnd="40000">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6">
                                                <p:bg/>
                                              </p:spTgt>
                                            </p:tgtEl>
                                            <p:attrNameLst>
                                              <p:attrName>style.visibility</p:attrName>
                                            </p:attrNameLst>
                                          </p:cBhvr>
                                          <p:to>
                                            <p:strVal val="visible"/>
                                          </p:to>
                                        </p:set>
                                        <p:animEffect transition="in" filter="fade">
                                          <p:cBhvr>
                                            <p:cTn id="32" dur="500"/>
                                            <p:tgtEl>
                                              <p:spTgt spid="6">
                                                <p:bg/>
                                              </p:spTgt>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0" grpId="0" animBg="1"/>
          <p:bldP spid="14" grpId="0" animBg="1"/>
          <p:bldP spid="15" grpId="0" animBg="1"/>
          <p:bldP spid="16"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6">
                                                <p:bg/>
                                              </p:spTgt>
                                            </p:tgtEl>
                                            <p:attrNameLst>
                                              <p:attrName>style.visibility</p:attrName>
                                            </p:attrNameLst>
                                          </p:cBhvr>
                                          <p:to>
                                            <p:strVal val="visible"/>
                                          </p:to>
                                        </p:set>
                                        <p:animEffect transition="in" filter="fade">
                                          <p:cBhvr>
                                            <p:cTn id="32" dur="500"/>
                                            <p:tgtEl>
                                              <p:spTgt spid="6">
                                                <p:bg/>
                                              </p:spTgt>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0" grpId="0" animBg="1"/>
          <p:bldP spid="14" grpId="0" animBg="1"/>
          <p:bldP spid="15" grpId="0" animBg="1"/>
          <p:bldP spid="16" grpId="0" animBg="1"/>
          <p:bldP spid="17"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6C8203-EB3E-3116-0019-6E6C10B58F78}"/>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l="43096" t="41579" r="26668" b="17290"/>
          <a:stretch/>
        </p:blipFill>
        <p:spPr>
          <a:xfrm rot="4867004">
            <a:off x="-1282849" y="-1813938"/>
            <a:ext cx="7825997" cy="9064612"/>
          </a:xfrm>
          <a:prstGeom prst="rect">
            <a:avLst/>
          </a:prstGeom>
        </p:spPr>
      </p:pic>
      <p:sp>
        <p:nvSpPr>
          <p:cNvPr id="2" name="Title 1">
            <a:extLst>
              <a:ext uri="{FF2B5EF4-FFF2-40B4-BE49-F238E27FC236}">
                <a16:creationId xmlns:a16="http://schemas.microsoft.com/office/drawing/2014/main" id="{7E0C2721-A3D2-4500-EAF4-7E5351E294EE}"/>
              </a:ext>
            </a:extLst>
          </p:cNvPr>
          <p:cNvSpPr>
            <a:spLocks noGrp="1" noRot="1" noMove="1" noResize="1" noEditPoints="1" noAdjustHandles="1" noChangeArrowheads="1" noChangeShapeType="1"/>
          </p:cNvSpPr>
          <p:nvPr>
            <p:ph type="title"/>
          </p:nvPr>
        </p:nvSpPr>
        <p:spPr>
          <a:xfrm>
            <a:off x="643960" y="361222"/>
            <a:ext cx="6270036" cy="1325563"/>
          </a:xfrm>
          <a:solidFill>
            <a:schemeClr val="bg1"/>
          </a:solidFill>
        </p:spPr>
        <p:txBody>
          <a:bodyPr>
            <a:normAutofit/>
          </a:bodyPr>
          <a:lstStyle/>
          <a:p>
            <a:r>
              <a:rPr lang="en-GB" sz="4000" dirty="0">
                <a:latin typeface="HelveticaNeueLT Pro 55 Roman" panose="020B0604020202020204" pitchFamily="34" charset="0"/>
              </a:rPr>
              <a:t>How to plan and create your video – </a:t>
            </a:r>
            <a:r>
              <a:rPr lang="en-GB" sz="4000" b="1" dirty="0">
                <a:latin typeface="HelveticaNeueLT Pro 55 Roman" panose="020B0604020202020204" pitchFamily="34" charset="0"/>
              </a:rPr>
              <a:t>part 1</a:t>
            </a:r>
          </a:p>
        </p:txBody>
      </p:sp>
      <p:sp>
        <p:nvSpPr>
          <p:cNvPr id="6" name="Content Placeholder 5">
            <a:extLst>
              <a:ext uri="{FF2B5EF4-FFF2-40B4-BE49-F238E27FC236}">
                <a16:creationId xmlns:a16="http://schemas.microsoft.com/office/drawing/2014/main" id="{30FF519D-882D-3401-2A8E-471F1912203F}"/>
              </a:ext>
            </a:extLst>
          </p:cNvPr>
          <p:cNvSpPr>
            <a:spLocks noGrp="1" noRot="1" noMove="1" noResize="1" noEditPoints="1" noAdjustHandles="1" noChangeArrowheads="1" noChangeShapeType="1"/>
          </p:cNvSpPr>
          <p:nvPr>
            <p:ph idx="1"/>
          </p:nvPr>
        </p:nvSpPr>
        <p:spPr>
          <a:xfrm>
            <a:off x="643960" y="4124189"/>
            <a:ext cx="6929398" cy="1198768"/>
          </a:xfrm>
          <a:solidFill>
            <a:schemeClr val="bg1"/>
          </a:solidFill>
        </p:spPr>
        <p:txBody>
          <a:bodyPr vert="horz" lIns="91440" tIns="45720" rIns="91440" bIns="45720" rtlCol="0" anchor="t">
            <a:normAutofit/>
          </a:bodyPr>
          <a:lstStyle/>
          <a:p>
            <a:pPr marL="457200" lvl="1" indent="0">
              <a:buNone/>
            </a:pPr>
            <a:r>
              <a:rPr lang="en-GB">
                <a:solidFill>
                  <a:srgbClr val="FF0000"/>
                </a:solidFill>
              </a:rPr>
              <a:t>3. </a:t>
            </a:r>
            <a:r>
              <a:rPr lang="en-GB"/>
              <a:t>Swap your script with a partner and check each other’s to see if you can suggest any improvements.</a:t>
            </a:r>
            <a:endParaRPr lang="en-GB">
              <a:cs typeface="Calibri" panose="020F0502020204030204"/>
            </a:endParaRPr>
          </a:p>
        </p:txBody>
      </p:sp>
      <p:sp>
        <p:nvSpPr>
          <p:cNvPr id="7" name="TextBox 6">
            <a:extLst>
              <a:ext uri="{FF2B5EF4-FFF2-40B4-BE49-F238E27FC236}">
                <a16:creationId xmlns:a16="http://schemas.microsoft.com/office/drawing/2014/main" id="{825525EE-4ABA-6BCF-0CEB-6E431516A596}"/>
              </a:ext>
            </a:extLst>
          </p:cNvPr>
          <p:cNvSpPr txBox="1">
            <a:spLocks noGrp="1" noRot="1" noMove="1" noResize="1" noEditPoints="1" noAdjustHandles="1" noChangeArrowheads="1" noChangeShapeType="1"/>
          </p:cNvSpPr>
          <p:nvPr/>
        </p:nvSpPr>
        <p:spPr>
          <a:xfrm rot="16200000">
            <a:off x="10779614" y="850171"/>
            <a:ext cx="1637526" cy="584775"/>
          </a:xfrm>
          <a:prstGeom prst="rect">
            <a:avLst/>
          </a:prstGeom>
          <a:noFill/>
        </p:spPr>
        <p:txBody>
          <a:bodyPr wrap="square" rtlCol="0">
            <a:spAutoFit/>
          </a:bodyPr>
          <a:lstStyle/>
          <a:p>
            <a:r>
              <a:rPr lang="en-GB" sz="3200" b="1">
                <a:solidFill>
                  <a:srgbClr val="FF0000"/>
                </a:solidFill>
                <a:latin typeface="HelveticaNeueLT Pro 55 Roman" panose="020B0604020202020204"/>
              </a:rPr>
              <a:t>Video</a:t>
            </a:r>
          </a:p>
        </p:txBody>
      </p:sp>
      <p:sp>
        <p:nvSpPr>
          <p:cNvPr id="13" name="Content Placeholder 5">
            <a:extLst>
              <a:ext uri="{FF2B5EF4-FFF2-40B4-BE49-F238E27FC236}">
                <a16:creationId xmlns:a16="http://schemas.microsoft.com/office/drawing/2014/main" id="{A14D0FC0-B8B5-2EBA-6817-AAE4B36860EE}"/>
              </a:ext>
            </a:extLst>
          </p:cNvPr>
          <p:cNvSpPr txBox="1">
            <a:spLocks noGrp="1" noRot="1" noMove="1" noResize="1" noEditPoints="1" noAdjustHandles="1" noChangeArrowheads="1" noChangeShapeType="1"/>
          </p:cNvSpPr>
          <p:nvPr/>
        </p:nvSpPr>
        <p:spPr>
          <a:xfrm>
            <a:off x="643960" y="3144159"/>
            <a:ext cx="6929398" cy="980029"/>
          </a:xfrm>
          <a:prstGeom prst="rect">
            <a:avLst/>
          </a:prstGeom>
          <a:solidFill>
            <a:schemeClr val="bg1"/>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EE2A24"/>
              </a:buClr>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E2A24"/>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E2A24"/>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GB">
                <a:solidFill>
                  <a:srgbClr val="FF0000"/>
                </a:solidFill>
              </a:rPr>
              <a:t>2. </a:t>
            </a:r>
            <a:r>
              <a:rPr lang="en-GB"/>
              <a:t>Use the eco-anxiety video script to record your ideas.</a:t>
            </a:r>
            <a:endParaRPr lang="en-GB">
              <a:cs typeface="Calibri" panose="020F0502020204030204"/>
            </a:endParaRPr>
          </a:p>
        </p:txBody>
      </p:sp>
      <p:sp>
        <p:nvSpPr>
          <p:cNvPr id="14" name="Content Placeholder 5">
            <a:extLst>
              <a:ext uri="{FF2B5EF4-FFF2-40B4-BE49-F238E27FC236}">
                <a16:creationId xmlns:a16="http://schemas.microsoft.com/office/drawing/2014/main" id="{1EBD4416-3AAD-250F-1946-8EFB11E062E3}"/>
              </a:ext>
            </a:extLst>
          </p:cNvPr>
          <p:cNvSpPr txBox="1">
            <a:spLocks noGrp="1" noRot="1" noMove="1" noResize="1" noEditPoints="1" noAdjustHandles="1" noChangeArrowheads="1" noChangeShapeType="1"/>
          </p:cNvSpPr>
          <p:nvPr/>
        </p:nvSpPr>
        <p:spPr>
          <a:xfrm>
            <a:off x="643960" y="1868535"/>
            <a:ext cx="6929398" cy="1275623"/>
          </a:xfrm>
          <a:prstGeom prst="rect">
            <a:avLst/>
          </a:prstGeom>
          <a:solidFill>
            <a:schemeClr val="bg1"/>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EE2A24"/>
              </a:buClr>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E2A24"/>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E2A24"/>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GB">
                <a:solidFill>
                  <a:srgbClr val="FF0000"/>
                </a:solidFill>
              </a:rPr>
              <a:t>1. </a:t>
            </a:r>
            <a:r>
              <a:rPr lang="en-GB"/>
              <a:t>Review the ways to cope with eco-anxiety factsheet. Use this to help you plan what you will show and say in the video. </a:t>
            </a:r>
            <a:endParaRPr lang="en-GB">
              <a:cs typeface="Calibri" panose="020F0502020204030204"/>
            </a:endParaRPr>
          </a:p>
        </p:txBody>
      </p:sp>
      <p:pic>
        <p:nvPicPr>
          <p:cNvPr id="15" name="Picture 14" descr="An indicator showing the end of the slide and the start of the next.">
            <a:extLst>
              <a:ext uri="{FF2B5EF4-FFF2-40B4-BE49-F238E27FC236}">
                <a16:creationId xmlns:a16="http://schemas.microsoft.com/office/drawing/2014/main" id="{EEC9A590-EF3D-0592-DD69-FF536446F353}"/>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val="0"/>
              </a:ext>
            </a:extLst>
          </a:blip>
          <a:srcRect t="9865"/>
          <a:stretch/>
        </p:blipFill>
        <p:spPr>
          <a:xfrm>
            <a:off x="10329461" y="67408"/>
            <a:ext cx="1184387" cy="615892"/>
          </a:xfrm>
          <a:prstGeom prst="rect">
            <a:avLst/>
          </a:prstGeom>
        </p:spPr>
      </p:pic>
      <p:pic>
        <p:nvPicPr>
          <p:cNvPr id="19" name="Picture 18">
            <a:extLst>
              <a:ext uri="{FF2B5EF4-FFF2-40B4-BE49-F238E27FC236}">
                <a16:creationId xmlns:a16="http://schemas.microsoft.com/office/drawing/2014/main" id="{ABEBEABA-304C-1288-1D71-65C9E9AF436E}"/>
              </a:ext>
            </a:extLst>
          </p:cNvPr>
          <p:cNvPicPr>
            <a:picLocks noGrp="1" noRot="1" noChangeAspect="1" noMove="1" noResize="1" noEditPoints="1" noAdjustHandles="1" noChangeArrowheads="1" noChangeShapeType="1" noCrop="1"/>
          </p:cNvPicPr>
          <p:nvPr/>
        </p:nvPicPr>
        <p:blipFill>
          <a:blip r:embed="rId5"/>
          <a:stretch>
            <a:fillRect/>
          </a:stretch>
        </p:blipFill>
        <p:spPr>
          <a:xfrm>
            <a:off x="7607121" y="994659"/>
            <a:ext cx="2895932" cy="200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hlinkClick r:id="rId6" action="ppaction://hlinksldjump"/>
            <a:extLst>
              <a:ext uri="{FF2B5EF4-FFF2-40B4-BE49-F238E27FC236}">
                <a16:creationId xmlns:a16="http://schemas.microsoft.com/office/drawing/2014/main" id="{549902FC-54D9-976A-53CE-DEC820613190}"/>
              </a:ext>
            </a:extLst>
          </p:cNvPr>
          <p:cNvPicPr>
            <a:picLocks noGrp="1" noRot="1" noChangeAspect="1" noMove="1" noResize="1" noEditPoints="1" noAdjustHandles="1" noChangeArrowheads="1" noChangeShapeType="1" noCrop="1"/>
          </p:cNvPicPr>
          <p:nvPr/>
        </p:nvPicPr>
        <p:blipFill>
          <a:blip r:embed="rId7"/>
          <a:stretch>
            <a:fillRect/>
          </a:stretch>
        </p:blipFill>
        <p:spPr>
          <a:xfrm>
            <a:off x="9903971" y="260684"/>
            <a:ext cx="1859013" cy="366308"/>
          </a:xfrm>
          <a:prstGeom prst="rect">
            <a:avLst/>
          </a:prstGeom>
        </p:spPr>
      </p:pic>
      <p:pic>
        <p:nvPicPr>
          <p:cNvPr id="9" name="Picture 8">
            <a:hlinkClick r:id="rId8" action="ppaction://hlinksldjump"/>
            <a:extLst>
              <a:ext uri="{FF2B5EF4-FFF2-40B4-BE49-F238E27FC236}">
                <a16:creationId xmlns:a16="http://schemas.microsoft.com/office/drawing/2014/main" id="{68C68072-58B8-83AC-93D6-2E5D7B79F140}"/>
              </a:ext>
            </a:extLst>
          </p:cNvPr>
          <p:cNvPicPr>
            <a:picLocks noGrp="1" noRot="1" noChangeAspect="1" noMove="1" noResize="1" noEditPoints="1" noAdjustHandles="1" noChangeArrowheads="1" noChangeShapeType="1" noCrop="1"/>
          </p:cNvPicPr>
          <p:nvPr/>
        </p:nvPicPr>
        <p:blipFill>
          <a:blip r:embed="rId9"/>
          <a:stretch>
            <a:fillRect/>
          </a:stretch>
        </p:blipFill>
        <p:spPr>
          <a:xfrm>
            <a:off x="7712343" y="264271"/>
            <a:ext cx="2161662" cy="346596"/>
          </a:xfrm>
          <a:prstGeom prst="rect">
            <a:avLst/>
          </a:prstGeom>
        </p:spPr>
      </p:pic>
      <p:pic>
        <p:nvPicPr>
          <p:cNvPr id="17" name="Picture 16">
            <a:extLst>
              <a:ext uri="{FF2B5EF4-FFF2-40B4-BE49-F238E27FC236}">
                <a16:creationId xmlns:a16="http://schemas.microsoft.com/office/drawing/2014/main" id="{C0F8C6B2-09F7-77DB-7500-880DD7696FE3}"/>
              </a:ext>
            </a:extLst>
          </p:cNvPr>
          <p:cNvPicPr>
            <a:picLocks noGrp="1" noRot="1" noChangeAspect="1" noMove="1" noResize="1" noEditPoints="1" noAdjustHandles="1" noChangeArrowheads="1" noChangeShapeType="1" noCrop="1"/>
          </p:cNvPicPr>
          <p:nvPr/>
        </p:nvPicPr>
        <p:blipFill>
          <a:blip r:embed="rId10"/>
          <a:stretch>
            <a:fillRect/>
          </a:stretch>
        </p:blipFill>
        <p:spPr>
          <a:xfrm>
            <a:off x="8832946" y="2233136"/>
            <a:ext cx="2142050" cy="30898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9364415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40000">
                                          <p:cBhvr additive="base">
                                            <p:cTn id="7" dur="500" fill="hold"/>
                                            <p:tgtEl>
                                              <p:spTgt spid="14"/>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14:presetBounceEnd="40000">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14:bounceEnd="40000">
                                          <p:cBhvr additive="base">
                                            <p:cTn id="17" dur="50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14:presetBounceEnd="40000">
                                      <p:stCondLst>
                                        <p:cond delay="0"/>
                                      </p:stCondLst>
                                      <p:childTnLst>
                                        <p:set>
                                          <p:cBhvr>
                                            <p:cTn id="26" dur="1" fill="hold">
                                              <p:stCondLst>
                                                <p:cond delay="0"/>
                                              </p:stCondLst>
                                            </p:cTn>
                                            <p:tgtEl>
                                              <p:spTgt spid="6">
                                                <p:bg/>
                                              </p:spTgt>
                                            </p:tgtEl>
                                            <p:attrNameLst>
                                              <p:attrName>style.visibility</p:attrName>
                                            </p:attrNameLst>
                                          </p:cBhvr>
                                          <p:to>
                                            <p:strVal val="visible"/>
                                          </p:to>
                                        </p:set>
                                        <p:anim calcmode="lin" valueType="num" p14:bounceEnd="40000">
                                          <p:cBhvr additive="base">
                                            <p:cTn id="27" dur="500" fill="hold"/>
                                            <p:tgtEl>
                                              <p:spTgt spid="6">
                                                <p:bg/>
                                              </p:spTgt>
                                            </p:tgtEl>
                                            <p:attrNameLst>
                                              <p:attrName>ppt_x</p:attrName>
                                            </p:attrNameLst>
                                          </p:cBhvr>
                                          <p:tavLst>
                                            <p:tav tm="0">
                                              <p:val>
                                                <p:strVal val="0-#ppt_w/2"/>
                                              </p:val>
                                            </p:tav>
                                            <p:tav tm="100000">
                                              <p:val>
                                                <p:strVal val="#ppt_x"/>
                                              </p:val>
                                            </p:tav>
                                          </p:tavLst>
                                        </p:anim>
                                        <p:anim calcmode="lin" valueType="num" p14:bounceEnd="40000">
                                          <p:cBhvr additive="base">
                                            <p:cTn id="28" dur="500" fill="hold"/>
                                            <p:tgtEl>
                                              <p:spTgt spid="6">
                                                <p:bg/>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14:presetBounceEnd="40000">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14:bounceEnd="40000">
                                          <p:cBhvr additive="base">
                                            <p:cTn id="31" dur="500" fill="hold"/>
                                            <p:tgtEl>
                                              <p:spTgt spid="6">
                                                <p:txEl>
                                                  <p:pRg st="0" end="0"/>
                                                </p:txEl>
                                              </p:spTgt>
                                            </p:tgtEl>
                                            <p:attrNameLst>
                                              <p:attrName>ppt_x</p:attrName>
                                            </p:attrNameLst>
                                          </p:cBhvr>
                                          <p:tavLst>
                                            <p:tav tm="0">
                                              <p:val>
                                                <p:strVal val="0-#ppt_w/2"/>
                                              </p:val>
                                            </p:tav>
                                            <p:tav tm="100000">
                                              <p:val>
                                                <p:strVal val="#ppt_x"/>
                                              </p:val>
                                            </p:tav>
                                          </p:tavLst>
                                        </p:anim>
                                        <p:anim calcmode="lin" valueType="num" p14:bounceEnd="40000">
                                          <p:cBhvr additive="base">
                                            <p:cTn id="3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 calcmode="lin" valueType="num">
                                          <p:cBhvr additive="base">
                                            <p:cTn id="27"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bg/>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3" grpId="0" animBg="1"/>
          <p:bldP spid="14"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9067EC-CC2E-FCE6-1D82-716BA52F211C}"/>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l="43096" t="41579" r="26668" b="17290"/>
          <a:stretch/>
        </p:blipFill>
        <p:spPr>
          <a:xfrm rot="4867004">
            <a:off x="-1282849" y="-1813938"/>
            <a:ext cx="7825997" cy="9064612"/>
          </a:xfrm>
          <a:prstGeom prst="rect">
            <a:avLst/>
          </a:prstGeom>
        </p:spPr>
      </p:pic>
      <p:sp>
        <p:nvSpPr>
          <p:cNvPr id="2" name="Title 1">
            <a:extLst>
              <a:ext uri="{FF2B5EF4-FFF2-40B4-BE49-F238E27FC236}">
                <a16:creationId xmlns:a16="http://schemas.microsoft.com/office/drawing/2014/main" id="{7E0C2721-A3D2-4500-EAF4-7E5351E294EE}"/>
              </a:ext>
            </a:extLst>
          </p:cNvPr>
          <p:cNvSpPr>
            <a:spLocks noGrp="1" noRot="1" noMove="1" noResize="1" noEditPoints="1" noAdjustHandles="1" noChangeArrowheads="1" noChangeShapeType="1"/>
          </p:cNvSpPr>
          <p:nvPr>
            <p:ph type="title"/>
          </p:nvPr>
        </p:nvSpPr>
        <p:spPr>
          <a:xfrm>
            <a:off x="679623" y="365125"/>
            <a:ext cx="6270036" cy="1325563"/>
          </a:xfrm>
          <a:solidFill>
            <a:schemeClr val="bg1"/>
          </a:solidFill>
        </p:spPr>
        <p:txBody>
          <a:bodyPr>
            <a:normAutofit/>
          </a:bodyPr>
          <a:lstStyle/>
          <a:p>
            <a:r>
              <a:rPr lang="en-GB" sz="4000" dirty="0">
                <a:latin typeface="HelveticaNeueLT Pro 55 Roman" panose="020B0604020202020204" pitchFamily="34" charset="0"/>
              </a:rPr>
              <a:t>How to plan and create your video – </a:t>
            </a:r>
            <a:r>
              <a:rPr lang="en-GB" sz="4000" b="1" dirty="0">
                <a:latin typeface="HelveticaNeueLT Pro 55 Roman" panose="020B0604020202020204" pitchFamily="34" charset="0"/>
              </a:rPr>
              <a:t>part 2</a:t>
            </a:r>
          </a:p>
        </p:txBody>
      </p:sp>
      <p:sp>
        <p:nvSpPr>
          <p:cNvPr id="6" name="Content Placeholder 5">
            <a:extLst>
              <a:ext uri="{FF2B5EF4-FFF2-40B4-BE49-F238E27FC236}">
                <a16:creationId xmlns:a16="http://schemas.microsoft.com/office/drawing/2014/main" id="{30FF519D-882D-3401-2A8E-471F1912203F}"/>
              </a:ext>
            </a:extLst>
          </p:cNvPr>
          <p:cNvSpPr>
            <a:spLocks noGrp="1" noRot="1" noMove="1" noResize="1" noEditPoints="1" noAdjustHandles="1" noChangeArrowheads="1" noChangeShapeType="1"/>
          </p:cNvSpPr>
          <p:nvPr>
            <p:ph idx="1"/>
          </p:nvPr>
        </p:nvSpPr>
        <p:spPr>
          <a:xfrm>
            <a:off x="672608" y="1893502"/>
            <a:ext cx="7233805" cy="1114700"/>
          </a:xfrm>
          <a:solidFill>
            <a:schemeClr val="bg1"/>
          </a:solidFill>
        </p:spPr>
        <p:txBody>
          <a:bodyPr vert="horz" lIns="91440" tIns="45720" rIns="91440" bIns="45720" rtlCol="0" anchor="t">
            <a:normAutofit/>
          </a:bodyPr>
          <a:lstStyle/>
          <a:p>
            <a:pPr marL="457200" lvl="1" indent="0">
              <a:buNone/>
            </a:pPr>
            <a:r>
              <a:rPr lang="en-GB">
                <a:solidFill>
                  <a:srgbClr val="FF0000"/>
                </a:solidFill>
              </a:rPr>
              <a:t>1. </a:t>
            </a:r>
            <a:r>
              <a:rPr lang="en-GB"/>
              <a:t>Record your video using your script to help you.</a:t>
            </a:r>
          </a:p>
        </p:txBody>
      </p:sp>
      <p:sp>
        <p:nvSpPr>
          <p:cNvPr id="7" name="TextBox 6">
            <a:extLst>
              <a:ext uri="{FF2B5EF4-FFF2-40B4-BE49-F238E27FC236}">
                <a16:creationId xmlns:a16="http://schemas.microsoft.com/office/drawing/2014/main" id="{825525EE-4ABA-6BCF-0CEB-6E431516A596}"/>
              </a:ext>
            </a:extLst>
          </p:cNvPr>
          <p:cNvSpPr txBox="1">
            <a:spLocks noGrp="1" noRot="1" noMove="1" noResize="1" noEditPoints="1" noAdjustHandles="1" noChangeArrowheads="1" noChangeShapeType="1"/>
          </p:cNvSpPr>
          <p:nvPr/>
        </p:nvSpPr>
        <p:spPr>
          <a:xfrm rot="16200000">
            <a:off x="10779614" y="850171"/>
            <a:ext cx="1637526" cy="584775"/>
          </a:xfrm>
          <a:prstGeom prst="rect">
            <a:avLst/>
          </a:prstGeom>
          <a:noFill/>
        </p:spPr>
        <p:txBody>
          <a:bodyPr wrap="square" rtlCol="0">
            <a:spAutoFit/>
          </a:bodyPr>
          <a:lstStyle/>
          <a:p>
            <a:r>
              <a:rPr lang="en-GB" sz="3200" b="1">
                <a:solidFill>
                  <a:srgbClr val="FF0000"/>
                </a:solidFill>
                <a:latin typeface="HelveticaNeueLT Pro 55 Roman" panose="020B0604020202020204"/>
              </a:rPr>
              <a:t>Video</a:t>
            </a:r>
          </a:p>
        </p:txBody>
      </p:sp>
      <p:sp>
        <p:nvSpPr>
          <p:cNvPr id="8" name="Content Placeholder 5">
            <a:extLst>
              <a:ext uri="{FF2B5EF4-FFF2-40B4-BE49-F238E27FC236}">
                <a16:creationId xmlns:a16="http://schemas.microsoft.com/office/drawing/2014/main" id="{818125A1-8B92-CA58-1F8F-0C8FB1059986}"/>
              </a:ext>
            </a:extLst>
          </p:cNvPr>
          <p:cNvSpPr txBox="1">
            <a:spLocks noGrp="1" noRot="1" noMove="1" noResize="1" noEditPoints="1" noAdjustHandles="1" noChangeArrowheads="1" noChangeShapeType="1"/>
          </p:cNvSpPr>
          <p:nvPr/>
        </p:nvSpPr>
        <p:spPr>
          <a:xfrm>
            <a:off x="666923" y="3008202"/>
            <a:ext cx="7233805" cy="1246129"/>
          </a:xfrm>
          <a:prstGeom prst="rect">
            <a:avLst/>
          </a:prstGeom>
          <a:solidFill>
            <a:schemeClr val="bg1"/>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EE2A24"/>
              </a:buClr>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E2A24"/>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E2A24"/>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GB">
                <a:solidFill>
                  <a:srgbClr val="FF0000"/>
                </a:solidFill>
              </a:rPr>
              <a:t>2. </a:t>
            </a:r>
            <a:r>
              <a:rPr lang="en-GB"/>
              <a:t>Watch it back yourself, or with a partner, to see if there are any improvements you can make.</a:t>
            </a:r>
            <a:endParaRPr lang="en-GB">
              <a:cs typeface="Calibri"/>
            </a:endParaRPr>
          </a:p>
        </p:txBody>
      </p:sp>
      <p:sp>
        <p:nvSpPr>
          <p:cNvPr id="10" name="Content Placeholder 5">
            <a:extLst>
              <a:ext uri="{FF2B5EF4-FFF2-40B4-BE49-F238E27FC236}">
                <a16:creationId xmlns:a16="http://schemas.microsoft.com/office/drawing/2014/main" id="{6500BAA4-2FA9-7110-4544-36AA2AC1E7C7}"/>
              </a:ext>
            </a:extLst>
          </p:cNvPr>
          <p:cNvSpPr txBox="1">
            <a:spLocks noGrp="1" noRot="1" noMove="1" noResize="1" noEditPoints="1" noAdjustHandles="1" noChangeArrowheads="1" noChangeShapeType="1"/>
          </p:cNvSpPr>
          <p:nvPr/>
        </p:nvSpPr>
        <p:spPr>
          <a:xfrm>
            <a:off x="661238" y="4254330"/>
            <a:ext cx="7233805" cy="970823"/>
          </a:xfrm>
          <a:prstGeom prst="rect">
            <a:avLst/>
          </a:prstGeom>
          <a:solidFill>
            <a:schemeClr val="bg1"/>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EE2A24"/>
              </a:buClr>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E2A24"/>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E2A24"/>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GB">
                <a:solidFill>
                  <a:srgbClr val="FF0000"/>
                </a:solidFill>
              </a:rPr>
              <a:t>3. </a:t>
            </a:r>
            <a:r>
              <a:rPr lang="en-GB"/>
              <a:t>Make a note of these so that you can use them when you make your final version.</a:t>
            </a:r>
            <a:endParaRPr lang="en-GB">
              <a:cs typeface="Calibri" panose="020F0502020204030204"/>
            </a:endParaRPr>
          </a:p>
        </p:txBody>
      </p:sp>
      <p:pic>
        <p:nvPicPr>
          <p:cNvPr id="11" name="Picture 10" descr="An indicator showing the end of the slide and the start of the next.">
            <a:extLst>
              <a:ext uri="{FF2B5EF4-FFF2-40B4-BE49-F238E27FC236}">
                <a16:creationId xmlns:a16="http://schemas.microsoft.com/office/drawing/2014/main" id="{675182D0-A03F-429D-C919-F6FD12D66CCE}"/>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val="0"/>
              </a:ext>
            </a:extLst>
          </a:blip>
          <a:srcRect t="9865"/>
          <a:stretch/>
        </p:blipFill>
        <p:spPr>
          <a:xfrm>
            <a:off x="10329461" y="67408"/>
            <a:ext cx="1184387" cy="615892"/>
          </a:xfrm>
          <a:prstGeom prst="rect">
            <a:avLst/>
          </a:prstGeom>
        </p:spPr>
      </p:pic>
      <p:pic>
        <p:nvPicPr>
          <p:cNvPr id="13" name="Picture 12">
            <a:extLst>
              <a:ext uri="{FF2B5EF4-FFF2-40B4-BE49-F238E27FC236}">
                <a16:creationId xmlns:a16="http://schemas.microsoft.com/office/drawing/2014/main" id="{CAF77712-4016-BE36-CF48-52E01DEC8557}"/>
              </a:ext>
            </a:extLst>
          </p:cNvPr>
          <p:cNvPicPr>
            <a:picLocks noGrp="1" noRot="1" noChangeAspect="1" noMove="1" noResize="1" noEditPoints="1" noAdjustHandles="1" noChangeArrowheads="1" noChangeShapeType="1" noCrop="1"/>
          </p:cNvPicPr>
          <p:nvPr/>
        </p:nvPicPr>
        <p:blipFill>
          <a:blip r:embed="rId5"/>
          <a:stretch>
            <a:fillRect/>
          </a:stretch>
        </p:blipFill>
        <p:spPr>
          <a:xfrm>
            <a:off x="7620986" y="683300"/>
            <a:ext cx="3582291" cy="5167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1434326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14:bounceEnd="40000">
                                          <p:cBhvr additive="base">
                                            <p:cTn id="7" dur="500" fill="hold"/>
                                            <p:tgtEl>
                                              <p:spTgt spid="6">
                                                <p:bg/>
                                              </p:spTgt>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6">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40000">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14:bounceEnd="40000">
                                          <p:cBhvr additive="base">
                                            <p:cTn id="11" dur="500" fill="hold"/>
                                            <p:tgtEl>
                                              <p:spTgt spid="6">
                                                <p:txEl>
                                                  <p:pRg st="0" end="0"/>
                                                </p:txEl>
                                              </p:spTgt>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14:presetBounceEnd="40000">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14:bounceEnd="40000">
                                          <p:cBhvr additive="base">
                                            <p:cTn id="21" dur="50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14:presetBounceEnd="40000">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14:bounceEnd="40000">
                                          <p:cBhvr additive="base">
                                            <p:cTn id="27" dur="50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8" grpId="0" animBg="1"/>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8" grpId="0" animBg="1"/>
          <p:bldP spid="10" grpId="0" animBg="1"/>
        </p:bldLst>
      </p:timing>
    </mc:Fallback>
  </mc:AlternateContent>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70018B266A524D8C6ED64754E3AA0C" ma:contentTypeVersion="37" ma:contentTypeDescription="Create a new document." ma:contentTypeScope="" ma:versionID="c831e5b4ba52a2175605a5b4f6d6f25f">
  <xsd:schema xmlns:xsd="http://www.w3.org/2001/XMLSchema" xmlns:xs="http://www.w3.org/2001/XMLSchema" xmlns:p="http://schemas.microsoft.com/office/2006/metadata/properties" xmlns:ns2="097b2218-eb8c-44f0-b50d-d57756f492cd" xmlns:ns3="7aff5d3a-ac69-412e-8e86-2dc83d63a9de" targetNamespace="http://schemas.microsoft.com/office/2006/metadata/properties" ma:root="true" ma:fieldsID="f0fd2728a11996335c4f59060800ad63" ns2:_="" ns3:_="">
    <xsd:import namespace="097b2218-eb8c-44f0-b50d-d57756f492cd"/>
    <xsd:import namespace="7aff5d3a-ac69-412e-8e86-2dc83d63a9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Area"/>
                <xsd:element ref="ns3:HighLevelFolder"/>
                <xsd:element ref="ns3:SubFolder" minOccurs="0"/>
                <xsd:element ref="ns3:Archive" minOccurs="0"/>
                <xsd:element ref="ns3:Subfolder2" minOccurs="0"/>
                <xsd:element ref="ns3:Status" minOccurs="0"/>
                <xsd:element ref="ns3:GDPRnonCompliancedate" minOccurs="0"/>
                <xsd:element ref="ns3:Misc_x002e_" minOccurs="0"/>
                <xsd:element ref="ns3:MediaServiceLocation" minOccurs="0"/>
                <xsd:element ref="ns3:MediaLengthInSecond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2218-eb8c-44f0-b50d-d57756f492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ff5d3a-ac69-412e-8e86-2dc83d63a9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Area" ma:index="19" ma:displayName="Area (of responsibility)" ma:description="An area of CE activity with a named manager responsible for it. " ma:format="Dropdown" ma:indexed="true" ma:internalName="Area">
      <xsd:simpleType>
        <xsd:restriction base="dms:Choice">
          <xsd:enumeration value="Adult Portfolio"/>
          <xsd:enumeration value="Learning Design"/>
          <xsd:enumeration value="Direct Delivery"/>
          <xsd:enumeration value="Learning and Development"/>
          <xsd:enumeration value="Marketing"/>
          <xsd:enumeration value="Youth Portfolio"/>
          <xsd:enumeration value="Leadership Team"/>
          <xsd:enumeration value="Funding"/>
        </xsd:restriction>
      </xsd:simpleType>
    </xsd:element>
    <xsd:element name="HighLevelFolder" ma:index="20" ma:displayName="High Level Folder" ma:description="The main types of document CE produce" ma:format="Dropdown" ma:indexed="true" ma:internalName="HighLevelFolder">
      <xsd:simpleType>
        <xsd:restriction base="dms:Choice">
          <xsd:enumeration value="Communication"/>
          <xsd:enumeration value="Learning Design"/>
          <xsd:enumeration value="Products"/>
          <xsd:enumeration value="Procedural Documents"/>
          <xsd:enumeration value="Policy Documents"/>
          <xsd:enumeration value="Portfolio"/>
          <xsd:enumeration value="Content Assets"/>
          <xsd:enumeration value="Strategy"/>
          <xsd:enumeration value="Research and Insight"/>
          <xsd:enumeration value="Products / Resources"/>
        </xsd:restriction>
      </xsd:simpleType>
    </xsd:element>
    <xsd:element name="SubFolder" ma:index="21" nillable="true" ma:displayName="Topic" ma:description="What overall topic does this file belong under? - A tag audit is currently ongoing, currently available tags are not representative of the final selection." ma:format="Dropdown" ma:internalName="SubFolder">
      <xsd:complexType>
        <xsd:complexContent>
          <xsd:extension base="dms:MultiChoice">
            <xsd:sequence>
              <xsd:element name="Value" maxOccurs="unbounded" minOccurs="0" nillable="true">
                <xsd:simpleType>
                  <xsd:restriction base="dms:Choice">
                    <xsd:enumeration value="-Apps"/>
                    <xsd:enumeration value="-Kindness"/>
                    <xsd:enumeration value="-Climate Change"/>
                    <xsd:enumeration value="-Curriculum"/>
                    <xsd:enumeration value="-Loneliness"/>
                    <xsd:enumeration value="-Disasters and Emergencies"/>
                    <xsd:enumeration value="-First Aid"/>
                    <xsd:enumeration value="-Refugees and Migration"/>
                    <xsd:enumeration value="-Empathy"/>
                    <xsd:enumeration value="-Pedagogy"/>
                    <xsd:enumeration value="-Agile"/>
                    <xsd:enumeration value="-Support Centre"/>
                    <xsd:enumeration value="-Recruitment and Development"/>
                    <xsd:enumeration value="-Volunteers"/>
                    <xsd:enumeration value="-Ways of Working"/>
                    <xsd:enumeration value="-Conflict"/>
                    <xsd:enumeration value="-Marketing Tools"/>
                    <xsd:enumeration value="-Preparedness"/>
                    <xsd:enumeration value="-Returning to Face to Face"/>
                    <xsd:enumeration value="-Handovers"/>
                    <xsd:enumeration value="-Wellbeing"/>
                    <xsd:enumeration value="-Equality Diversity and Inclusion (EDI)"/>
                    <xsd:enumeration value="- Adapt and Recover"/>
                    <xsd:enumeration value="-Health inequalities"/>
                    <xsd:enumeration value="-Education Standards"/>
                    <xsd:enumeration value="-Respect"/>
                  </xsd:restriction>
                </xsd:simpleType>
              </xsd:element>
            </xsd:sequence>
          </xsd:extension>
        </xsd:complexContent>
      </xsd:complexType>
    </xsd:element>
    <xsd:element name="Archive" ma:index="22" nillable="true" ma:displayName="Archive" ma:default="0" ma:description="If yes is selected the file will be archived and no longer appear in the general view. It will instead appear in the archive view." ma:format="Dropdown" ma:indexed="true" ma:internalName="Archive">
      <xsd:simpleType>
        <xsd:restriction base="dms:Boolean"/>
      </xsd:simpleType>
    </xsd:element>
    <xsd:element name="Subfolder2" ma:index="23" nillable="true" ma:displayName="Project" ma:description="Which Product or Project does this file relate to? - A tag audit is currently ongoing, currently available tags are not representative of the final selection." ma:format="Dropdown" ma:internalName="Subfolder2">
      <xsd:complexType>
        <xsd:complexContent>
          <xsd:extension base="dms:MultiChoice">
            <xsd:sequence>
              <xsd:element name="Value" maxOccurs="unbounded" minOccurs="0" nillable="true">
                <xsd:simpleType>
                  <xsd:restriction base="dms:Choice">
                    <xsd:enumeration value="-Drugs and Alcohol"/>
                    <xsd:enumeration value="-First Aid Champions"/>
                    <xsd:enumeration value="-Homelessness"/>
                    <xsd:enumeration value="-Knife Crime"/>
                    <xsd:enumeration value="-Lifescan"/>
                    <xsd:enumeration value="-Museums and Archives Posters"/>
                    <xsd:enumeration value="-Older People"/>
                    <xsd:enumeration value="-Sprint"/>
                    <xsd:enumeration value="-Summer of Kindness"/>
                    <xsd:enumeration value="-Training Programmes"/>
                    <xsd:enumeration value="-Bitesize"/>
                    <xsd:enumeration value="-Life Live It"/>
                    <xsd:enumeration value="-Global Disaster Preparedness Centre"/>
                    <xsd:enumeration value="-Not on Sunday"/>
                    <xsd:enumeration value="-World First Aid Day"/>
                    <xsd:enumeration value="-EveryDay First Aid"/>
                    <xsd:enumeration value="-EDI Working Group"/>
                    <xsd:enumeration value="-Scouts"/>
                    <xsd:enumeration value="-Vaccine Voices"/>
                    <xsd:enumeration value="-Refugee Week"/>
                    <xsd:enumeration value="-Newsthink"/>
                    <xsd:enumeration value="-Black Lives Matter"/>
                    <xsd:enumeration value="-Online Teaching Resource"/>
                    <xsd:enumeration value="-Education Standards"/>
                    <xsd:enumeration value="-Co-production"/>
                    <xsd:enumeration value="-Face to Face"/>
                    <xsd:enumeration value="Coping with challenges"/>
                    <xsd:enumeration value="Quality Assurance"/>
                  </xsd:restriction>
                </xsd:simpleType>
              </xsd:element>
            </xsd:sequence>
          </xsd:extension>
        </xsd:complexContent>
      </xsd:complexType>
    </xsd:element>
    <xsd:element name="Status" ma:index="24" nillable="true" ma:displayName="Status" ma:description="To show which of the documents reflects the final live product, and which are just drafts or supported development of product" ma:format="Dropdown" ma:internalName="Status">
      <xsd:simpleType>
        <xsd:union memberTypes="dms:Text">
          <xsd:simpleType>
            <xsd:restriction base="dms:Choice">
              <xsd:enumeration value="Live"/>
              <xsd:enumeration value="In review"/>
              <xsd:enumeration value="Draft"/>
              <xsd:enumeration value="Supporting documents"/>
              <xsd:enumeration value="Non GDPR Compliant"/>
            </xsd:restriction>
          </xsd:simpleType>
        </xsd:union>
      </xsd:simpleType>
    </xsd:element>
    <xsd:element name="GDPRnonCompliancedate" ma:index="25" nillable="true" ma:displayName="GDPR non Compliance date" ma:format="DateOnly" ma:indexed="true" ma:internalName="GDPRnonCompliancedate">
      <xsd:simpleType>
        <xsd:restriction base="dms:DateTime"/>
      </xsd:simpleType>
    </xsd:element>
    <xsd:element name="Misc_x002e_" ma:index="26" nillable="true" ma:displayName="Misc. " ma:description="After the file has been tagged under Topic and Project, this column is for any further description to be added. Please avoid acronyms where possible. " ma:format="Dropdown" ma:internalName="Misc_x002e_">
      <xsd:complexType>
        <xsd:complexContent>
          <xsd:extension base="dms:MultiChoice">
            <xsd:sequence>
              <xsd:element name="Value" maxOccurs="unbounded" minOccurs="0" nillable="true">
                <xsd:simpleType>
                  <xsd:restriction base="dms:Choice">
                    <xsd:enumeration value="Business Case"/>
                    <xsd:enumeration value="-Covid-19"/>
                    <xsd:enumeration value="-Comms Plans"/>
                    <xsd:enumeration value="-Creative"/>
                    <xsd:enumeration value="-Direct Delivery"/>
                    <xsd:enumeration value="-Discrimination"/>
                    <xsd:enumeration value="-Diversity"/>
                    <xsd:enumeration value="-Evaluation"/>
                    <xsd:enumeration value="-GDPR"/>
                    <xsd:enumeration value="-Guidance"/>
                    <xsd:enumeration value="-Induction"/>
                    <xsd:enumeration value="-Minutes"/>
                    <xsd:enumeration value="-Partnerships"/>
                    <xsd:enumeration value="-Printed Pack"/>
                    <xsd:enumeration value="-Retrospective"/>
                    <xsd:enumeration value="-Analysis"/>
                    <xsd:enumeration value="-21 Day Challenge"/>
                    <xsd:enumeration value="-Bookings"/>
                    <xsd:enumeration value="-Competitor Landscape"/>
                    <xsd:enumeration value="-Advocacy"/>
                    <xsd:enumeration value="-Style Guide"/>
                    <xsd:enumeration value="-Engagement"/>
                    <xsd:enumeration value="-Impact Assessment"/>
                    <xsd:enumeration value="-Evidence"/>
                    <xsd:enumeration value="-Kick-off"/>
                    <xsd:enumeration value="-Forms"/>
                    <xsd:enumeration value="-Kids Kits Cards"/>
                    <xsd:enumeration value="-Icons"/>
                    <xsd:enumeration value="-Intern"/>
                    <xsd:enumeration value="-Introduction"/>
                    <xsd:enumeration value="-July 2020 survey"/>
                    <xsd:enumeration value="-Lunch and Learn"/>
                    <xsd:enumeration value="-Visuals and Artwork"/>
                    <xsd:enumeration value="-Pilot"/>
                    <xsd:enumeration value="-Primary School"/>
                    <xsd:enumeration value="-Project Board"/>
                    <xsd:enumeration value="-React"/>
                    <xsd:enumeration value="-Recover"/>
                    <xsd:enumeration value="-Reflect"/>
                    <xsd:enumeration value="-Reporting"/>
                    <xsd:enumeration value="-Risk Assessments"/>
                    <xsd:enumeration value="-Secondary School"/>
                    <xsd:enumeration value="-Skill Guide"/>
                    <xsd:enumeration value="-Comms"/>
                    <xsd:enumeration value="-Content"/>
                    <xsd:enumeration value="-Other"/>
                    <xsd:enumeration value="-Welsh Language"/>
                    <xsd:enumeration value="-Sticker"/>
                    <xsd:enumeration value="-Minutes"/>
                    <xsd:enumeration value="-Template"/>
                    <xsd:enumeration value="-User Workshop"/>
                    <xsd:enumeration value="-Project Management"/>
                    <xsd:enumeration value="-Baby and Child"/>
                    <xsd:enumeration value="-E-mails"/>
                    <xsd:enumeration value="-Photos"/>
                    <xsd:enumeration value="-Video"/>
                    <xsd:enumeration value="Leaflet"/>
                  </xsd:restriction>
                </xsd:simpleType>
              </xsd:element>
            </xsd:sequence>
          </xsd:extension>
        </xsd:complexContent>
      </xsd:complexType>
    </xsd:element>
    <xsd:element name="MediaServiceLocation" ma:index="27" nillable="true" ma:displayName="Location" ma:internalName="MediaServiceLocation"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15167c16-a890-4d0e-8066-19c144e748d9"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rchive xmlns="7aff5d3a-ac69-412e-8e86-2dc83d63a9de">false</Archive>
    <lcf76f155ced4ddcb4097134ff3c332f xmlns="7aff5d3a-ac69-412e-8e86-2dc83d63a9de">
      <Terms xmlns="http://schemas.microsoft.com/office/infopath/2007/PartnerControls"/>
    </lcf76f155ced4ddcb4097134ff3c332f>
    <Status xmlns="7aff5d3a-ac69-412e-8e86-2dc83d63a9de" xsi:nil="true"/>
    <Area xmlns="7aff5d3a-ac69-412e-8e86-2dc83d63a9de">Youth Portfolio</Area>
    <GDPRnonCompliancedate xmlns="7aff5d3a-ac69-412e-8e86-2dc83d63a9de" xsi:nil="true"/>
    <HighLevelFolder xmlns="7aff5d3a-ac69-412e-8e86-2dc83d63a9de">Products</HighLevelFolder>
    <Subfolder2 xmlns="7aff5d3a-ac69-412e-8e86-2dc83d63a9de" xsi:nil="true"/>
    <SubFolder xmlns="7aff5d3a-ac69-412e-8e86-2dc83d63a9de" xsi:nil="true"/>
    <Misc_x002e_ xmlns="7aff5d3a-ac69-412e-8e86-2dc83d63a9de" xsi:nil="true"/>
  </documentManagement>
</p:properties>
</file>

<file path=customXml/itemProps1.xml><?xml version="1.0" encoding="utf-8"?>
<ds:datastoreItem xmlns:ds="http://schemas.openxmlformats.org/officeDocument/2006/customXml" ds:itemID="{DE40AEF7-7336-46F4-B652-2CEF5B6082FF}"/>
</file>

<file path=customXml/itemProps2.xml><?xml version="1.0" encoding="utf-8"?>
<ds:datastoreItem xmlns:ds="http://schemas.openxmlformats.org/officeDocument/2006/customXml" ds:itemID="{D80CFA22-70CC-4232-A5AE-3974A00680AA}"/>
</file>

<file path=customXml/itemProps3.xml><?xml version="1.0" encoding="utf-8"?>
<ds:datastoreItem xmlns:ds="http://schemas.openxmlformats.org/officeDocument/2006/customXml" ds:itemID="{AB1CCF48-3B77-4A01-AA31-0315ED0DBCE0}"/>
</file>

<file path=docProps/app.xml><?xml version="1.0" encoding="utf-8"?>
<Properties xmlns="http://schemas.openxmlformats.org/officeDocument/2006/extended-properties" xmlns:vt="http://schemas.openxmlformats.org/officeDocument/2006/docPropsVTypes">
  <TotalTime>0</TotalTime>
  <Words>2678</Words>
  <Application>Microsoft Office PowerPoint</Application>
  <PresentationFormat>Widescreen</PresentationFormat>
  <Paragraphs>249</Paragraphs>
  <Slides>22</Slides>
  <Notes>21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Arial</vt:lpstr>
      <vt:lpstr>Calibri</vt:lpstr>
      <vt:lpstr>Calibri Light</vt:lpstr>
      <vt:lpstr>HelveticaNeueLT Pro 45 Lt</vt:lpstr>
      <vt:lpstr>HelveticaNeueLT Pro 55 Roman</vt:lpstr>
      <vt:lpstr>HelveticaNeueLT Pro 65 Md</vt:lpstr>
      <vt:lpstr>Segoe UI</vt:lpstr>
      <vt:lpstr>System Font Regular</vt:lpstr>
      <vt:lpstr>Office Theme 2013 - 2022</vt:lpstr>
      <vt:lpstr>1_Office Theme</vt:lpstr>
      <vt:lpstr>Office Theme 2013 - 2022</vt:lpstr>
      <vt:lpstr>Instructions</vt:lpstr>
      <vt:lpstr>Screen saver</vt:lpstr>
      <vt:lpstr>Yawn to calm yourself </vt:lpstr>
      <vt:lpstr>Objective</vt:lpstr>
      <vt:lpstr>Big question</vt:lpstr>
      <vt:lpstr>What is eco-anxiety?</vt:lpstr>
      <vt:lpstr>Your challenge: plan and create a draft video.</vt:lpstr>
      <vt:lpstr>How to plan and create your video – part 1</vt:lpstr>
      <vt:lpstr>How to plan and create your video – part 2</vt:lpstr>
      <vt:lpstr>Ways to share your learning </vt:lpstr>
      <vt:lpstr>Achieve the Weather Together award</vt:lpstr>
      <vt:lpstr>PowerPoint Presentation</vt:lpstr>
      <vt:lpstr>Weather Together award – how’s it going?</vt:lpstr>
      <vt:lpstr>Take a moment to reflect</vt:lpstr>
      <vt:lpstr>PowerPoint Presentation</vt:lpstr>
      <vt:lpstr>Thank you</vt:lpstr>
      <vt:lpstr>Resources and Adaptations</vt:lpstr>
      <vt:lpstr>Where to find more information</vt:lpstr>
      <vt:lpstr>PowerPoint Presentation</vt:lpstr>
      <vt:lpstr>Where to find hopeful stories</vt:lpstr>
      <vt:lpstr>Sources of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2023-06-15T10:44:08Z</dcterms:created>
  <dcterms:modified xsi:type="dcterms:W3CDTF">2023-06-15T10:44:18Z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policyId">
    <vt:lpwstr/>
  </property>
  <property fmtid="{D5CDD505-2E9C-101B-9397-08002B2CF9AE}" pid="3" name="BRC-Classification">
    <vt:lpwstr/>
  </property>
  <property fmtid="{D5CDD505-2E9C-101B-9397-08002B2CF9AE}" pid="4" name="MediaServiceImageTags">
    <vt:lpwstr/>
  </property>
  <property fmtid="{D5CDD505-2E9C-101B-9397-08002B2CF9AE}" pid="5" name="ContentTypeId">
    <vt:lpwstr>0x0101002470018B266A524D8C6ED64754E3AA0C</vt:lpwstr>
  </property>
  <property fmtid="{D5CDD505-2E9C-101B-9397-08002B2CF9AE}" pid="6" name="TaxCatchAll">
    <vt:lpwstr/>
  </property>
  <property fmtid="{D5CDD505-2E9C-101B-9397-08002B2CF9AE}" pid="7" name="ItemRetentionFormula">
    <vt:lpwstr/>
  </property>
  <property fmtid="{D5CDD505-2E9C-101B-9397-08002B2CF9AE}" pid="8" name="b5bd0e747d9243cdba6014139b7d7e8a">
    <vt:lpwstr/>
  </property>
  <property fmtid="{D5CDD505-2E9C-101B-9397-08002B2CF9AE}" pid="9" name="BRC_x002d_Classification">
    <vt:lpwstr/>
  </property>
</Properties>
</file>